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c200"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680" r:id="rId2"/>
  </p:sldMasterIdLst>
  <p:notesMasterIdLst>
    <p:notesMasterId r:id="rId61"/>
  </p:notesMasterIdLst>
  <p:sldIdLst>
    <p:sldId id="485" r:id="rId3"/>
    <p:sldId id="495" r:id="rId4"/>
    <p:sldId id="496" r:id="rId5"/>
    <p:sldId id="497" r:id="rId6"/>
    <p:sldId id="498" r:id="rId7"/>
    <p:sldId id="499" r:id="rId8"/>
    <p:sldId id="488" r:id="rId9"/>
    <p:sldId id="500" r:id="rId10"/>
    <p:sldId id="501" r:id="rId11"/>
    <p:sldId id="502" r:id="rId12"/>
    <p:sldId id="503" r:id="rId13"/>
    <p:sldId id="504" r:id="rId14"/>
    <p:sldId id="505" r:id="rId15"/>
    <p:sldId id="514" r:id="rId16"/>
    <p:sldId id="506" r:id="rId17"/>
    <p:sldId id="512" r:id="rId18"/>
    <p:sldId id="507" r:id="rId19"/>
    <p:sldId id="508" r:id="rId20"/>
    <p:sldId id="509" r:id="rId21"/>
    <p:sldId id="510" r:id="rId22"/>
    <p:sldId id="511" r:id="rId23"/>
    <p:sldId id="479" r:id="rId24"/>
    <p:sldId id="527" r:id="rId25"/>
    <p:sldId id="529" r:id="rId26"/>
    <p:sldId id="515" r:id="rId27"/>
    <p:sldId id="436" r:id="rId28"/>
    <p:sldId id="440" r:id="rId29"/>
    <p:sldId id="443" r:id="rId30"/>
    <p:sldId id="444" r:id="rId31"/>
    <p:sldId id="446" r:id="rId32"/>
    <p:sldId id="448" r:id="rId33"/>
    <p:sldId id="449" r:id="rId34"/>
    <p:sldId id="450" r:id="rId35"/>
    <p:sldId id="451" r:id="rId36"/>
    <p:sldId id="535" r:id="rId37"/>
    <p:sldId id="531" r:id="rId38"/>
    <p:sldId id="532" r:id="rId39"/>
    <p:sldId id="533" r:id="rId40"/>
    <p:sldId id="534" r:id="rId41"/>
    <p:sldId id="530" r:id="rId42"/>
    <p:sldId id="454" r:id="rId43"/>
    <p:sldId id="455" r:id="rId44"/>
    <p:sldId id="456" r:id="rId45"/>
    <p:sldId id="457" r:id="rId46"/>
    <p:sldId id="460" r:id="rId47"/>
    <p:sldId id="461" r:id="rId48"/>
    <p:sldId id="516" r:id="rId49"/>
    <p:sldId id="464" r:id="rId50"/>
    <p:sldId id="481" r:id="rId51"/>
    <p:sldId id="494" r:id="rId52"/>
    <p:sldId id="482" r:id="rId53"/>
    <p:sldId id="471" r:id="rId54"/>
    <p:sldId id="473" r:id="rId55"/>
    <p:sldId id="474" r:id="rId56"/>
    <p:sldId id="475" r:id="rId57"/>
    <p:sldId id="525" r:id="rId58"/>
    <p:sldId id="526" r:id="rId59"/>
    <p:sldId id="278" r:id="rId60"/>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Architecture and Containers" id="{034C3DF1-856F-4249-ADCC-42CE91373AA9}">
          <p14:sldIdLst>
            <p14:sldId id="485"/>
            <p14:sldId id="495"/>
            <p14:sldId id="496"/>
            <p14:sldId id="497"/>
            <p14:sldId id="498"/>
            <p14:sldId id="499"/>
            <p14:sldId id="488"/>
            <p14:sldId id="500"/>
            <p14:sldId id="501"/>
            <p14:sldId id="502"/>
            <p14:sldId id="503"/>
            <p14:sldId id="504"/>
            <p14:sldId id="505"/>
            <p14:sldId id="514"/>
            <p14:sldId id="506"/>
            <p14:sldId id="512"/>
            <p14:sldId id="507"/>
            <p14:sldId id="508"/>
            <p14:sldId id="509"/>
            <p14:sldId id="510"/>
            <p14:sldId id="511"/>
            <p14:sldId id="479"/>
          </p14:sldIdLst>
        </p14:section>
        <p14:section name="Operations" id="{87B982B4-CBB2-C14B-980A-235021ECE9F5}">
          <p14:sldIdLst>
            <p14:sldId id="527"/>
            <p14:sldId id="529"/>
            <p14:sldId id="515"/>
            <p14:sldId id="436"/>
            <p14:sldId id="440"/>
            <p14:sldId id="443"/>
            <p14:sldId id="444"/>
            <p14:sldId id="446"/>
            <p14:sldId id="448"/>
            <p14:sldId id="449"/>
            <p14:sldId id="450"/>
            <p14:sldId id="451"/>
            <p14:sldId id="535"/>
            <p14:sldId id="531"/>
            <p14:sldId id="532"/>
            <p14:sldId id="533"/>
            <p14:sldId id="534"/>
            <p14:sldId id="530"/>
            <p14:sldId id="454"/>
            <p14:sldId id="455"/>
            <p14:sldId id="456"/>
            <p14:sldId id="457"/>
            <p14:sldId id="460"/>
            <p14:sldId id="461"/>
            <p14:sldId id="516"/>
            <p14:sldId id="464"/>
            <p14:sldId id="481"/>
            <p14:sldId id="494"/>
            <p14:sldId id="482"/>
            <p14:sldId id="471"/>
            <p14:sldId id="473"/>
            <p14:sldId id="474"/>
            <p14:sldId id="475"/>
            <p14:sldId id="525"/>
            <p14:sldId id="526"/>
            <p14:sldId id="27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Rajesh Jain" initials="" lastIdx="4" clrIdx="2"/>
  <p:cmAuthor id="3" name="Vivian Fialho" initials="" lastIdx="4" clrIdx="3"/>
  <p:cmAuthor id="4" name="Marcelo Borges"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978A"/>
    <a:srgbClr val="EFEFEF"/>
    <a:srgbClr val="21635B"/>
    <a:srgbClr val="007CA2"/>
    <a:srgbClr val="33928A"/>
    <a:srgbClr val="FFCC66"/>
    <a:srgbClr val="6F391C"/>
    <a:srgbClr val="D3D3D3"/>
    <a:srgbClr val="D9D9D9"/>
    <a:srgbClr val="0068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7" autoAdjust="0"/>
    <p:restoredTop sz="86757" autoAdjust="0"/>
  </p:normalViewPr>
  <p:slideViewPr>
    <p:cSldViewPr snapToGrid="0" snapToObjects="1">
      <p:cViewPr varScale="1">
        <p:scale>
          <a:sx n="99" d="100"/>
          <a:sy n="99" d="100"/>
        </p:scale>
        <p:origin x="-1536" y="-112"/>
      </p:cViewPr>
      <p:guideLst>
        <p:guide orient="horz" pos="1620"/>
        <p:guide pos="2880"/>
      </p:guideLst>
    </p:cSldViewPr>
  </p:slideViewPr>
  <p:notesTextViewPr>
    <p:cViewPr>
      <p:scale>
        <a:sx n="100" d="100"/>
        <a:sy n="100" d="100"/>
      </p:scale>
      <p:origin x="0" y="0"/>
    </p:cViewPr>
  </p:notesTextViewPr>
  <p:sorterViewPr>
    <p:cViewPr>
      <p:scale>
        <a:sx n="85" d="100"/>
        <a:sy n="8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commentAuthors" Target="commentAuthors.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notesMaster" Target="notesMasters/notesMaster1.xml"/><Relationship Id="rId62" Type="http://schemas.openxmlformats.org/officeDocument/2006/relationships/printerSettings" Target="printerSettings/printerSettings1.bin"/><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you</a:t>
            </a:r>
            <a:r>
              <a:rPr lang="en-US" baseline="0" dirty="0" smtClean="0"/>
              <a:t> have seen for your selves how easy it is to relive ITOPS from the </a:t>
            </a:r>
            <a:r>
              <a:rPr lang="en-US" baseline="0" dirty="0" err="1" smtClean="0"/>
              <a:t>burdon</a:t>
            </a:r>
            <a:r>
              <a:rPr lang="en-US" baseline="0" dirty="0" smtClean="0"/>
              <a:t> of managing so many apps!  You know know first hand how to better utilize your developer talent to maximize innovation.</a:t>
            </a:r>
            <a:endParaRPr lang="en-US" dirty="0" smtClean="0"/>
          </a:p>
          <a:p>
            <a:endParaRPr lang="en-US" dirty="0" smtClean="0"/>
          </a:p>
          <a:p>
            <a:r>
              <a:rPr lang="en-US" dirty="0" smtClean="0"/>
              <a:t>So</a:t>
            </a:r>
            <a:r>
              <a:rPr lang="en-US" baseline="0" dirty="0" smtClean="0"/>
              <a:t> what’s going on under the hood?</a:t>
            </a:r>
          </a:p>
          <a:p>
            <a:endParaRPr lang="en-US" baseline="0" dirty="0" smtClean="0"/>
          </a:p>
          <a:p>
            <a:r>
              <a:rPr lang="en-US" baseline="0" dirty="0" smtClean="0"/>
              <a:t>The elastic runtime is where apps are pushed, staged, deployed, and managed.</a:t>
            </a:r>
          </a:p>
          <a:p>
            <a:r>
              <a:rPr lang="en-US" baseline="0" dirty="0" smtClean="0"/>
              <a:t>BOSH is used for the orchestration of the entire system.</a:t>
            </a:r>
          </a:p>
          <a:p>
            <a:r>
              <a:rPr lang="en-US" baseline="0" dirty="0" smtClean="0"/>
              <a:t>High availability comes in several flavors too.</a:t>
            </a:r>
          </a:p>
          <a:p>
            <a:endParaRPr lang="en-US" baseline="0" dirty="0" smtClean="0"/>
          </a:p>
          <a:p>
            <a:r>
              <a:rPr lang="en-US" baseline="0" dirty="0" smtClean="0"/>
              <a:t>Now lets discover together how elegant of a solution PCF really is!</a:t>
            </a:r>
          </a:p>
          <a:p>
            <a:endParaRPr lang="en-US" baseline="0" dirty="0" smtClean="0"/>
          </a:p>
          <a:p>
            <a:endParaRPr lang="en-US" baseline="0" dirty="0" smtClean="0"/>
          </a:p>
          <a:p>
            <a:r>
              <a:rPr lang="en-US" baseline="0" dirty="0" smtClean="0"/>
              <a:t>--</a:t>
            </a:r>
          </a:p>
          <a:p>
            <a:endParaRPr lang="en-US" dirty="0" smtClean="0"/>
          </a:p>
          <a:p>
            <a:endParaRPr lang="en-US" dirty="0" smtClean="0"/>
          </a:p>
          <a:p>
            <a:endParaRPr lang="en-US" dirty="0" smtClean="0"/>
          </a:p>
          <a:p>
            <a:r>
              <a:rPr lang="en-US" dirty="0" smtClean="0"/>
              <a:t>You</a:t>
            </a:r>
            <a:r>
              <a:rPr lang="en-US" baseline="0" dirty="0" smtClean="0"/>
              <a:t> should never give this presentation to folks who have not seen a basic CF demo. You want to use the push of an app, with a service binding (i.e. spring-music) as the backstory for this deck.</a:t>
            </a:r>
          </a:p>
          <a:p>
            <a:endParaRPr lang="en-US" baseline="0" dirty="0" smtClean="0"/>
          </a:p>
          <a:p>
            <a:r>
              <a:rPr lang="en-US" baseline="0" dirty="0" smtClean="0"/>
              <a:t>The story line for this deck is:</a:t>
            </a:r>
          </a:p>
          <a:p>
            <a:pPr marL="169821" indent="-169821">
              <a:buFontTx/>
              <a:buChar char="-"/>
            </a:pPr>
            <a:r>
              <a:rPr lang="en-US" baseline="0" dirty="0" smtClean="0"/>
              <a:t>you’ve seen us deploy and scale and app; we want to show you how it’s done.</a:t>
            </a:r>
          </a:p>
          <a:p>
            <a:pPr marL="169821" indent="-169821">
              <a:buFontTx/>
              <a:buChar char="-"/>
            </a:pPr>
            <a:r>
              <a:rPr lang="en-US" baseline="0" dirty="0" smtClean="0"/>
              <a:t>This deck is intended to instill confidence in our customers, that they can trust their application to our platform. Cloud foundry is implemented with well understood patterns for distributed, web-based computing that result in extreme scalability and resilience. We know cloud and distributed systems.</a:t>
            </a:r>
          </a:p>
          <a:p>
            <a:pPr marL="169821" indent="-169821">
              <a:buFontTx/>
              <a:buChar char="-"/>
            </a:pPr>
            <a:r>
              <a:rPr lang="en-US" baseline="0" dirty="0" smtClean="0"/>
              <a:t>We have two main layers:</a:t>
            </a:r>
          </a:p>
          <a:p>
            <a:pPr marL="566071" lvl="1" indent="-169821">
              <a:buFontTx/>
              <a:buChar char="-"/>
            </a:pPr>
            <a:r>
              <a:rPr lang="en-US" baseline="0" dirty="0" smtClean="0"/>
              <a:t>The part that runs your apps (the elastic runtime)</a:t>
            </a:r>
          </a:p>
          <a:p>
            <a:pPr marL="566071" lvl="1" indent="-169821">
              <a:buFontTx/>
              <a:buChar char="-"/>
            </a:pPr>
            <a:r>
              <a:rPr lang="en-US" baseline="0" dirty="0" smtClean="0"/>
              <a:t>And a whole ‘</a:t>
            </a:r>
            <a:r>
              <a:rPr lang="en-US" baseline="0" dirty="0" err="1" smtClean="0"/>
              <a:t>nother</a:t>
            </a:r>
            <a:r>
              <a:rPr lang="en-US" baseline="0" dirty="0" smtClean="0"/>
              <a:t>, kickass system, BOSH, that manages the elastic runtime and services</a:t>
            </a:r>
          </a:p>
          <a:p>
            <a:pPr marL="169821" indent="-169821">
              <a:buFontTx/>
              <a:buChar char="-"/>
            </a:pPr>
            <a:r>
              <a:rPr lang="en-US" baseline="0" dirty="0" smtClean="0"/>
              <a:t>Let’s see how the elastic runtime deploys your app, supports service bindings and scales your app.</a:t>
            </a:r>
          </a:p>
          <a:p>
            <a:pPr marL="169821" indent="-169821">
              <a:buFontTx/>
              <a:buChar char="-"/>
            </a:pPr>
            <a:r>
              <a:rPr lang="en-US" baseline="0" dirty="0" smtClean="0"/>
              <a:t>Let’s then see how BOSH deploys clusters, such as the elastic runtime, and services.</a:t>
            </a:r>
          </a:p>
          <a:p>
            <a:pPr marL="169821" indent="-169821">
              <a:buFontTx/>
              <a:buChar char="-"/>
            </a:pPr>
            <a:r>
              <a:rPr lang="en-US" baseline="0" dirty="0" smtClean="0"/>
              <a:t>BUT that’s not all! Now show that the platform does SO much more than just deploy apps or clusters. </a:t>
            </a:r>
            <a:r>
              <a:rPr lang="en-US" baseline="0" dirty="0" smtClean="0">
                <a:sym typeface="Wingdings"/>
              </a:rPr>
              <a:t> The four levels of HA.</a:t>
            </a:r>
          </a:p>
          <a:p>
            <a:pPr marL="566071" lvl="1" indent="-169821">
              <a:buFontTx/>
              <a:buChar char="-"/>
            </a:pPr>
            <a:r>
              <a:rPr lang="en-US" baseline="0" dirty="0" smtClean="0">
                <a:sym typeface="Wingdings"/>
              </a:rPr>
              <a:t>Point out similarity of patterns between the ERS and BOSH. These are some of the patterns for distributed systems. This instills confidence.</a:t>
            </a:r>
            <a:endParaRPr lang="en-US" baseline="0" dirty="0" smtClean="0"/>
          </a:p>
          <a:p>
            <a:pPr marL="169821" indent="-169821">
              <a:buFontTx/>
              <a:buChar char="-"/>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r>
              <a:rPr lang="en-US" sz="1800" dirty="0" smtClean="0">
                <a:solidFill>
                  <a:srgbClr val="FFFFFF"/>
                </a:solidFill>
              </a:rPr>
              <a:t>Custom Build packs</a:t>
            </a:r>
          </a:p>
          <a:p>
            <a:endParaRPr lang="en-US" dirty="0"/>
          </a:p>
        </p:txBody>
      </p:sp>
    </p:spTree>
    <p:extLst>
      <p:ext uri="{BB962C8B-B14F-4D97-AF65-F5344CB8AC3E}">
        <p14:creationId xmlns:p14="http://schemas.microsoft.com/office/powerpoint/2010/main" val="3872479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Scale</a:t>
            </a:r>
            <a:r>
              <a:rPr lang="en-US" sz="1400" baseline="0" dirty="0" smtClean="0"/>
              <a:t> an app</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402" name="Shape 402"/>
          <p:cNvSpPr>
            <a:spLocks noGrp="1"/>
          </p:cNvSpPr>
          <p:nvPr>
            <p:ph type="body" sz="quarter" idx="1"/>
          </p:nvPr>
        </p:nvSpPr>
        <p:spPr>
          <a:prstGeom prst="rect">
            <a:avLst/>
          </a:prstGeom>
        </p:spPr>
        <p:txBody>
          <a:bodyPr/>
          <a:lstStyle/>
          <a:p>
            <a:pPr marL="0" lvl="0" indent="0">
              <a:buClr>
                <a:schemeClr val="bg1"/>
              </a:buClr>
              <a:buSzPct val="100000"/>
              <a:buFontTx/>
              <a:buNone/>
            </a:pPr>
            <a:r>
              <a:rPr lang="en-US" sz="1200" baseline="0" dirty="0" smtClean="0">
                <a:solidFill>
                  <a:schemeClr val="bg1"/>
                </a:solidFill>
                <a:latin typeface="+mn-lt"/>
                <a:ea typeface="Arial"/>
                <a:cs typeface="Arial"/>
                <a:sym typeface="Arial"/>
              </a:rPr>
              <a:t>Linux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t>
            </a:r>
          </a:p>
          <a:p>
            <a:pPr marL="0" lvl="0" indent="0">
              <a:buClr>
                <a:schemeClr val="bg1"/>
              </a:buClr>
              <a:buSzPct val="100000"/>
              <a:buFontTx/>
              <a:buNone/>
            </a:pPr>
            <a:endParaRPr lang="en-US" sz="1200" baseline="0" dirty="0" smtClean="0">
              <a:solidFill>
                <a:schemeClr val="bg1"/>
              </a:solidFill>
              <a:latin typeface="+mn-lt"/>
              <a:ea typeface="Arial"/>
              <a:cs typeface="Arial"/>
              <a:sym typeface="Arial"/>
            </a:endParaRPr>
          </a:p>
          <a:p>
            <a:pPr marL="0" lvl="0" indent="0">
              <a:buClr>
                <a:schemeClr val="bg1"/>
              </a:buClr>
              <a:buSzPct val="100000"/>
              <a:buFontTx/>
              <a:buNone/>
            </a:pPr>
            <a:r>
              <a:rPr lang="en-US" sz="1200" baseline="0" dirty="0" smtClean="0">
                <a:solidFill>
                  <a:schemeClr val="bg1"/>
                </a:solidFill>
                <a:latin typeface="+mn-lt"/>
                <a:ea typeface="Arial"/>
                <a:cs typeface="Arial"/>
                <a:sym typeface="Arial"/>
              </a:rPr>
              <a:t>History of Docker</a:t>
            </a:r>
          </a:p>
          <a:p>
            <a:pPr marL="457200" lvl="1" indent="0">
              <a:buClr>
                <a:schemeClr val="bg1"/>
              </a:buClr>
              <a:buSzPct val="100000"/>
              <a:buFontTx/>
              <a:buNone/>
            </a:pPr>
            <a:r>
              <a:rPr lang="en-US" sz="1200" baseline="0" dirty="0" smtClean="0">
                <a:solidFill>
                  <a:schemeClr val="bg1"/>
                </a:solidFill>
                <a:latin typeface="+mn-lt"/>
                <a:ea typeface="Arial"/>
                <a:cs typeface="Arial"/>
                <a:sym typeface="Arial"/>
              </a:rPr>
              <a:t> - 2006 Google to use containers they built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and pushed it to the Linux kernel</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cgroups</a:t>
            </a:r>
            <a:r>
              <a:rPr lang="en-US" sz="1200" baseline="0" dirty="0" smtClean="0">
                <a:solidFill>
                  <a:schemeClr val="bg1"/>
                </a:solidFill>
                <a:latin typeface="+mn-lt"/>
                <a:ea typeface="Arial"/>
                <a:cs typeface="Arial"/>
                <a:sym typeface="Arial"/>
              </a:rPr>
              <a:t> and namespaces give you isolation (Resource Isolation and Namespace isolation)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dotCloud</a:t>
            </a:r>
            <a:r>
              <a:rPr lang="en-US" sz="1200" baseline="0" dirty="0" smtClean="0">
                <a:solidFill>
                  <a:schemeClr val="bg1"/>
                </a:solidFill>
                <a:latin typeface="+mn-lt"/>
                <a:ea typeface="Arial"/>
                <a:cs typeface="Arial"/>
                <a:sym typeface="Arial"/>
              </a:rPr>
              <a:t> and LXC fragmentation</a:t>
            </a:r>
          </a:p>
          <a:p>
            <a:pPr marL="0" lvl="0" indent="0">
              <a:buClr>
                <a:schemeClr val="bg1"/>
              </a:buClr>
              <a:buSzPct val="100000"/>
              <a:buFontTx/>
              <a:buNone/>
            </a:pPr>
            <a:r>
              <a:rPr lang="en-US" sz="1200" baseline="0" dirty="0" smtClean="0">
                <a:solidFill>
                  <a:schemeClr val="bg1"/>
                </a:solidFill>
                <a:latin typeface="+mn-lt"/>
                <a:ea typeface="Arial"/>
                <a:cs typeface="Arial"/>
                <a:sym typeface="Arial"/>
              </a:rPr>
              <a:t>	- </a:t>
            </a:r>
            <a:r>
              <a:rPr lang="en-US" sz="1200" baseline="0" dirty="0" err="1" smtClean="0">
                <a:solidFill>
                  <a:schemeClr val="bg1"/>
                </a:solidFill>
                <a:latin typeface="+mn-lt"/>
                <a:ea typeface="Arial"/>
                <a:cs typeface="Arial"/>
                <a:sym typeface="Arial"/>
              </a:rPr>
              <a:t>libcontainer</a:t>
            </a:r>
            <a:r>
              <a:rPr lang="en-US" sz="1200" baseline="0" dirty="0" smtClean="0">
                <a:solidFill>
                  <a:schemeClr val="bg1"/>
                </a:solidFill>
                <a:latin typeface="+mn-lt"/>
                <a:ea typeface="Arial"/>
                <a:cs typeface="Arial"/>
                <a:sym typeface="Arial"/>
              </a:rPr>
              <a:t> created to address application portability and standard API across </a:t>
            </a:r>
            <a:r>
              <a:rPr lang="en-US" sz="1200" baseline="0" dirty="0" err="1" smtClean="0">
                <a:solidFill>
                  <a:schemeClr val="bg1"/>
                </a:solidFill>
                <a:latin typeface="+mn-lt"/>
                <a:ea typeface="Arial"/>
                <a:cs typeface="Arial"/>
                <a:sym typeface="Arial"/>
              </a:rPr>
              <a:t>linux</a:t>
            </a:r>
            <a:r>
              <a:rPr lang="en-US" sz="1200" baseline="0" dirty="0" smtClean="0">
                <a:solidFill>
                  <a:schemeClr val="bg1"/>
                </a:solidFill>
                <a:latin typeface="+mn-lt"/>
                <a:ea typeface="Arial"/>
                <a:cs typeface="Arial"/>
                <a:sym typeface="Arial"/>
              </a:rPr>
              <a:t> </a:t>
            </a:r>
            <a:r>
              <a:rPr lang="en-US" sz="1200" baseline="0" dirty="0" err="1" smtClean="0">
                <a:solidFill>
                  <a:schemeClr val="bg1"/>
                </a:solidFill>
                <a:latin typeface="+mn-lt"/>
                <a:ea typeface="Arial"/>
                <a:cs typeface="Arial"/>
                <a:sym typeface="Arial"/>
              </a:rPr>
              <a:t>distros</a:t>
            </a:r>
            <a:r>
              <a:rPr lang="en-US" sz="1200" baseline="0" dirty="0" smtClean="0">
                <a:solidFill>
                  <a:schemeClr val="bg1"/>
                </a:solidFill>
                <a:latin typeface="+mn-lt"/>
                <a:ea typeface="Arial"/>
                <a:cs typeface="Arial"/>
                <a:sym typeface="Arial"/>
              </a:rPr>
              <a:t> BUT controlled by Docker</a:t>
            </a:r>
          </a:p>
          <a:p>
            <a:pPr marL="0" lvl="0" indent="0">
              <a:buClr>
                <a:schemeClr val="bg1"/>
              </a:buClr>
              <a:buSzPct val="100000"/>
              <a:buFontTx/>
              <a:buNone/>
            </a:pP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atin typeface="+mn-lt"/>
              </a:rPr>
              <a:t>	- Open Container Project (Docker/</a:t>
            </a:r>
            <a:r>
              <a:rPr lang="en-US" sz="1200" baseline="0" dirty="0" err="1" smtClean="0">
                <a:latin typeface="+mn-lt"/>
              </a:rPr>
              <a:t>dockerfile</a:t>
            </a:r>
            <a:r>
              <a:rPr lang="en-US" sz="1200" baseline="0" dirty="0" smtClean="0">
                <a:latin typeface="+mn-lt"/>
              </a:rPr>
              <a:t>, </a:t>
            </a:r>
            <a:r>
              <a:rPr lang="en-US" sz="1200" baseline="0" dirty="0" err="1" smtClean="0">
                <a:latin typeface="+mn-lt"/>
              </a:rPr>
              <a:t>CoreOS</a:t>
            </a:r>
            <a:r>
              <a:rPr lang="en-US" sz="1200" baseline="0" dirty="0" smtClean="0">
                <a:latin typeface="+mn-lt"/>
              </a:rPr>
              <a:t>/</a:t>
            </a:r>
            <a:r>
              <a:rPr lang="en-US" sz="1200" baseline="0" dirty="0" err="1" smtClean="0">
                <a:latin typeface="+mn-lt"/>
              </a:rPr>
              <a:t>appc</a:t>
            </a:r>
            <a:r>
              <a:rPr lang="en-US" sz="1200" baseline="0" dirty="0" smtClean="0">
                <a:latin typeface="+mn-lt"/>
              </a:rPr>
              <a:t>). </a:t>
            </a:r>
            <a:r>
              <a:rPr lang="en-US" sz="1200" baseline="0" dirty="0" err="1" smtClean="0">
                <a:latin typeface="+mn-lt"/>
              </a:rPr>
              <a:t>Standardiized</a:t>
            </a:r>
            <a:r>
              <a:rPr lang="en-US" sz="1200" baseline="0" dirty="0" smtClean="0">
                <a:latin typeface="+mn-lt"/>
              </a:rPr>
              <a:t> on </a:t>
            </a:r>
            <a:r>
              <a:rPr lang="en-US" sz="1200" baseline="0" dirty="0" err="1" smtClean="0">
                <a:latin typeface="+mn-lt"/>
              </a:rPr>
              <a:t>runC</a:t>
            </a:r>
            <a:endParaRPr lang="en-US" sz="1200" baseline="0" dirty="0" smtClean="0">
              <a:latin typeface="+mn-lt"/>
            </a:endParaRPr>
          </a:p>
          <a:p>
            <a:pPr marL="1371600" lvl="3" indent="0">
              <a:buClr>
                <a:schemeClr val="bg1"/>
              </a:buClr>
              <a:buSzPct val="100000"/>
              <a:buFont typeface="Arial"/>
              <a:buNone/>
            </a:pPr>
            <a:r>
              <a:rPr lang="en-US" sz="1200" baseline="0" dirty="0" smtClean="0">
                <a:latin typeface="+mn-lt"/>
              </a:rPr>
              <a:t>- </a:t>
            </a:r>
            <a:r>
              <a:rPr lang="en-US" sz="1200" dirty="0" smtClean="0">
                <a:solidFill>
                  <a:schemeClr val="bg1"/>
                </a:solidFill>
                <a:latin typeface="+mn-lt"/>
                <a:ea typeface="Arial"/>
                <a:cs typeface="Arial"/>
                <a:sym typeface="Arial"/>
              </a:rPr>
              <a:t>Standardizing the file format (</a:t>
            </a:r>
            <a:r>
              <a:rPr lang="en-US" sz="1200" dirty="0" err="1" smtClean="0">
                <a:solidFill>
                  <a:schemeClr val="bg1"/>
                </a:solidFill>
                <a:latin typeface="+mn-lt"/>
                <a:ea typeface="Arial"/>
                <a:cs typeface="Arial"/>
                <a:sym typeface="Arial"/>
              </a:rPr>
              <a:t>dockerfile</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appc</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filesystem</a:t>
            </a:r>
            <a:r>
              <a:rPr lang="en-US" sz="1200" dirty="0" smtClean="0">
                <a:solidFill>
                  <a:schemeClr val="bg1"/>
                </a:solidFill>
                <a:latin typeface="+mn-lt"/>
                <a:ea typeface="Arial"/>
                <a:cs typeface="Arial"/>
                <a:sym typeface="Arial"/>
              </a:rPr>
              <a:t>)</a:t>
            </a:r>
          </a:p>
          <a:p>
            <a:pPr marL="1371600" lvl="3" indent="0">
              <a:buClr>
                <a:schemeClr val="bg1"/>
              </a:buClr>
              <a:buSzPct val="100000"/>
              <a:buFont typeface="Arial"/>
              <a:buNone/>
            </a:pPr>
            <a:r>
              <a:rPr lang="en-US" sz="1200" dirty="0" smtClean="0">
                <a:solidFill>
                  <a:schemeClr val="bg1"/>
                </a:solidFill>
                <a:latin typeface="+mn-lt"/>
                <a:ea typeface="Arial"/>
                <a:cs typeface="Arial"/>
                <a:sym typeface="Arial"/>
              </a:rPr>
              <a:t>- Standardizing the runtime (</a:t>
            </a:r>
            <a:r>
              <a:rPr lang="en-US" sz="1200" dirty="0" err="1" smtClean="0">
                <a:solidFill>
                  <a:schemeClr val="bg1"/>
                </a:solidFill>
                <a:latin typeface="+mn-lt"/>
                <a:ea typeface="Arial"/>
                <a:cs typeface="Arial"/>
                <a:sym typeface="Arial"/>
              </a:rPr>
              <a:t>libcontainer</a:t>
            </a:r>
            <a:r>
              <a:rPr lang="en-US" sz="1200" dirty="0" smtClean="0">
                <a:solidFill>
                  <a:schemeClr val="bg1"/>
                </a:solidFill>
                <a:latin typeface="+mn-lt"/>
                <a:ea typeface="Arial"/>
                <a:cs typeface="Arial"/>
                <a:sym typeface="Arial"/>
              </a:rPr>
              <a:t> = </a:t>
            </a:r>
            <a:r>
              <a:rPr lang="en-US" sz="1200" dirty="0" err="1" smtClean="0">
                <a:solidFill>
                  <a:schemeClr val="bg1"/>
                </a:solidFill>
                <a:latin typeface="+mn-lt"/>
                <a:ea typeface="Arial"/>
                <a:cs typeface="Arial"/>
                <a:sym typeface="Arial"/>
              </a:rPr>
              <a:t>runC</a:t>
            </a:r>
            <a:r>
              <a:rPr lang="en-US" sz="1200" dirty="0" smtClean="0">
                <a:solidFill>
                  <a:schemeClr val="bg1"/>
                </a:solidFill>
                <a:latin typeface="+mn-lt"/>
                <a:ea typeface="Arial"/>
                <a:cs typeface="Arial"/>
                <a:sym typeface="Arial"/>
              </a:rPr>
              <a:t>)</a:t>
            </a:r>
            <a:endParaRPr lang="en-US" sz="1200" baseline="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	- Container (Isolation + Files/metadata + Processes)</a:t>
            </a:r>
          </a:p>
          <a:p>
            <a:pPr lvl="0">
              <a:defRPr sz="1800"/>
            </a:pPr>
            <a:endParaRPr sz="24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(2/10/16 13:49) -----</a:t>
            </a:r>
          </a:p>
          <a:p>
            <a:r>
              <a:rPr lang="en-US"/>
              <a:t>modify to represent the cell, and change tenants to containers</a:t>
            </a:r>
          </a:p>
        </p:txBody>
      </p:sp>
    </p:spTree>
    <p:extLst>
      <p:ext uri="{BB962C8B-B14F-4D97-AF65-F5344CB8AC3E}">
        <p14:creationId xmlns:p14="http://schemas.microsoft.com/office/powerpoint/2010/main" val="4968109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Cgroups</a:t>
            </a:r>
            <a:r>
              <a:rPr lang="en-US" dirty="0" smtClean="0"/>
              <a:t> - </a:t>
            </a:r>
            <a:r>
              <a:rPr lang="en-US" dirty="0" smtClean="0">
                <a:solidFill>
                  <a:schemeClr val="bg1"/>
                </a:solidFill>
              </a:rPr>
              <a:t>A Linux kernel feature that limits, accounts for, and isolates the resource usage of a collection of processes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endParaRPr>
          </a:p>
          <a:p>
            <a:endParaRPr lang="en-US" dirty="0"/>
          </a:p>
          <a:p>
            <a:r>
              <a:rPr lang="en-US" dirty="0"/>
              <a:t>----- Meeting Notes (4/20/16 11:43) -----</a:t>
            </a:r>
          </a:p>
          <a:p>
            <a:r>
              <a:rPr lang="en-US" dirty="0"/>
              <a:t>Add on to extend a VM?</a:t>
            </a:r>
          </a:p>
        </p:txBody>
      </p:sp>
    </p:spTree>
    <p:extLst>
      <p:ext uri="{BB962C8B-B14F-4D97-AF65-F5344CB8AC3E}">
        <p14:creationId xmlns:p14="http://schemas.microsoft.com/office/powerpoint/2010/main" val="1064108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FFFFFF"/>
                </a:solidFill>
              </a:rPr>
              <a:t>PID namespace - provides isolation for the allocation of process identifiers (PIDs), lists of processes and their details. </a:t>
            </a:r>
          </a:p>
          <a:p>
            <a:endParaRPr lang="en-US" dirty="0"/>
          </a:p>
        </p:txBody>
      </p:sp>
    </p:spTree>
    <p:extLst>
      <p:ext uri="{BB962C8B-B14F-4D97-AF65-F5344CB8AC3E}">
        <p14:creationId xmlns:p14="http://schemas.microsoft.com/office/powerpoint/2010/main" val="2155218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83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dirty="0" smtClean="0"/>
              <a:t>Here we</a:t>
            </a:r>
            <a:r>
              <a:rPr lang="en-US" baseline="0" dirty="0" smtClean="0"/>
              <a:t> have a birds eye view of PCF</a:t>
            </a:r>
          </a:p>
          <a:p>
            <a:r>
              <a:rPr lang="en-US" baseline="0" dirty="0" smtClean="0"/>
              <a:t>-- Deployed over your favorite </a:t>
            </a:r>
            <a:r>
              <a:rPr lang="en-US" baseline="0" dirty="0" err="1" smtClean="0"/>
              <a:t>IaaS</a:t>
            </a:r>
            <a:r>
              <a:rPr lang="en-US" baseline="0" dirty="0" smtClean="0"/>
              <a:t> solution is our Elastic Runtime – a set of </a:t>
            </a:r>
            <a:r>
              <a:rPr lang="en-US" baseline="0" dirty="0" err="1" smtClean="0"/>
              <a:t>microservices</a:t>
            </a:r>
            <a:r>
              <a:rPr lang="en-US" baseline="0" dirty="0" smtClean="0"/>
              <a:t> that defines PCF</a:t>
            </a:r>
          </a:p>
          <a:p>
            <a:r>
              <a:rPr lang="en-US" baseline="0" dirty="0" smtClean="0"/>
              <a:t>-- Several application services are integrated into the platform like Jenkins, Messaging, Caching, </a:t>
            </a:r>
            <a:r>
              <a:rPr lang="en-US" baseline="0" dirty="0" err="1" smtClean="0"/>
              <a:t>Hadoop</a:t>
            </a:r>
            <a:r>
              <a:rPr lang="en-US" baseline="0" dirty="0" smtClean="0"/>
              <a:t>, </a:t>
            </a:r>
            <a:r>
              <a:rPr lang="en-US" baseline="0" dirty="0" err="1" smtClean="0"/>
              <a:t>etc</a:t>
            </a:r>
            <a:r>
              <a:rPr lang="en-US" baseline="0" dirty="0" smtClean="0"/>
              <a:t>, the list is always growing!</a:t>
            </a:r>
          </a:p>
          <a:p>
            <a:r>
              <a:rPr lang="en-US" baseline="0" dirty="0" smtClean="0"/>
              <a:t>-- The deployment is managed by OSS Cloud Foundry BOSH which we simplify via Ops Manager, a web based management interface</a:t>
            </a:r>
            <a:endParaRPr lang="en-US" dirty="0" smtClean="0"/>
          </a:p>
          <a:p>
            <a:endParaRPr lang="en-US" dirty="0" smtClean="0"/>
          </a:p>
          <a:p>
            <a:endParaRPr lang="en-US" dirty="0" smtClean="0"/>
          </a:p>
          <a:p>
            <a:endParaRPr lang="en-US" dirty="0" smtClean="0"/>
          </a:p>
          <a:p>
            <a:r>
              <a:rPr lang="en-US" dirty="0" smtClean="0"/>
              <a:t>----</a:t>
            </a:r>
          </a:p>
          <a:p>
            <a:endParaRPr lang="en-US" dirty="0" smtClean="0"/>
          </a:p>
          <a:p>
            <a:endParaRPr lang="en-US" dirty="0" smtClean="0"/>
          </a:p>
          <a:p>
            <a:r>
              <a:rPr lang="en-US" dirty="0" smtClean="0"/>
              <a:t>When I can, I like to whiteboard this picture</a:t>
            </a:r>
            <a:r>
              <a:rPr lang="en-US" baseline="0" dirty="0" smtClean="0"/>
              <a:t> – interactive. </a:t>
            </a:r>
          </a:p>
          <a:p>
            <a:pPr marL="169821" indent="-169821">
              <a:buFontTx/>
              <a:buChar char="-"/>
            </a:pPr>
            <a:r>
              <a:rPr lang="en-US" baseline="0" dirty="0" smtClean="0"/>
              <a:t>Start with the elastic runtime</a:t>
            </a:r>
          </a:p>
          <a:p>
            <a:pPr marL="169821" indent="-169821">
              <a:buFontTx/>
              <a:buChar char="-"/>
            </a:pPr>
            <a:r>
              <a:rPr lang="en-US" baseline="0" dirty="0" smtClean="0"/>
              <a:t>Managed by BOSH</a:t>
            </a:r>
          </a:p>
          <a:p>
            <a:pPr marL="169821" indent="-169821">
              <a:buFontTx/>
              <a:buChar char="-"/>
            </a:pPr>
            <a:r>
              <a:rPr lang="en-US" baseline="0" dirty="0" err="1" smtClean="0"/>
              <a:t>IaaS</a:t>
            </a:r>
            <a:r>
              <a:rPr lang="en-US" baseline="0" dirty="0" smtClean="0"/>
              <a:t> agnostic</a:t>
            </a:r>
          </a:p>
          <a:p>
            <a:pPr marL="169821" indent="-169821">
              <a:buFontTx/>
              <a:buChar char="-"/>
            </a:pPr>
            <a:r>
              <a:rPr lang="en-US" baseline="0" dirty="0" smtClean="0"/>
              <a:t>Other services/clusters managed by BOSH – KV Store, … and even partners, i.e. Jenkins.</a:t>
            </a:r>
          </a:p>
          <a:p>
            <a:pPr marL="169821" indent="-169821">
              <a:buFontTx/>
              <a:buChar char="-"/>
            </a:pPr>
            <a:endParaRPr lang="en-US" dirty="0"/>
          </a:p>
        </p:txBody>
      </p:sp>
    </p:spTree>
    <p:extLst>
      <p:ext uri="{BB962C8B-B14F-4D97-AF65-F5344CB8AC3E}">
        <p14:creationId xmlns:p14="http://schemas.microsoft.com/office/powerpoint/2010/main" val="1728889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403" name="Shape 403"/>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Show Ops Manager</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How to scale</a:t>
            </a:r>
            <a:r>
              <a:rPr lang="en-US" sz="1400" baseline="0" dirty="0" smtClean="0"/>
              <a:t> </a:t>
            </a:r>
            <a:r>
              <a:rPr lang="en-US" sz="1400" baseline="0" smtClean="0"/>
              <a:t>the platform</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22771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looks</a:t>
            </a:r>
            <a:r>
              <a:rPr lang="en-US" baseline="0" dirty="0" smtClean="0"/>
              <a:t> </a:t>
            </a:r>
            <a:r>
              <a:rPr lang="en-US" dirty="0" smtClean="0"/>
              <a:t>a</a:t>
            </a:r>
            <a:r>
              <a:rPr lang="en-US" baseline="0" dirty="0" smtClean="0"/>
              <a:t> </a:t>
            </a:r>
            <a:r>
              <a:rPr lang="en-US" dirty="0" smtClean="0"/>
              <a:t>lot like </a:t>
            </a:r>
            <a:r>
              <a:rPr lang="en-US" dirty="0" err="1" smtClean="0"/>
              <a:t>Splunk</a:t>
            </a:r>
            <a:endParaRPr lang="en-US" dirty="0" smtClean="0"/>
          </a:p>
          <a:p>
            <a:r>
              <a:rPr lang="en-US" dirty="0" err="1" smtClean="0"/>
              <a:t>Kubernetes</a:t>
            </a:r>
            <a:r>
              <a:rPr lang="en-US" baseline="0" dirty="0" smtClean="0"/>
              <a:t> doesn’t have</a:t>
            </a:r>
            <a:r>
              <a:rPr lang="en-US" dirty="0" smtClean="0"/>
              <a:t> built-in logging and analytics capabilities</a:t>
            </a:r>
          </a:p>
          <a:p>
            <a:r>
              <a:rPr lang="en-US" dirty="0" smtClean="0"/>
              <a:t>D</a:t>
            </a:r>
          </a:p>
          <a:p>
            <a:endParaRPr lang="en-US" dirty="0"/>
          </a:p>
        </p:txBody>
      </p:sp>
    </p:spTree>
    <p:extLst>
      <p:ext uri="{BB962C8B-B14F-4D97-AF65-F5344CB8AC3E}">
        <p14:creationId xmlns:p14="http://schemas.microsoft.com/office/powerpoint/2010/main" val="499002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Need to</a:t>
            </a:r>
            <a:r>
              <a:rPr lang="en-US" baseline="0" dirty="0" smtClean="0"/>
              <a:t> install a plugin so </a:t>
            </a:r>
            <a:r>
              <a:rPr lang="en-US" baseline="0" dirty="0" err="1" smtClean="0"/>
              <a:t>Splunk</a:t>
            </a:r>
            <a:r>
              <a:rPr lang="en-US" baseline="0" dirty="0" smtClean="0"/>
              <a:t> can read CF logs properly</a:t>
            </a:r>
          </a:p>
          <a:p>
            <a:endParaRPr lang="en-US" baseline="0" dirty="0" smtClean="0"/>
          </a:p>
          <a:p>
            <a:r>
              <a:rPr lang="en-US" baseline="0" dirty="0" smtClean="0"/>
              <a:t>Note this </a:t>
            </a:r>
            <a:r>
              <a:rPr lang="en-US" baseline="0" dirty="0" err="1" smtClean="0"/>
              <a:t>isnt</a:t>
            </a:r>
            <a:r>
              <a:rPr lang="en-US" baseline="0" dirty="0" smtClean="0"/>
              <a:t> showing a full </a:t>
            </a:r>
            <a:r>
              <a:rPr lang="en-US" baseline="0" dirty="0" err="1" smtClean="0"/>
              <a:t>Splunk</a:t>
            </a:r>
            <a:r>
              <a:rPr lang="en-US" baseline="0" dirty="0" smtClean="0"/>
              <a:t> Arch</a:t>
            </a:r>
            <a:endParaRPr lang="en-US" dirty="0"/>
          </a:p>
        </p:txBody>
      </p:sp>
    </p:spTree>
    <p:extLst>
      <p:ext uri="{BB962C8B-B14F-4D97-AF65-F5344CB8AC3E}">
        <p14:creationId xmlns:p14="http://schemas.microsoft.com/office/powerpoint/2010/main" val="4131074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8747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Spring</a:t>
            </a:r>
            <a:r>
              <a:rPr lang="en-US" sz="1200" kern="1200" baseline="0" dirty="0" smtClean="0">
                <a:solidFill>
                  <a:schemeClr val="tx1"/>
                </a:solidFill>
                <a:effectLst/>
                <a:latin typeface="+mn-lt"/>
                <a:ea typeface="+mn-ea"/>
                <a:cs typeface="+mn-cs"/>
              </a:rPr>
              <a:t> Boot/Cloud meant create apps fast –  But Dev &amp; Ops is asking Day2 questions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How do you do logging, routing, </a:t>
            </a:r>
            <a:r>
              <a:rPr lang="en-US" sz="1200" kern="1200" dirty="0" err="1" smtClean="0">
                <a:solidFill>
                  <a:schemeClr val="tx1"/>
                </a:solidFill>
                <a:effectLst/>
                <a:latin typeface="+mn-lt"/>
                <a:ea typeface="+mn-ea"/>
                <a:cs typeface="+mn-cs"/>
              </a:rPr>
              <a:t>apm</a:t>
            </a:r>
            <a:r>
              <a:rPr lang="en-US" sz="1200" kern="1200" dirty="0" smtClean="0">
                <a:solidFill>
                  <a:schemeClr val="tx1"/>
                </a:solidFill>
                <a:effectLst/>
                <a:latin typeface="+mn-lt"/>
                <a:ea typeface="+mn-ea"/>
                <a:cs typeface="+mn-cs"/>
              </a:rPr>
              <a:t>, scaling, and lifecycle management of all these apps.</a:t>
            </a:r>
          </a:p>
          <a:p>
            <a:r>
              <a:rPr lang="en-US" sz="1200" kern="1200" dirty="0" smtClean="0">
                <a:solidFill>
                  <a:schemeClr val="tx1"/>
                </a:solidFill>
                <a:effectLst/>
                <a:latin typeface="+mn-lt"/>
                <a:ea typeface="+mn-ea"/>
                <a:cs typeface="+mn-cs"/>
              </a:rPr>
              <a:t>Enter CF Runtime</a:t>
            </a:r>
          </a:p>
          <a:p>
            <a:r>
              <a:rPr lang="en-US" sz="1200" kern="1200" dirty="0" smtClean="0">
                <a:solidFill>
                  <a:schemeClr val="tx1"/>
                </a:solidFill>
                <a:effectLst/>
                <a:latin typeface="+mn-lt"/>
                <a:ea typeface="+mn-ea"/>
                <a:cs typeface="+mn-cs"/>
              </a:rPr>
              <a:t>best in class container management</a:t>
            </a:r>
          </a:p>
          <a:p>
            <a:r>
              <a:rPr lang="en-US" sz="1200" kern="1200" dirty="0" smtClean="0">
                <a:solidFill>
                  <a:schemeClr val="tx1"/>
                </a:solidFill>
                <a:effectLst/>
                <a:latin typeface="+mn-lt"/>
                <a:ea typeface="+mn-ea"/>
                <a:cs typeface="+mn-cs"/>
              </a:rPr>
              <a:t>integrated agentless logging</a:t>
            </a:r>
          </a:p>
          <a:p>
            <a:r>
              <a:rPr lang="en-US" sz="1200" kern="1200" dirty="0" smtClean="0">
                <a:solidFill>
                  <a:schemeClr val="tx1"/>
                </a:solidFill>
                <a:effectLst/>
                <a:latin typeface="+mn-lt"/>
                <a:ea typeface="+mn-ea"/>
                <a:cs typeface="+mn-cs"/>
              </a:rPr>
              <a:t>with APM</a:t>
            </a:r>
          </a:p>
          <a:p>
            <a:r>
              <a:rPr lang="en-US" sz="1200" kern="1200" dirty="0" smtClean="0">
                <a:solidFill>
                  <a:schemeClr val="tx1"/>
                </a:solidFill>
                <a:effectLst/>
                <a:latin typeface="+mn-lt"/>
                <a:ea typeface="+mn-ea"/>
                <a:cs typeface="+mn-cs"/>
              </a:rPr>
              <a:t>auto scaling</a:t>
            </a:r>
          </a:p>
          <a:p>
            <a:r>
              <a:rPr lang="en-US" sz="1200" kern="1200" dirty="0" smtClean="0">
                <a:solidFill>
                  <a:schemeClr val="tx1"/>
                </a:solidFill>
                <a:effectLst/>
                <a:latin typeface="+mn-lt"/>
                <a:ea typeface="+mn-ea"/>
                <a:cs typeface="+mn-cs"/>
              </a:rPr>
              <a:t>Effortless runtime with minimum human operational overhead. We run 1000s of apps and 10,000s containers on PWS with 6 guys.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we realized that stopping there wasn't enough</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BEDBE90-FDBE-A44D-9062-5A5D1585D5B8}" type="slidenum">
              <a:rPr lang="en-US" smtClean="0"/>
              <a:t>4</a:t>
            </a:fld>
            <a:endParaRPr lang="en-US"/>
          </a:p>
        </p:txBody>
      </p:sp>
    </p:spTree>
    <p:extLst>
      <p:ext uri="{BB962C8B-B14F-4D97-AF65-F5344CB8AC3E}">
        <p14:creationId xmlns:p14="http://schemas.microsoft.com/office/powerpoint/2010/main" val="6397547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pPr marL="0" indent="0">
              <a:buFontTx/>
              <a:buNone/>
            </a:pPr>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So how many people in here have heard of BOSH?</a:t>
            </a:r>
          </a:p>
          <a:p>
            <a:endParaRPr lang="en-US" dirty="0" smtClean="0"/>
          </a:p>
          <a:p>
            <a:r>
              <a:rPr lang="en-US" dirty="0" smtClean="0"/>
              <a:t>BOSH</a:t>
            </a:r>
            <a:r>
              <a:rPr lang="en-US" baseline="0" dirty="0" smtClean="0"/>
              <a:t> is the cloud foundry platform orchestration engine</a:t>
            </a:r>
          </a:p>
          <a:p>
            <a:endParaRPr lang="en-US" baseline="0" dirty="0" smtClean="0"/>
          </a:p>
          <a:p>
            <a:r>
              <a:rPr lang="en-US" baseline="0" dirty="0" smtClean="0"/>
              <a:t>This is the same BOSH used in open source cloud foundry, making Pivotal, the closest platform to the original CF!</a:t>
            </a:r>
          </a:p>
          <a:p>
            <a:endParaRPr lang="en-US" dirty="0" smtClean="0"/>
          </a:p>
          <a:p>
            <a:r>
              <a:rPr lang="en-US" dirty="0" smtClean="0"/>
              <a:t>Then</a:t>
            </a:r>
            <a:r>
              <a:rPr lang="en-US" baseline="0" dirty="0" smtClean="0"/>
              <a:t> you also know how tedious it can be to manage orchestration via manifest files, hence we created Ops Manager to make an easy way to work with it.</a:t>
            </a:r>
            <a:endParaRPr lang="en-US" dirty="0" smtClean="0"/>
          </a:p>
          <a:p>
            <a:endParaRPr lang="en-US" dirty="0" smtClean="0"/>
          </a:p>
          <a:p>
            <a:r>
              <a:rPr lang="en-US" dirty="0" smtClean="0"/>
              <a:t>http://</a:t>
            </a:r>
            <a:r>
              <a:rPr lang="en-US" dirty="0" err="1" smtClean="0"/>
              <a:t>bosh.io</a:t>
            </a:r>
            <a:r>
              <a:rPr lang="en-US" dirty="0" smtClean="0"/>
              <a:t>/docs/</a:t>
            </a:r>
            <a:r>
              <a:rPr lang="en-US" dirty="0" err="1" smtClean="0"/>
              <a:t>about.html</a:t>
            </a:r>
            <a:endParaRPr lang="en-US" dirty="0" smtClean="0"/>
          </a:p>
          <a:p>
            <a:r>
              <a:rPr lang="en-US" dirty="0" smtClean="0"/>
              <a:t>https://</a:t>
            </a:r>
            <a:r>
              <a:rPr lang="en-US" dirty="0" err="1" smtClean="0"/>
              <a:t>bosh.io</a:t>
            </a:r>
            <a:r>
              <a:rPr lang="en-US" dirty="0" smtClean="0"/>
              <a:t>/docs/bosh-</a:t>
            </a:r>
            <a:r>
              <a:rPr lang="en-US" dirty="0" err="1" smtClean="0"/>
              <a:t>components.html</a:t>
            </a:r>
            <a:endParaRPr lang="en-US" dirty="0" smtClean="0"/>
          </a:p>
          <a:p>
            <a:pPr marL="0" indent="0">
              <a:buFontTx/>
              <a:buNone/>
            </a:pP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19" name="Shape 519"/>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spcBef>
                <a:spcPts val="1189"/>
              </a:spcBef>
              <a:buClr>
                <a:schemeClr val="dk1"/>
              </a:buClr>
              <a:buSzPct val="25000"/>
            </a:pPr>
            <a:endParaRPr dirty="0">
              <a:solidFill>
                <a:schemeClr val="dk1"/>
              </a:solidFill>
              <a:latin typeface="Verdana"/>
              <a:ea typeface="Verdana"/>
              <a:cs typeface="Verdana"/>
              <a:sym typeface="Verdan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Kill an App</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05713">
              <a:spcBef>
                <a:spcPts val="1189"/>
              </a:spcBef>
              <a:defRPr/>
            </a:pPr>
            <a:r>
              <a:rPr lang="en-US" dirty="0" smtClean="0"/>
              <a:t>Two processed on the VMs are MONIT and BOSH</a:t>
            </a:r>
            <a:r>
              <a:rPr lang="en-US" baseline="0" dirty="0" smtClean="0"/>
              <a:t> agent</a:t>
            </a:r>
          </a:p>
          <a:p>
            <a:pPr defTabSz="905713">
              <a:spcBef>
                <a:spcPts val="1189"/>
              </a:spcBef>
              <a:defRPr/>
            </a:pPr>
            <a:r>
              <a:rPr lang="en-US" baseline="0" dirty="0" err="1" smtClean="0"/>
              <a:t>Monit</a:t>
            </a:r>
            <a:r>
              <a:rPr lang="en-US" baseline="0" dirty="0" smtClean="0"/>
              <a:t> monitors the actual state of processes, while BOSH agent is used to communicate the status to the health monitor</a:t>
            </a:r>
          </a:p>
          <a:p>
            <a:pPr defTabSz="905713">
              <a:spcBef>
                <a:spcPts val="1189"/>
              </a:spcBef>
              <a:defRPr/>
            </a:pPr>
            <a:r>
              <a:rPr lang="en-US" dirty="0" smtClean="0"/>
              <a:t>In a process goes down, </a:t>
            </a:r>
            <a:r>
              <a:rPr lang="en-US" dirty="0" err="1" smtClean="0"/>
              <a:t>Monit</a:t>
            </a:r>
            <a:r>
              <a:rPr lang="en-US" dirty="0" smtClean="0"/>
              <a:t> tries to restart it</a:t>
            </a:r>
          </a:p>
          <a:p>
            <a:pPr defTabSz="905713">
              <a:spcBef>
                <a:spcPts val="1189"/>
              </a:spcBef>
              <a:defRPr/>
            </a:pPr>
            <a:r>
              <a:rPr lang="en-US" dirty="0" smtClean="0"/>
              <a:t>If successful, or not, BOSH agent is notified, who</a:t>
            </a:r>
            <a:r>
              <a:rPr lang="en-US" baseline="0" dirty="0" smtClean="0"/>
              <a:t> then tell Health monitor, which will notify the operator</a:t>
            </a:r>
            <a:endParaRPr lang="en-US" dirty="0" smtClean="0"/>
          </a:p>
          <a:p>
            <a:pPr defTabSz="905713">
              <a:spcBef>
                <a:spcPts val="1189"/>
              </a:spcBef>
              <a:defRPr/>
            </a:pPr>
            <a:endParaRPr lang="en-US" baseline="0"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endParaRPr lang="en-US" dirty="0" smtClean="0"/>
          </a:p>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an</a:t>
            </a:r>
            <a:r>
              <a:rPr lang="en-US" baseline="0" dirty="0" smtClean="0"/>
              <a:t> </a:t>
            </a:r>
            <a:r>
              <a:rPr lang="en-US" baseline="0" dirty="0" err="1" smtClean="0"/>
              <a:t>opensource</a:t>
            </a:r>
            <a:r>
              <a:rPr lang="en-US" baseline="0" dirty="0" smtClean="0"/>
              <a:t> </a:t>
            </a:r>
            <a:r>
              <a:rPr lang="en-US" dirty="0" err="1" smtClean="0"/>
              <a:t>linux</a:t>
            </a:r>
            <a:r>
              <a:rPr lang="en-US" dirty="0" smtClean="0"/>
              <a:t>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p>
          <a:p>
            <a:endParaRPr lang="en-US" dirty="0"/>
          </a:p>
        </p:txBody>
      </p:sp>
    </p:spTree>
    <p:extLst>
      <p:ext uri="{BB962C8B-B14F-4D97-AF65-F5344CB8AC3E}">
        <p14:creationId xmlns:p14="http://schemas.microsoft.com/office/powerpoint/2010/main" val="1206113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2588" y="685800"/>
            <a:ext cx="6094412"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p:nvPr/>
        </p:nvSpPr>
        <p:spPr>
          <a:xfrm>
            <a:off x="686114" y="4343715"/>
            <a:ext cx="5485771" cy="4113855"/>
          </a:xfrm>
          <a:prstGeom prst="rect">
            <a:avLst/>
          </a:prstGeom>
          <a:noFill/>
          <a:ln>
            <a:noFill/>
          </a:ln>
        </p:spPr>
        <p:txBody>
          <a:bodyPr lIns="91398" tIns="91398" rIns="91398" bIns="91398" anchor="t" anchorCtr="0">
            <a:normAutofit/>
          </a:bodyPr>
          <a:lstStyle/>
          <a:p>
            <a:pPr algn="l" rtl="0">
              <a:buSzPct val="25000"/>
            </a:pPr>
            <a:r>
              <a:rPr lang="en-US"/>
              <a:t>Application performance and reliability have a direct correlation to HA capability. Pivotal provides 4 level of HA so that you don’t need to invest in people/software to handle common failure situations. If an application fails, we will reboot it in a new container. This automated remediation addresses application bugs that result in outages. If a Pivotal process fails, we will reboot it in a new virtual machine. Our PaaS essentially monitors and remediates itself. If an OS or network failure occurs, our VM monitor will detect this and kill the VM, then reboot it in a new container. This streamlines Linux sysadmin operations. Lastly, if a datacenter rack fails, we will ensure the application stays running because we load application instances in multiple availability zones. No 2 availability zones live on the same datacenter rack. This hardware failure level resilience is very difficult to design using traditional tools provided by HP/CA/IBM. </a:t>
            </a:r>
          </a:p>
          <a:p>
            <a:pPr algn="l" rtl="0"/>
            <a:endParaRPr/>
          </a:p>
          <a:p>
            <a:pPr algn="l" rtl="0">
              <a:buSzPct val="25000"/>
            </a:pPr>
            <a:r>
              <a:rPr lang="en-US"/>
              <a:t>And, by using Pivotal, you reduce the number of servers that require HP/CA/IBM monitoring tools. </a:t>
            </a:r>
          </a:p>
          <a:p>
            <a:endParaRPr/>
          </a:p>
        </p:txBody>
      </p:sp>
      <p:sp>
        <p:nvSpPr>
          <p:cNvPr id="604" name="Shape 604"/>
          <p:cNvSpPr txBox="1">
            <a:spLocks noGrp="1"/>
          </p:cNvSpPr>
          <p:nvPr>
            <p:ph type="body" idx="1"/>
          </p:nvPr>
        </p:nvSpPr>
        <p:spPr>
          <a:xfrm>
            <a:off x="295171" y="2972430"/>
            <a:ext cx="6267659" cy="5793719"/>
          </a:xfrm>
          <a:prstGeom prst="rect">
            <a:avLst/>
          </a:prstGeom>
        </p:spPr>
        <p:txBody>
          <a:bodyPr lIns="90556" tIns="90556" rIns="90556" bIns="90556" anchor="ctr" anchorCtr="0">
            <a:normAutofit/>
          </a:bodyPr>
          <a:lstStyle/>
          <a:p>
            <a:r>
              <a:rPr lang="en-US" dirty="0"/>
              <a:t>http://</a:t>
            </a:r>
            <a:r>
              <a:rPr lang="en-US" dirty="0" err="1"/>
              <a:t>blog.pivotal.io</a:t>
            </a:r>
            <a:r>
              <a:rPr lang="en-US" dirty="0"/>
              <a:t>/cloud-foundry-pivotal/products/the-four-levels-of-ha-in-pivotal-</a:t>
            </a:r>
            <a:r>
              <a:rPr lang="en-US" dirty="0" err="1" smtClean="0"/>
              <a:t>cf</a:t>
            </a:r>
            <a:endParaRPr lang="en-US" dirty="0" smtClean="0"/>
          </a:p>
          <a:p>
            <a:endParaRPr lang="en-US" dirty="0" smtClean="0"/>
          </a:p>
          <a:p>
            <a:pPr marL="457200" indent="-457200">
              <a:buAutoNum type="arabicPeriod"/>
            </a:pPr>
            <a:r>
              <a:rPr lang="en-US" dirty="0" smtClean="0"/>
              <a:t>Desired State of Application is maintained by Cloud Controller. DEAs communicate status of</a:t>
            </a:r>
            <a:r>
              <a:rPr lang="en-US" baseline="0" dirty="0" smtClean="0"/>
              <a:t> their apps to Health Manager. HM checks with CC. CC restarts app in another DEA in case of failure</a:t>
            </a:r>
          </a:p>
          <a:p>
            <a:pPr marL="457200" indent="-457200">
              <a:buAutoNum type="arabicPeriod"/>
            </a:pPr>
            <a:r>
              <a:rPr lang="en-US" baseline="0" dirty="0" smtClean="0"/>
              <a:t>PCF Processes monitored by </a:t>
            </a:r>
            <a:r>
              <a:rPr lang="en-US" baseline="0" dirty="0" err="1" smtClean="0"/>
              <a:t>monit</a:t>
            </a:r>
            <a:r>
              <a:rPr lang="en-US" baseline="0" dirty="0" smtClean="0"/>
              <a:t> and restarted in case of failure</a:t>
            </a:r>
          </a:p>
          <a:p>
            <a:pPr marL="457200" indent="-457200">
              <a:buAutoNum type="arabicPeriod"/>
            </a:pPr>
            <a:r>
              <a:rPr lang="en-US" baseline="0" dirty="0" smtClean="0"/>
              <a:t>In case of VM failure. Health Monitor is notified. HM calls BOSH Director which calls </a:t>
            </a:r>
            <a:r>
              <a:rPr lang="en-US" baseline="0" dirty="0" err="1" smtClean="0"/>
              <a:t>Resurrector</a:t>
            </a:r>
            <a:r>
              <a:rPr lang="en-US" baseline="0" dirty="0" smtClean="0"/>
              <a:t> component which starts up the VM (with processes)</a:t>
            </a:r>
          </a:p>
          <a:p>
            <a:pPr marL="457200" indent="-457200">
              <a:buAutoNum type="arabicPeriod"/>
            </a:pPr>
            <a:r>
              <a:rPr lang="en-US" baseline="0" dirty="0" smtClean="0"/>
              <a:t>Availability Zones is a logical grouping of the deployment of System Components and DEAs. (Example would be two racks in a datacenter)</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Org and Space Tour with Quotas</a:t>
            </a:r>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b="1" dirty="0" smtClean="0"/>
              <a:t>Key Platform Capabilities</a:t>
            </a:r>
          </a:p>
          <a:p>
            <a:pPr marL="226428" indent="-226428">
              <a:buAutoNum type="arabicParenR"/>
              <a:defRPr/>
            </a:pPr>
            <a:r>
              <a:rPr lang="en-US" b="1" dirty="0" smtClean="0"/>
              <a:t>On Demand Scaling</a:t>
            </a:r>
          </a:p>
          <a:p>
            <a:pPr marL="226428" indent="-226428">
              <a:buAutoNum type="arabicParenR"/>
              <a:defRPr/>
            </a:pPr>
            <a:r>
              <a:rPr lang="en-US" b="1" dirty="0" smtClean="0"/>
              <a:t>Application</a:t>
            </a:r>
            <a:r>
              <a:rPr lang="en-US" b="1" baseline="0" dirty="0" smtClean="0"/>
              <a:t> Health Management</a:t>
            </a:r>
          </a:p>
          <a:p>
            <a:pPr marL="226428" indent="-226428">
              <a:buAutoNum type="arabicParenR"/>
              <a:defRPr/>
            </a:pPr>
            <a:r>
              <a:rPr lang="en-US" b="1" baseline="0" dirty="0" smtClean="0"/>
              <a:t>Dynamic Routing &amp; Load Balancing</a:t>
            </a:r>
          </a:p>
          <a:p>
            <a:pPr marL="226428" indent="-226428">
              <a:buAutoNum type="arabicParenR"/>
              <a:defRPr/>
            </a:pPr>
            <a:r>
              <a:rPr lang="en-US" b="1" baseline="0" dirty="0" smtClean="0"/>
              <a:t>Log and Metric Aggregation</a:t>
            </a:r>
          </a:p>
          <a:p>
            <a:pPr marL="226428" indent="-226428">
              <a:buAutoNum type="arabicParenR"/>
              <a:defRPr/>
            </a:pPr>
            <a:r>
              <a:rPr lang="en-US" b="1" baseline="0" dirty="0" smtClean="0"/>
              <a:t>Security</a:t>
            </a:r>
            <a:endParaRPr lang="en-US" b="1" dirty="0" smtClean="0"/>
          </a:p>
          <a:p>
            <a:pPr>
              <a:defRPr/>
            </a:pPr>
            <a:endParaRPr lang="en-US" b="1" dirty="0" smtClean="0"/>
          </a:p>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a:bodyPr>
          <a:lstStyle/>
          <a:p>
            <a:r>
              <a:rPr lang="en-US" dirty="0" smtClean="0"/>
              <a:t>Now dive into the ERS</a:t>
            </a:r>
          </a:p>
          <a:p>
            <a:endParaRPr lang="en-US" dirty="0" smtClean="0"/>
          </a:p>
          <a:p>
            <a:r>
              <a:rPr lang="en-US" dirty="0" smtClean="0"/>
              <a:t>http://</a:t>
            </a:r>
            <a:r>
              <a:rPr lang="en-US" dirty="0" err="1" smtClean="0"/>
              <a:t>docs.pivotal.io</a:t>
            </a:r>
            <a:r>
              <a:rPr lang="en-US" dirty="0" smtClean="0"/>
              <a:t>/</a:t>
            </a:r>
            <a:r>
              <a:rPr lang="en-US" dirty="0" err="1" smtClean="0"/>
              <a:t>pivotalcf</a:t>
            </a:r>
            <a:r>
              <a:rPr lang="en-US" dirty="0" smtClean="0"/>
              <a:t>/concepts/architecture/</a:t>
            </a:r>
          </a:p>
          <a:p>
            <a:pPr marL="0" indent="0">
              <a:buFontTx/>
              <a:buNone/>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p:txBody>
          <a:bodyPr>
            <a:normAutofit fontScale="92500" lnSpcReduction="10000"/>
          </a:bodyPr>
          <a:lstStyle/>
          <a:p>
            <a:pPr>
              <a:lnSpc>
                <a:spcPct val="143750"/>
              </a:lnSpc>
              <a:spcAft>
                <a:spcPts val="1387"/>
              </a:spcAft>
              <a:buClr>
                <a:schemeClr val="lt2"/>
              </a:buClr>
              <a:buSzPct val="91666"/>
            </a:pPr>
            <a:endParaRPr lang="en-US" sz="1100" dirty="0">
              <a:solidFill>
                <a:srgbClr val="333333"/>
              </a:solidFill>
            </a:endParaRPr>
          </a:p>
        </p:txBody>
      </p:sp>
    </p:spTree>
    <p:extLst>
      <p:ext uri="{BB962C8B-B14F-4D97-AF65-F5344CB8AC3E}">
        <p14:creationId xmlns:p14="http://schemas.microsoft.com/office/powerpoint/2010/main" val="2456175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sz="1400" dirty="0" smtClean="0"/>
              <a:t>Push</a:t>
            </a:r>
            <a:r>
              <a:rPr lang="en-US" sz="1400" baseline="0" dirty="0" smtClean="0"/>
              <a:t> an App</a:t>
            </a:r>
            <a:r>
              <a:rPr lang="en-US" sz="1100" baseline="0" dirty="0" smtClean="0"/>
              <a:t>, show the logs</a:t>
            </a:r>
            <a:endParaRPr lang="en-US" dirty="0" smtClean="0"/>
          </a:p>
        </p:txBody>
      </p:sp>
    </p:spTree>
    <p:extLst>
      <p:ext uri="{BB962C8B-B14F-4D97-AF65-F5344CB8AC3E}">
        <p14:creationId xmlns:p14="http://schemas.microsoft.com/office/powerpoint/2010/main" val="2318069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r>
              <a:rPr lang="en-US" sz="1400" b="1" dirty="0"/>
              <a:t>Cloud Foundry </a:t>
            </a:r>
            <a:r>
              <a:rPr lang="en-US" sz="1400" b="1" dirty="0" err="1"/>
              <a:t>PaaS</a:t>
            </a:r>
            <a:endParaRPr lang="en-US" sz="1400" b="1" dirty="0"/>
          </a:p>
          <a:p>
            <a:endParaRPr lang="en-US" sz="1100" dirty="0"/>
          </a:p>
          <a:p>
            <a:r>
              <a:rPr lang="en-US" sz="1100" dirty="0"/>
              <a:t>An application runs in a </a:t>
            </a:r>
            <a:r>
              <a:rPr lang="en-US" sz="1100" b="1" dirty="0" smtClean="0"/>
              <a:t>CELL, </a:t>
            </a:r>
            <a:r>
              <a:rPr lang="en-US" sz="1100" dirty="0"/>
              <a:t>which is a droplet execution agent</a:t>
            </a:r>
            <a:r>
              <a:rPr lang="en-US" sz="1100" b="1" dirty="0"/>
              <a:t>. </a:t>
            </a:r>
            <a:r>
              <a:rPr lang="en-US" sz="1100" dirty="0"/>
              <a:t>The</a:t>
            </a:r>
            <a:r>
              <a:rPr lang="en-US" sz="1100" b="1" dirty="0"/>
              <a:t> Cloud Controller </a:t>
            </a:r>
            <a:r>
              <a:rPr lang="en-US" sz="1100" dirty="0"/>
              <a:t>orchestrates the routing and lifecycle of all DEAs in the pool. </a:t>
            </a:r>
            <a:r>
              <a:rPr lang="en-US" sz="1100" b="1" dirty="0"/>
              <a:t>Routers</a:t>
            </a:r>
            <a:r>
              <a:rPr lang="en-US" sz="1100" dirty="0"/>
              <a:t> manage application traffic. </a:t>
            </a:r>
            <a:r>
              <a:rPr lang="en-US" sz="1100" b="1" dirty="0"/>
              <a:t>Health Manager </a:t>
            </a:r>
            <a:r>
              <a:rPr lang="en-US" sz="1100" dirty="0"/>
              <a:t>reports mismatched application states to the CC. A </a:t>
            </a:r>
            <a:r>
              <a:rPr lang="en-US" sz="1100" b="1" dirty="0"/>
              <a:t>service</a:t>
            </a:r>
            <a:r>
              <a:rPr lang="en-US" sz="1100" dirty="0"/>
              <a:t> </a:t>
            </a:r>
            <a:r>
              <a:rPr lang="en-US" sz="1100" b="1" dirty="0"/>
              <a:t>gateway</a:t>
            </a:r>
            <a:r>
              <a:rPr lang="en-US" sz="1100" dirty="0"/>
              <a:t> provides an interface for services (native or external). A </a:t>
            </a:r>
            <a:r>
              <a:rPr lang="en-US" sz="1100" b="1" dirty="0"/>
              <a:t>messaging</a:t>
            </a:r>
            <a:r>
              <a:rPr lang="en-US" sz="1100" dirty="0"/>
              <a:t> bus manages all system communication. Apps are accessed directly through the router while web and CLI clients (e.g., </a:t>
            </a:r>
            <a:r>
              <a:rPr lang="en-US" sz="1100" dirty="0" err="1"/>
              <a:t>vmc</a:t>
            </a:r>
            <a:r>
              <a:rPr lang="en-US" sz="1100" dirty="0"/>
              <a:t>, STS) access Cloud Controller via </a:t>
            </a:r>
            <a:r>
              <a:rPr lang="en-US" sz="1100" dirty="0" err="1"/>
              <a:t>RESTful</a:t>
            </a:r>
            <a:r>
              <a:rPr lang="en-US" sz="1100"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lstStyle/>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6" name="Shape 296"/>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endParaRPr>
              <a:solidFill>
                <a:schemeClr val="dk1"/>
              </a:solidFill>
              <a:latin typeface="Verdana"/>
              <a:ea typeface="Verdana"/>
              <a:cs typeface="Verdana"/>
              <a:sym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450" y="5021494"/>
            <a:ext cx="533399" cy="126900"/>
          </a:xfrm>
          <a:prstGeom prst="rect">
            <a:avLst/>
          </a:prstGeom>
          <a:noFill/>
          <a:ln>
            <a:noFill/>
          </a:ln>
        </p:spPr>
        <p:txBody>
          <a:bodyPr lIns="91425" tIns="45700" rIns="91425" bIns="45700"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marL="0" lvl="0" indent="0">
              <a:spcBef>
                <a:spcPts val="0"/>
              </a:spcBef>
              <a:buSzPct val="25000"/>
              <a:buNone/>
            </a:pPr>
            <a:fld id="{00000000-1234-1234-1234-123412341234}" type="slidenum">
              <a:rPr lang="en"/>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4" name="Shape 64"/>
          <p:cNvSpPr>
            <a:spLocks noGrp="1"/>
          </p:cNvSpPr>
          <p:nvPr>
            <p:ph type="title"/>
          </p:nvPr>
        </p:nvSpPr>
        <p:spPr>
          <a:xfrm>
            <a:off x="366713" y="325438"/>
            <a:ext cx="8410576" cy="45720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65" name="Shape 65"/>
          <p:cNvSpPr>
            <a:spLocks noGrp="1"/>
          </p:cNvSpPr>
          <p:nvPr>
            <p:ph type="sldNum" sz="quarter" idx="2"/>
          </p:nvPr>
        </p:nvSpPr>
        <p:spPr>
          <a:xfrm>
            <a:off x="8553450" y="5021495"/>
            <a:ext cx="533400" cy="127001"/>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848976648"/>
      </p:ext>
    </p:extLst>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18309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234713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3471468383"/>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08449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p:spTree>
      <p:nvGrpSpPr>
        <p:cNvPr id="1" name="Shape 83"/>
        <p:cNvGrpSpPr/>
        <p:nvPr/>
      </p:nvGrpSpPr>
      <p:grpSpPr>
        <a:xfrm>
          <a:off x="0" y="0"/>
          <a:ext cx="0" cy="0"/>
          <a:chOff x="0" y="0"/>
          <a:chExt cx="0" cy="0"/>
        </a:xfrm>
      </p:grpSpPr>
      <p:sp>
        <p:nvSpPr>
          <p:cNvPr id="84" name="Shape 84"/>
          <p:cNvSpPr/>
          <p:nvPr/>
        </p:nvSpPr>
        <p:spPr>
          <a:xfrm>
            <a:off x="0" y="0"/>
            <a:ext cx="9144000" cy="5143499"/>
          </a:xfrm>
          <a:prstGeom prst="rect">
            <a:avLst/>
          </a:prstGeom>
          <a:solidFill>
            <a:schemeClr val="lt2"/>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5" name="Shape 85"/>
          <p:cNvSpPr txBox="1">
            <a:spLocks noGrp="1"/>
          </p:cNvSpPr>
          <p:nvPr>
            <p:ph type="ctrTitle"/>
          </p:nvPr>
        </p:nvSpPr>
        <p:spPr>
          <a:xfrm>
            <a:off x="890587" y="1312906"/>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rgbClr val="F16F3B"/>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86" name="Shape 8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lnSpc>
                <a:spcPct val="100000"/>
              </a:lnSpc>
              <a:spcBef>
                <a:spcPts val="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
        <p:nvSpPr>
          <p:cNvPr id="87" name="Shape 87"/>
          <p:cNvSpPr txBox="1">
            <a:spLocks noGrp="1"/>
          </p:cNvSpPr>
          <p:nvPr>
            <p:ph type="body" idx="2"/>
          </p:nvPr>
        </p:nvSpPr>
        <p:spPr>
          <a:xfrm>
            <a:off x="908582" y="3710100"/>
            <a:ext cx="5026500" cy="276899"/>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8" name="Shape 88"/>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9" name="Shape 89"/>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0" name="Shape 90"/>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91" name="Shape 91"/>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p:spTree>
      <p:nvGrpSpPr>
        <p:cNvPr id="1"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4" name="Shape 94"/>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95" name="Shape 95"/>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96" name="Shape 96"/>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97" name="Shape 97"/>
          <p:cNvSpPr txBox="1">
            <a:spLocks noGrp="1"/>
          </p:cNvSpPr>
          <p:nvPr>
            <p:ph type="ctrTitle"/>
          </p:nvPr>
        </p:nvSpPr>
        <p:spPr>
          <a:xfrm>
            <a:off x="1017587" y="1739929"/>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8" name="Shape 98"/>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99" name="Shape 99"/>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1">
    <p:spTree>
      <p:nvGrpSpPr>
        <p:cNvPr id="1" name="Shape 100"/>
        <p:cNvGrpSpPr/>
        <p:nvPr/>
      </p:nvGrpSpPr>
      <p:grpSpPr>
        <a:xfrm>
          <a:off x="0" y="0"/>
          <a:ext cx="0" cy="0"/>
          <a:chOff x="0" y="0"/>
          <a:chExt cx="0" cy="0"/>
        </a:xfrm>
      </p:grpSpPr>
      <p:sp>
        <p:nvSpPr>
          <p:cNvPr id="101" name="Shape 101"/>
          <p:cNvSpPr/>
          <p:nvPr/>
        </p:nvSpPr>
        <p:spPr>
          <a:xfrm>
            <a:off x="0" y="0"/>
            <a:ext cx="9144000" cy="2168400"/>
          </a:xfrm>
          <a:prstGeom prst="rect">
            <a:avLst/>
          </a:prstGeom>
          <a:gradFill>
            <a:gsLst>
              <a:gs pos="0">
                <a:schemeClr val="lt1"/>
              </a:gs>
              <a:gs pos="100000">
                <a:srgbClr val="BFBFBF">
                  <a:alpha val="60392"/>
                </a:srgbClr>
              </a:gs>
            </a:gsLst>
            <a:lin ang="16200037" scaled="0"/>
          </a:gra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2" name="Shape 102"/>
          <p:cNvSpPr txBox="1">
            <a:spLocks noGrp="1"/>
          </p:cNvSpPr>
          <p:nvPr>
            <p:ph type="ctrTitle"/>
          </p:nvPr>
        </p:nvSpPr>
        <p:spPr>
          <a:xfrm>
            <a:off x="2728910" y="1006879"/>
            <a:ext cx="6048299" cy="12189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3" name="Shape 103"/>
          <p:cNvSpPr txBox="1">
            <a:spLocks noGrp="1"/>
          </p:cNvSpPr>
          <p:nvPr>
            <p:ph type="subTitle" idx="1"/>
          </p:nvPr>
        </p:nvSpPr>
        <p:spPr>
          <a:xfrm>
            <a:off x="2728913" y="2455862"/>
            <a:ext cx="6048299" cy="1901699"/>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rgbClr val="2C95DD"/>
              </a:buClr>
              <a:buFont typeface="Arial"/>
              <a:buNone/>
              <a:defRPr/>
            </a:lvl1pPr>
            <a:lvl2pPr marL="457200" marR="0" indent="0" algn="ctr" rtl="0">
              <a:lnSpc>
                <a:spcPct val="100000"/>
              </a:lnSpc>
              <a:spcBef>
                <a:spcPts val="480"/>
              </a:spcBef>
              <a:spcAft>
                <a:spcPts val="0"/>
              </a:spcAft>
              <a:buClr>
                <a:srgbClr val="2C95DD"/>
              </a:buClr>
              <a:buFont typeface="Arial"/>
              <a:buNone/>
              <a:defRPr/>
            </a:lvl2pPr>
            <a:lvl3pPr marL="914400" marR="0" indent="0" algn="ctr" rtl="0">
              <a:lnSpc>
                <a:spcPct val="100000"/>
              </a:lnSpc>
              <a:spcBef>
                <a:spcPts val="400"/>
              </a:spcBef>
              <a:spcAft>
                <a:spcPts val="0"/>
              </a:spcAft>
              <a:buClr>
                <a:srgbClr val="2C95DD"/>
              </a:buClr>
              <a:buFont typeface="Arial"/>
              <a:buNone/>
              <a:defRPr/>
            </a:lvl3pPr>
            <a:lvl4pPr marL="1371600" marR="0" indent="0" algn="ctr" rtl="0">
              <a:lnSpc>
                <a:spcPct val="100000"/>
              </a:lnSpc>
              <a:spcBef>
                <a:spcPts val="360"/>
              </a:spcBef>
              <a:spcAft>
                <a:spcPts val="0"/>
              </a:spcAft>
              <a:buClr>
                <a:srgbClr val="2C95DD"/>
              </a:buClr>
              <a:buFont typeface="Arial"/>
              <a:buNone/>
              <a:defRPr/>
            </a:lvl4pPr>
            <a:lvl5pPr marL="1828800" marR="0" indent="0" algn="ctr" rtl="0">
              <a:lnSpc>
                <a:spcPct val="100000"/>
              </a:lnSpc>
              <a:spcBef>
                <a:spcPts val="360"/>
              </a:spcBef>
              <a:spcAft>
                <a:spcPts val="0"/>
              </a:spcAft>
              <a:buClr>
                <a:srgbClr val="2C95DD"/>
              </a:buClr>
              <a:buFont typeface="Arial"/>
              <a:buNone/>
              <a:defRPr/>
            </a:lvl5pPr>
            <a:lvl6pPr marL="2286000" marR="0" indent="0" algn="ctr" rtl="0">
              <a:lnSpc>
                <a:spcPct val="100000"/>
              </a:lnSpc>
              <a:spcBef>
                <a:spcPts val="400"/>
              </a:spcBef>
              <a:spcAft>
                <a:spcPts val="0"/>
              </a:spcAft>
              <a:buClr>
                <a:srgbClr val="ACACAC"/>
              </a:buClr>
              <a:buFont typeface="Arial"/>
              <a:buNone/>
              <a:defRPr/>
            </a:lvl6pPr>
            <a:lvl7pPr marL="2743200" marR="0" indent="0" algn="ctr" rtl="0">
              <a:lnSpc>
                <a:spcPct val="100000"/>
              </a:lnSpc>
              <a:spcBef>
                <a:spcPts val="400"/>
              </a:spcBef>
              <a:spcAft>
                <a:spcPts val="0"/>
              </a:spcAft>
              <a:buClr>
                <a:srgbClr val="ACACAC"/>
              </a:buClr>
              <a:buFont typeface="Arial"/>
              <a:buNone/>
              <a:defRPr/>
            </a:lvl7pPr>
            <a:lvl8pPr marL="3200400" marR="0" indent="0" algn="ctr" rtl="0">
              <a:lnSpc>
                <a:spcPct val="100000"/>
              </a:lnSpc>
              <a:spcBef>
                <a:spcPts val="400"/>
              </a:spcBef>
              <a:spcAft>
                <a:spcPts val="0"/>
              </a:spcAft>
              <a:buClr>
                <a:srgbClr val="ACACAC"/>
              </a:buClr>
              <a:buFont typeface="Arial"/>
              <a:buNone/>
              <a:defRPr/>
            </a:lvl8pPr>
            <a:lvl9pPr marL="3657600" marR="0" indent="0" algn="ctr" rtl="0">
              <a:lnSpc>
                <a:spcPct val="100000"/>
              </a:lnSpc>
              <a:spcBef>
                <a:spcPts val="400"/>
              </a:spcBef>
              <a:spcAft>
                <a:spcPts val="0"/>
              </a:spcAft>
              <a:buClr>
                <a:srgbClr val="ACACAC"/>
              </a:buClr>
              <a:buFont typeface="Arial"/>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104"/>
        <p:cNvGrpSpPr/>
        <p:nvPr/>
      </p:nvGrpSpPr>
      <p:grpSpPr>
        <a:xfrm>
          <a:off x="0" y="0"/>
          <a:ext cx="0" cy="0"/>
          <a:chOff x="0" y="0"/>
          <a:chExt cx="0" cy="0"/>
        </a:xfrm>
      </p:grpSpPr>
      <p:sp>
        <p:nvSpPr>
          <p:cNvPr id="105" name="Shape 105"/>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6" name="Shape 106"/>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07" name="Shape 107"/>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08" name="Shape 108"/>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sp>
        <p:nvSpPr>
          <p:cNvPr id="109" name="Shape 109"/>
          <p:cNvSpPr txBox="1">
            <a:spLocks noGrp="1"/>
          </p:cNvSpPr>
          <p:nvPr>
            <p:ph type="ctrTitle"/>
          </p:nvPr>
        </p:nvSpPr>
        <p:spPr>
          <a:xfrm>
            <a:off x="670454" y="1674283"/>
            <a:ext cx="6048299" cy="13542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dk2"/>
              </a:buClr>
              <a:buFont typeface="Arial"/>
              <a:buNone/>
              <a:defRPr/>
            </a:lvl1pPr>
            <a:lvl2pPr marL="0" marR="0" indent="0" algn="l" rtl="0">
              <a:lnSpc>
                <a:spcPct val="100000"/>
              </a:lnSpc>
              <a:spcBef>
                <a:spcPts val="0"/>
              </a:spcBef>
              <a:spcAft>
                <a:spcPts val="0"/>
              </a:spcAft>
              <a:buClr>
                <a:srgbClr val="000000"/>
              </a:buClr>
              <a:buFont typeface="Arial"/>
              <a:buNone/>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110" name="Shape 110"/>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116"/>
        <p:cNvGrpSpPr/>
        <p:nvPr/>
      </p:nvGrpSpPr>
      <p:grpSpPr>
        <a:xfrm>
          <a:off x="0" y="0"/>
          <a:ext cx="0" cy="0"/>
          <a:chOff x="0" y="0"/>
          <a:chExt cx="0" cy="0"/>
        </a:xfrm>
      </p:grpSpPr>
      <p:sp>
        <p:nvSpPr>
          <p:cNvPr id="117" name="Shape 117"/>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18" name="Shape 118"/>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21" name="Shape 1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2" name="Shape 122"/>
          <p:cNvSpPr txBox="1">
            <a:spLocks noGrp="1"/>
          </p:cNvSpPr>
          <p:nvPr>
            <p:ph type="body" idx="2"/>
          </p:nvPr>
        </p:nvSpPr>
        <p:spPr>
          <a:xfrm>
            <a:off x="366713" y="1419223"/>
            <a:ext cx="84104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123"/>
        <p:cNvGrpSpPr/>
        <p:nvPr/>
      </p:nvGrpSpPr>
      <p:grpSpPr>
        <a:xfrm>
          <a:off x="0" y="0"/>
          <a:ext cx="0" cy="0"/>
          <a:chOff x="0" y="0"/>
          <a:chExt cx="0" cy="0"/>
        </a:xfrm>
      </p:grpSpPr>
      <p:sp>
        <p:nvSpPr>
          <p:cNvPr id="124" name="Shape 124"/>
          <p:cNvSpPr>
            <a:spLocks noGrp="1"/>
          </p:cNvSpPr>
          <p:nvPr>
            <p:ph type="pic" idx="2"/>
          </p:nvPr>
        </p:nvSpPr>
        <p:spPr>
          <a:xfrm>
            <a:off x="366712" y="1074737"/>
            <a:ext cx="2073300" cy="3383099"/>
          </a:xfrm>
          <a:prstGeom prst="rect">
            <a:avLst/>
          </a:prstGeom>
          <a:noFill/>
          <a:ln>
            <a:noFill/>
          </a:ln>
        </p:spPr>
      </p:sp>
      <p:sp>
        <p:nvSpPr>
          <p:cNvPr id="125" name="Shape 125"/>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6" name="Shape 126"/>
          <p:cNvSpPr txBox="1">
            <a:spLocks noGrp="1"/>
          </p:cNvSpPr>
          <p:nvPr>
            <p:ph type="body" idx="1"/>
          </p:nvPr>
        </p:nvSpPr>
        <p:spPr>
          <a:xfrm>
            <a:off x="2728913" y="1074737"/>
            <a:ext cx="6048299"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127"/>
        <p:cNvGrpSpPr/>
        <p:nvPr/>
      </p:nvGrpSpPr>
      <p:grpSpPr>
        <a:xfrm>
          <a:off x="0" y="0"/>
          <a:ext cx="0" cy="0"/>
          <a:chOff x="0" y="0"/>
          <a:chExt cx="0" cy="0"/>
        </a:xfrm>
      </p:grpSpPr>
      <p:sp>
        <p:nvSpPr>
          <p:cNvPr id="128" name="Shape 128"/>
          <p:cNvSpPr>
            <a:spLocks noGrp="1"/>
          </p:cNvSpPr>
          <p:nvPr>
            <p:ph type="pic" idx="2"/>
          </p:nvPr>
        </p:nvSpPr>
        <p:spPr>
          <a:xfrm>
            <a:off x="366712" y="1419225"/>
            <a:ext cx="2073300" cy="3038399"/>
          </a:xfrm>
          <a:prstGeom prst="rect">
            <a:avLst/>
          </a:prstGeom>
          <a:noFill/>
          <a:ln>
            <a:noFill/>
          </a:ln>
        </p:spPr>
      </p:sp>
      <p:sp>
        <p:nvSpPr>
          <p:cNvPr id="129" name="Shape 12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131" name="Shape 131"/>
          <p:cNvSpPr txBox="1">
            <a:spLocks noGrp="1"/>
          </p:cNvSpPr>
          <p:nvPr>
            <p:ph type="body" idx="3"/>
          </p:nvPr>
        </p:nvSpPr>
        <p:spPr>
          <a:xfrm>
            <a:off x="2728913" y="1419223"/>
            <a:ext cx="6048299" cy="30383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wo Column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4" name="Shape 134"/>
          <p:cNvSpPr txBox="1">
            <a:spLocks noGrp="1"/>
          </p:cNvSpPr>
          <p:nvPr>
            <p:ph type="body" idx="1"/>
          </p:nvPr>
        </p:nvSpPr>
        <p:spPr>
          <a:xfrm>
            <a:off x="366712"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5" name="Shape 135"/>
          <p:cNvSpPr txBox="1">
            <a:spLocks noGrp="1"/>
          </p:cNvSpPr>
          <p:nvPr>
            <p:ph type="body" idx="2"/>
          </p:nvPr>
        </p:nvSpPr>
        <p:spPr>
          <a:xfrm>
            <a:off x="4744823" y="1074737"/>
            <a:ext cx="4032600" cy="3383099"/>
          </a:xfrm>
          <a:prstGeom prst="rect">
            <a:avLst/>
          </a:prstGeom>
          <a:noFill/>
          <a:ln>
            <a:noFill/>
          </a:ln>
        </p:spPr>
        <p:txBody>
          <a:bodyPr lIns="91425" tIns="91425" rIns="91425" bIns="91425" anchor="t" anchorCtr="0"/>
          <a:lstStyle>
            <a:lvl1pPr rtl="0">
              <a:spcBef>
                <a:spcPts val="1200"/>
              </a:spcBef>
              <a:buClr>
                <a:schemeClr val="accent1"/>
              </a:buClr>
              <a:buFont typeface="Arial"/>
              <a:buChar char="•"/>
              <a:defRPr/>
            </a:lvl1pPr>
            <a:lvl2pPr rtl="0">
              <a:spcBef>
                <a:spcPts val="300"/>
              </a:spcBef>
              <a:buClr>
                <a:schemeClr val="accent1"/>
              </a:buClr>
              <a:buFont typeface="Arial"/>
              <a:buChar char="•"/>
              <a:defRPr/>
            </a:lvl2pPr>
            <a:lvl3pPr rtl="0">
              <a:spcBef>
                <a:spcPts val="300"/>
              </a:spcBef>
              <a:buClr>
                <a:schemeClr val="accent1"/>
              </a:buClr>
              <a:buFont typeface="Arial"/>
              <a:buChar char="•"/>
              <a:defRPr/>
            </a:lvl3pPr>
            <a:lvl4pPr marL="1658937" indent="-173037" rtl="0">
              <a:spcBef>
                <a:spcPts val="300"/>
              </a:spcBef>
              <a:buClr>
                <a:schemeClr val="accent1"/>
              </a:buClr>
              <a:buFont typeface="Arial"/>
              <a:buChar char="•"/>
              <a:defRPr/>
            </a:lvl4pPr>
            <a:lvl5pPr rtl="0">
              <a:spcBef>
                <a:spcPts val="300"/>
              </a:spcBef>
              <a:buClr>
                <a:schemeClr val="accent1"/>
              </a:buClr>
              <a:buFont typeface="Aria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137"/>
        <p:cNvGrpSpPr/>
        <p:nvPr/>
      </p:nvGrpSpPr>
      <p:grpSpPr>
        <a:xfrm>
          <a:off x="0" y="0"/>
          <a:ext cx="0" cy="0"/>
          <a:chOff x="0" y="0"/>
          <a:chExt cx="0" cy="0"/>
        </a:xfrm>
      </p:grpSpPr>
      <p:sp>
        <p:nvSpPr>
          <p:cNvPr id="138" name="Shape 138"/>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39" name="Shape 13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40" name="Shape 14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141" name="Shape 14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142" name="Shape 142"/>
          <p:cNvPicPr preferRelativeResize="0"/>
          <p:nvPr/>
        </p:nvPicPr>
        <p:blipFill rotWithShape="1">
          <a:blip r:embed="rId2">
            <a:alphaModFix/>
          </a:blip>
          <a:srcRect/>
          <a:stretch/>
        </p:blipFill>
        <p:spPr>
          <a:xfrm>
            <a:off x="7941732" y="4713965"/>
            <a:ext cx="957299" cy="2196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143"/>
        <p:cNvGrpSpPr/>
        <p:nvPr/>
      </p:nvGrpSpPr>
      <p:grpSpPr>
        <a:xfrm>
          <a:off x="0" y="0"/>
          <a:ext cx="0" cy="0"/>
          <a:chOff x="0" y="0"/>
          <a:chExt cx="0" cy="0"/>
        </a:xfrm>
      </p:grpSpPr>
      <p:sp>
        <p:nvSpPr>
          <p:cNvPr id="144" name="Shape 144"/>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pic>
        <p:nvPicPr>
          <p:cNvPr id="145" name="Shape 145"/>
          <p:cNvPicPr preferRelativeResize="0"/>
          <p:nvPr/>
        </p:nvPicPr>
        <p:blipFill rotWithShape="1">
          <a:blip r:embed="rId2">
            <a:alphaModFix/>
          </a:blip>
          <a:srcRect/>
          <a:stretch/>
        </p:blipFill>
        <p:spPr>
          <a:xfrm>
            <a:off x="1934108" y="1452325"/>
            <a:ext cx="5152499" cy="1362599"/>
          </a:xfrm>
          <a:prstGeom prst="rect">
            <a:avLst/>
          </a:prstGeom>
          <a:noFill/>
          <a:ln>
            <a:noFill/>
          </a:ln>
        </p:spPr>
      </p:pic>
      <p:sp>
        <p:nvSpPr>
          <p:cNvPr id="146" name="Shape 146"/>
          <p:cNvSpPr txBox="1"/>
          <p:nvPr/>
        </p:nvSpPr>
        <p:spPr>
          <a:xfrm>
            <a:off x="1701800" y="2984499"/>
            <a:ext cx="5689499" cy="476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accent3"/>
              </a:buClr>
              <a:buSzPct val="25000"/>
              <a:buFont typeface="Arial"/>
              <a:buNone/>
            </a:pPr>
            <a:r>
              <a:rPr lang="en" sz="2400" b="0" i="0" u="none" strike="noStrike" cap="none" baseline="0">
                <a:solidFill>
                  <a:schemeClr val="accent3"/>
                </a:solidFill>
                <a:latin typeface="Arial"/>
                <a:ea typeface="Arial"/>
                <a:cs typeface="Arial"/>
                <a:sym typeface="Arial"/>
              </a:rPr>
              <a:t>A NEW </a:t>
            </a:r>
            <a:r>
              <a:rPr lang="en" sz="2300" b="0" i="0" u="none" strike="noStrike" cap="none" baseline="0">
                <a:solidFill>
                  <a:schemeClr val="accent3"/>
                </a:solidFill>
                <a:latin typeface="Arial"/>
                <a:ea typeface="Arial"/>
                <a:cs typeface="Arial"/>
                <a:sym typeface="Arial"/>
              </a:rPr>
              <a:t>PLATFORM</a:t>
            </a:r>
            <a:r>
              <a:rPr lang="en" sz="2400" b="0" i="0" u="none" strike="noStrike" cap="small" baseline="0">
                <a:solidFill>
                  <a:schemeClr val="accent3"/>
                </a:solidFill>
                <a:latin typeface="Arial"/>
                <a:ea typeface="Arial"/>
                <a:cs typeface="Arial"/>
                <a:sym typeface="Arial"/>
              </a:rPr>
              <a:t> </a:t>
            </a:r>
            <a:r>
              <a:rPr lang="en" sz="2400" b="0" i="0" u="none" strike="noStrike" cap="none" baseline="0">
                <a:solidFill>
                  <a:srgbClr val="3EA7BC"/>
                </a:solidFill>
                <a:latin typeface="Arial"/>
                <a:ea typeface="Arial"/>
                <a:cs typeface="Arial"/>
                <a:sym typeface="Arial"/>
              </a:rPr>
              <a:t>FOR A NEW ERA</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57200" y="7027"/>
            <a:ext cx="8629499" cy="755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9" name="Shape 149"/>
          <p:cNvSpPr txBox="1">
            <a:spLocks noGrp="1"/>
          </p:cNvSpPr>
          <p:nvPr>
            <p:ph type="body" idx="1"/>
          </p:nvPr>
        </p:nvSpPr>
        <p:spPr>
          <a:xfrm>
            <a:off x="457200" y="762000"/>
            <a:ext cx="8629499" cy="3985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26"/>
        <p:cNvGrpSpPr/>
        <p:nvPr/>
      </p:nvGrpSpPr>
      <p:grpSpPr>
        <a:xfrm>
          <a:off x="0" y="0"/>
          <a:ext cx="0" cy="0"/>
          <a:chOff x="0" y="0"/>
          <a:chExt cx="0" cy="0"/>
        </a:xfrm>
      </p:grpSpPr>
      <p:sp>
        <p:nvSpPr>
          <p:cNvPr id="27" name="Shape 27"/>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28" name="Shape 28"/>
          <p:cNvSpPr txBox="1"/>
          <p:nvPr/>
        </p:nvSpPr>
        <p:spPr>
          <a:xfrm>
            <a:off x="1701800" y="3094038"/>
            <a:ext cx="5689499" cy="4460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27C3A"/>
              </a:buClr>
              <a:buSzPct val="25000"/>
              <a:buFont typeface="Arial"/>
              <a:buNone/>
            </a:pPr>
            <a:r>
              <a:rPr lang="en" sz="2250" b="0" i="0" u="none" strike="noStrike" cap="none" baseline="0">
                <a:solidFill>
                  <a:srgbClr val="F27C3A"/>
                </a:solidFill>
                <a:latin typeface="Arial"/>
                <a:ea typeface="Arial"/>
                <a:cs typeface="Arial"/>
                <a:sym typeface="Arial"/>
                <a:rtl val="0"/>
              </a:rPr>
              <a:t>BUILT FOR THE </a:t>
            </a:r>
            <a:r>
              <a:rPr lang="en" sz="2250" b="0" i="0" u="none" strike="noStrike" cap="none" baseline="0">
                <a:solidFill>
                  <a:srgbClr val="3EA7BC"/>
                </a:solidFill>
                <a:latin typeface="Arial"/>
                <a:ea typeface="Arial"/>
                <a:cs typeface="Arial"/>
                <a:sym typeface="Arial"/>
                <a:rtl val="0"/>
              </a:rPr>
              <a:t>SPEED OF BUSINESS</a:t>
            </a:r>
          </a:p>
        </p:txBody>
      </p:sp>
      <p:pic>
        <p:nvPicPr>
          <p:cNvPr id="29" name="Shape 29"/>
          <p:cNvPicPr preferRelativeResize="0"/>
          <p:nvPr/>
        </p:nvPicPr>
        <p:blipFill rotWithShape="1">
          <a:blip r:embed="rId2">
            <a:alphaModFix/>
          </a:blip>
          <a:srcRect r="5547"/>
          <a:stretch/>
        </p:blipFill>
        <p:spPr>
          <a:xfrm>
            <a:off x="1973263" y="1658938"/>
            <a:ext cx="5189399" cy="12605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Slide">
    <p:spTree>
      <p:nvGrpSpPr>
        <p:cNvPr id="1" name="Shape 30"/>
        <p:cNvGrpSpPr/>
        <p:nvPr/>
      </p:nvGrpSpPr>
      <p:grpSpPr>
        <a:xfrm>
          <a:off x="0" y="0"/>
          <a:ext cx="0" cy="0"/>
          <a:chOff x="0" y="0"/>
          <a:chExt cx="0" cy="0"/>
        </a:xfrm>
      </p:grpSpPr>
      <p:sp>
        <p:nvSpPr>
          <p:cNvPr id="31" name="Shape 31"/>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32" name="Shape 32"/>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33" name="Shape 33"/>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34" name="Shape 34"/>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35" name="Shape 35"/>
          <p:cNvSpPr txBox="1">
            <a:spLocks noGrp="1"/>
          </p:cNvSpPr>
          <p:nvPr>
            <p:ph type="ctrTitle"/>
          </p:nvPr>
        </p:nvSpPr>
        <p:spPr>
          <a:xfrm>
            <a:off x="890587" y="1312907"/>
            <a:ext cx="4384200" cy="10065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36" name="Shape 36"/>
          <p:cNvSpPr txBox="1">
            <a:spLocks noGrp="1"/>
          </p:cNvSpPr>
          <p:nvPr>
            <p:ph type="subTitle" idx="1"/>
          </p:nvPr>
        </p:nvSpPr>
        <p:spPr>
          <a:xfrm>
            <a:off x="890587" y="2633383"/>
            <a:ext cx="6048299" cy="369299"/>
          </a:xfrm>
          <a:prstGeom prst="rect">
            <a:avLst/>
          </a:prstGeom>
          <a:noFill/>
          <a:ln>
            <a:noFill/>
          </a:ln>
        </p:spPr>
        <p:txBody>
          <a:bodyPr lIns="91425" tIns="91425" rIns="91425" bIns="91425" anchor="t" anchorCtr="0"/>
          <a:lstStyle>
            <a:lvl1pPr marL="0" marR="0" indent="0" algn="l" rtl="0">
              <a:spcBef>
                <a:spcPts val="0"/>
              </a:spcBef>
              <a:spcAft>
                <a:spcPts val="0"/>
              </a:spcAft>
              <a:buClr>
                <a:srgbClr val="2C95DD"/>
              </a:buClr>
              <a:buFont typeface="Arial"/>
              <a:buNone/>
              <a:defRPr/>
            </a:lvl1pPr>
            <a:lvl2pPr marL="457200" marR="0" indent="0" algn="ctr" rtl="0">
              <a:spcBef>
                <a:spcPts val="480"/>
              </a:spcBef>
              <a:spcAft>
                <a:spcPts val="0"/>
              </a:spcAft>
              <a:buClr>
                <a:srgbClr val="2C95DD"/>
              </a:buClr>
              <a:buFont typeface="Arial"/>
              <a:buNone/>
              <a:defRPr/>
            </a:lvl2pPr>
            <a:lvl3pPr marL="914400" marR="0" indent="0" algn="ctr" rtl="0">
              <a:spcBef>
                <a:spcPts val="400"/>
              </a:spcBef>
              <a:spcAft>
                <a:spcPts val="0"/>
              </a:spcAft>
              <a:buClr>
                <a:srgbClr val="2C95DD"/>
              </a:buClr>
              <a:buFont typeface="Arial"/>
              <a:buNone/>
              <a:defRPr/>
            </a:lvl3pPr>
            <a:lvl4pPr marL="1371600" marR="0" indent="0" algn="ctr" rtl="0">
              <a:spcBef>
                <a:spcPts val="360"/>
              </a:spcBef>
              <a:spcAft>
                <a:spcPts val="0"/>
              </a:spcAft>
              <a:buClr>
                <a:srgbClr val="2C95DD"/>
              </a:buClr>
              <a:buFont typeface="Arial"/>
              <a:buNone/>
              <a:defRPr/>
            </a:lvl4pPr>
            <a:lvl5pPr marL="1828800" marR="0" indent="0" algn="ctr" rtl="0">
              <a:spcBef>
                <a:spcPts val="360"/>
              </a:spcBef>
              <a:spcAft>
                <a:spcPts val="0"/>
              </a:spcAft>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37" name="Shape 37"/>
          <p:cNvSpPr txBox="1">
            <a:spLocks noGrp="1"/>
          </p:cNvSpPr>
          <p:nvPr>
            <p:ph type="body" idx="2"/>
          </p:nvPr>
        </p:nvSpPr>
        <p:spPr>
          <a:xfrm>
            <a:off x="908582" y="3710101"/>
            <a:ext cx="5026500" cy="276899"/>
          </a:xfrm>
          <a:prstGeom prst="rect">
            <a:avLst/>
          </a:prstGeom>
          <a:noFill/>
          <a:ln>
            <a:noFill/>
          </a:ln>
        </p:spPr>
        <p:txBody>
          <a:bodyPr lIns="91425" tIns="91425" rIns="91425" bIns="91425"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Divider">
    <p:spTree>
      <p:nvGrpSpPr>
        <p:cNvPr id="1" name="Shape 38"/>
        <p:cNvGrpSpPr/>
        <p:nvPr/>
      </p:nvGrpSpPr>
      <p:grpSpPr>
        <a:xfrm>
          <a:off x="0" y="0"/>
          <a:ext cx="0" cy="0"/>
          <a:chOff x="0" y="0"/>
          <a:chExt cx="0" cy="0"/>
        </a:xfrm>
      </p:grpSpPr>
      <p:sp>
        <p:nvSpPr>
          <p:cNvPr id="39" name="Shape 39"/>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0" name="Shape 40"/>
          <p:cNvSpPr/>
          <p:nvPr/>
        </p:nvSpPr>
        <p:spPr>
          <a:xfrm>
            <a:off x="0" y="4629150"/>
            <a:ext cx="9144000" cy="385800"/>
          </a:xfrm>
          <a:prstGeom prst="rect">
            <a:avLst/>
          </a:prstGeom>
          <a:solidFill>
            <a:srgbClr val="00685D"/>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41" name="Shape 41"/>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42" name="Shape 42"/>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43" name="Shape 43"/>
          <p:cNvPicPr preferRelativeResize="0"/>
          <p:nvPr/>
        </p:nvPicPr>
        <p:blipFill rotWithShape="1">
          <a:blip r:embed="rId2">
            <a:alphaModFix/>
          </a:blip>
          <a:srcRect/>
          <a:stretch/>
        </p:blipFill>
        <p:spPr>
          <a:xfrm>
            <a:off x="7942263" y="4713287"/>
            <a:ext cx="957299" cy="220800"/>
          </a:xfrm>
          <a:prstGeom prst="rect">
            <a:avLst/>
          </a:prstGeom>
          <a:noFill/>
          <a:ln>
            <a:noFill/>
          </a:ln>
        </p:spPr>
      </p:pic>
      <p:sp>
        <p:nvSpPr>
          <p:cNvPr id="44" name="Shape 44"/>
          <p:cNvSpPr txBox="1">
            <a:spLocks noGrp="1"/>
          </p:cNvSpPr>
          <p:nvPr>
            <p:ph type="ctrTitle"/>
          </p:nvPr>
        </p:nvSpPr>
        <p:spPr>
          <a:xfrm>
            <a:off x="1017587" y="1739930"/>
            <a:ext cx="6048299" cy="620700"/>
          </a:xfrm>
          <a:prstGeom prst="rect">
            <a:avLst/>
          </a:prstGeom>
          <a:noFill/>
          <a:ln>
            <a:noFill/>
          </a:ln>
        </p:spPr>
        <p:txBody>
          <a:bodyPr lIns="91425" tIns="91425" rIns="91425" bIns="91425" anchor="b" anchorCtr="0"/>
          <a:lstStyle>
            <a:lvl1pPr marL="0" marR="0" indent="0" algn="l" rtl="0">
              <a:lnSpc>
                <a:spcPct val="90000"/>
              </a:lnSpc>
              <a:spcBef>
                <a:spcPts val="0"/>
              </a:spcBef>
              <a:spcAft>
                <a:spcPts val="0"/>
              </a:spcAft>
              <a:buClr>
                <a:schemeClr val="accent3"/>
              </a:buClr>
              <a:buFont typeface="Arial"/>
              <a:buNone/>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200" marR="0" indent="0" algn="l" rtl="0">
              <a:spcBef>
                <a:spcPts val="0"/>
              </a:spcBef>
              <a:spcAft>
                <a:spcPts val="0"/>
              </a:spcAft>
              <a:defRPr/>
            </a:lvl6pPr>
            <a:lvl7pPr marL="914400" marR="0" indent="0" algn="l" rtl="0">
              <a:spcBef>
                <a:spcPts val="0"/>
              </a:spcBef>
              <a:spcAft>
                <a:spcPts val="0"/>
              </a:spcAft>
              <a:defRPr/>
            </a:lvl7pPr>
            <a:lvl8pPr marL="1371600" marR="0" indent="0" algn="l" rtl="0">
              <a:spcBef>
                <a:spcPts val="0"/>
              </a:spcBef>
              <a:spcAft>
                <a:spcPts val="0"/>
              </a:spcAft>
              <a:defRPr/>
            </a:lvl8pPr>
            <a:lvl9pPr marL="1828800" marR="0" indent="0" algn="l" rtl="0">
              <a:spcBef>
                <a:spcPts val="0"/>
              </a:spcBef>
              <a:spcAft>
                <a:spcPts val="0"/>
              </a:spcAft>
              <a:defRPr/>
            </a:lvl9pPr>
          </a:lstStyle>
          <a:p>
            <a:endParaRPr/>
          </a:p>
        </p:txBody>
      </p:sp>
      <p:sp>
        <p:nvSpPr>
          <p:cNvPr id="45" name="Shape 45"/>
          <p:cNvSpPr txBox="1">
            <a:spLocks noGrp="1"/>
          </p:cNvSpPr>
          <p:nvPr>
            <p:ph type="body" idx="1"/>
          </p:nvPr>
        </p:nvSpPr>
        <p:spPr>
          <a:xfrm>
            <a:off x="1026053" y="2447127"/>
            <a:ext cx="6048299" cy="562800"/>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12" y="785812"/>
            <a:ext cx="8410499" cy="346200"/>
          </a:xfrm>
          <a:prstGeom prst="rect">
            <a:avLst/>
          </a:prstGeom>
          <a:noFill/>
          <a:ln>
            <a:noFill/>
          </a:ln>
        </p:spPr>
        <p:txBody>
          <a:bodyPr lIns="91425" tIns="91425" rIns="91425" bIns="91425" anchor="t" anchorCtr="0"/>
          <a:lstStyle>
            <a:lvl1pPr marL="0" indent="0" rtl="0">
              <a:spcBef>
                <a:spcPts val="0"/>
              </a:spcBef>
              <a:buClr>
                <a:schemeClr val="lt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9" name="Shape 59"/>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6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425" tIns="91425" rIns="91425" bIns="91425"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200" algn="l" rtl="0">
              <a:spcBef>
                <a:spcPts val="0"/>
              </a:spcBef>
              <a:spcAft>
                <a:spcPts val="0"/>
              </a:spcAft>
              <a:defRPr/>
            </a:lvl6pPr>
            <a:lvl7pPr marL="914400" algn="l" rtl="0">
              <a:spcBef>
                <a:spcPts val="0"/>
              </a:spcBef>
              <a:spcAft>
                <a:spcPts val="0"/>
              </a:spcAft>
              <a:defRPr/>
            </a:lvl7pPr>
            <a:lvl8pPr marL="1371600" algn="l" rtl="0">
              <a:spcBef>
                <a:spcPts val="0"/>
              </a:spcBef>
              <a:spcAft>
                <a:spcPts val="0"/>
              </a:spcAft>
              <a:defRPr/>
            </a:lvl8pPr>
            <a:lvl9pPr marL="1828800"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01"/>
            <a:ext cx="8119500" cy="25979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1">
    <p:spTree>
      <p:nvGrpSpPr>
        <p:cNvPr id="1" name="Shape 74"/>
        <p:cNvGrpSpPr/>
        <p:nvPr/>
      </p:nvGrpSpPr>
      <p:grpSpPr>
        <a:xfrm>
          <a:off x="0" y="0"/>
          <a:ext cx="0" cy="0"/>
          <a:chOff x="0" y="0"/>
          <a:chExt cx="0" cy="0"/>
        </a:xfrm>
      </p:grpSpPr>
      <p:sp>
        <p:nvSpPr>
          <p:cNvPr id="75" name="Shape 75"/>
          <p:cNvSpPr txBox="1">
            <a:spLocks noGrp="1"/>
          </p:cNvSpPr>
          <p:nvPr>
            <p:ph type="ctrTitle"/>
          </p:nvPr>
        </p:nvSpPr>
        <p:spPr>
          <a:xfrm>
            <a:off x="685800" y="1583342"/>
            <a:ext cx="7772400" cy="1159799"/>
          </a:xfrm>
          <a:prstGeom prst="rect">
            <a:avLst/>
          </a:prstGeom>
          <a:noFill/>
          <a:ln>
            <a:noFill/>
          </a:ln>
        </p:spPr>
        <p:txBody>
          <a:bodyPr lIns="91425" tIns="91425" rIns="91425" bIns="91425" anchor="ctr" anchorCtr="0"/>
          <a:lstStyle>
            <a:lvl1pPr algn="ctr" rtl="0">
              <a:spcBef>
                <a:spcPts val="0"/>
              </a:spcBef>
              <a:buSzPct val="100000"/>
              <a:defRPr sz="4800"/>
            </a:lvl1pPr>
            <a:lvl2pPr algn="ctr" rtl="0">
              <a:spcBef>
                <a:spcPts val="0"/>
              </a:spcBef>
              <a:buSzPct val="100000"/>
              <a:defRPr sz="4800"/>
            </a:lvl2pPr>
            <a:lvl3pPr algn="ctr" rtl="0">
              <a:spcBef>
                <a:spcPts val="0"/>
              </a:spcBef>
              <a:buSzPct val="100000"/>
              <a:defRPr sz="4800"/>
            </a:lvl3pPr>
            <a:lvl4pPr algn="ctr" rtl="0">
              <a:spcBef>
                <a:spcPts val="0"/>
              </a:spcBef>
              <a:buSzPct val="100000"/>
              <a:defRPr sz="4800"/>
            </a:lvl4pPr>
            <a:lvl5pPr algn="ctr" rtl="0">
              <a:spcBef>
                <a:spcPts val="0"/>
              </a:spcBef>
              <a:buSzPct val="100000"/>
              <a:defRPr sz="4800"/>
            </a:lvl5pPr>
            <a:lvl6pPr algn="ctr" rtl="0">
              <a:spcBef>
                <a:spcPts val="0"/>
              </a:spcBef>
              <a:buSzPct val="100000"/>
              <a:defRPr sz="4800"/>
            </a:lvl6pPr>
            <a:lvl7pPr algn="ctr" rtl="0">
              <a:spcBef>
                <a:spcPts val="0"/>
              </a:spcBef>
              <a:buSzPct val="100000"/>
              <a:defRPr sz="4800"/>
            </a:lvl7pPr>
            <a:lvl8pPr algn="ctr" rtl="0">
              <a:spcBef>
                <a:spcPts val="0"/>
              </a:spcBef>
              <a:buSzPct val="100000"/>
              <a:defRPr sz="4800"/>
            </a:lvl8pPr>
            <a:lvl9pPr algn="ctr" rtl="0">
              <a:spcBef>
                <a:spcPts val="0"/>
              </a:spcBef>
              <a:buSzPct val="100000"/>
              <a:defRPr sz="4800"/>
            </a:lvl9pPr>
          </a:lstStyle>
          <a:p>
            <a:endParaRPr/>
          </a:p>
        </p:txBody>
      </p:sp>
      <p:sp>
        <p:nvSpPr>
          <p:cNvPr id="76" name="Shape 76"/>
          <p:cNvSpPr txBox="1">
            <a:spLocks noGrp="1"/>
          </p:cNvSpPr>
          <p:nvPr>
            <p:ph type="subTitle" idx="1"/>
          </p:nvPr>
        </p:nvSpPr>
        <p:spPr>
          <a:xfrm>
            <a:off x="685800" y="2840053"/>
            <a:ext cx="7772400" cy="784799"/>
          </a:xfrm>
          <a:prstGeom prst="rect">
            <a:avLst/>
          </a:prstGeom>
          <a:noFill/>
          <a:ln>
            <a:noFill/>
          </a:ln>
        </p:spPr>
        <p:txBody>
          <a:bodyPr lIns="91425" tIns="91425" rIns="91425" bIns="91425" anchor="ctr" anchorCtr="0"/>
          <a:lstStyle>
            <a:lvl1pPr algn="ctr" rtl="0">
              <a:spcBef>
                <a:spcPts val="0"/>
              </a:spcBef>
              <a:buClr>
                <a:schemeClr val="dk2"/>
              </a:buClr>
              <a:buNone/>
              <a:defRPr>
                <a:solidFill>
                  <a:schemeClr val="dk2"/>
                </a:solidFill>
              </a:defRPr>
            </a:lvl1pPr>
            <a:lvl2pPr algn="ctr" rtl="0">
              <a:spcBef>
                <a:spcPts val="0"/>
              </a:spcBef>
              <a:buClr>
                <a:schemeClr val="dk2"/>
              </a:buClr>
              <a:buSzPct val="100000"/>
              <a:buNone/>
              <a:defRPr sz="3000">
                <a:solidFill>
                  <a:schemeClr val="dk2"/>
                </a:solidFill>
              </a:defRPr>
            </a:lvl2pPr>
            <a:lvl3pPr algn="ctr" rtl="0">
              <a:spcBef>
                <a:spcPts val="0"/>
              </a:spcBef>
              <a:buClr>
                <a:schemeClr val="dk2"/>
              </a:buClr>
              <a:buSzPct val="100000"/>
              <a:buNone/>
              <a:defRPr sz="3000">
                <a:solidFill>
                  <a:schemeClr val="dk2"/>
                </a:solidFill>
              </a:defRPr>
            </a:lvl3pPr>
            <a:lvl4pPr algn="ctr" rtl="0">
              <a:spcBef>
                <a:spcPts val="0"/>
              </a:spcBef>
              <a:buClr>
                <a:schemeClr val="dk2"/>
              </a:buClr>
              <a:buSzPct val="100000"/>
              <a:buNone/>
              <a:defRPr sz="3000">
                <a:solidFill>
                  <a:schemeClr val="dk2"/>
                </a:solidFill>
              </a:defRPr>
            </a:lvl4pPr>
            <a:lvl5pPr algn="ctr" rtl="0">
              <a:spcBef>
                <a:spcPts val="0"/>
              </a:spcBef>
              <a:buClr>
                <a:schemeClr val="dk2"/>
              </a:buClr>
              <a:buSzPct val="100000"/>
              <a:buNone/>
              <a:defRPr sz="3000">
                <a:solidFill>
                  <a:schemeClr val="dk2"/>
                </a:solidFill>
              </a:defRPr>
            </a:lvl5pPr>
            <a:lvl6pPr algn="ctr" rtl="0">
              <a:spcBef>
                <a:spcPts val="0"/>
              </a:spcBef>
              <a:buClr>
                <a:schemeClr val="dk2"/>
              </a:buClr>
              <a:buSzPct val="100000"/>
              <a:buNone/>
              <a:defRPr sz="3000">
                <a:solidFill>
                  <a:schemeClr val="dk2"/>
                </a:solidFill>
              </a:defRPr>
            </a:lvl6pPr>
            <a:lvl7pPr algn="ctr" rtl="0">
              <a:spcBef>
                <a:spcPts val="0"/>
              </a:spcBef>
              <a:buClr>
                <a:schemeClr val="dk2"/>
              </a:buClr>
              <a:buSzPct val="100000"/>
              <a:buNone/>
              <a:defRPr sz="3000">
                <a:solidFill>
                  <a:schemeClr val="dk2"/>
                </a:solidFill>
              </a:defRPr>
            </a:lvl7pPr>
            <a:lvl8pPr algn="ctr" rtl="0">
              <a:spcBef>
                <a:spcPts val="0"/>
              </a:spcBef>
              <a:buClr>
                <a:schemeClr val="dk2"/>
              </a:buClr>
              <a:buSzPct val="100000"/>
              <a:buNone/>
              <a:defRPr sz="3000">
                <a:solidFill>
                  <a:schemeClr val="dk2"/>
                </a:solidFill>
              </a:defRPr>
            </a:lvl8pPr>
            <a:lvl9pPr algn="ctr" rtl="0">
              <a:spcBef>
                <a:spcPts val="0"/>
              </a:spcBef>
              <a:buClr>
                <a:schemeClr val="dk2"/>
              </a:buClr>
              <a:buSzPct val="100000"/>
              <a:buNone/>
              <a:defRPr sz="3000">
                <a:solidFill>
                  <a:schemeClr val="dk2"/>
                </a:solidFill>
              </a:defRPr>
            </a:lvl9pPr>
          </a:lstStyle>
          <a:p>
            <a:endParaRPr/>
          </a:p>
        </p:txBody>
      </p:sp>
      <p:sp>
        <p:nvSpPr>
          <p:cNvPr id="77" name="Shape 77"/>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lvl1pPr rtl="0">
              <a:spcBef>
                <a:spcPts val="0"/>
              </a:spcBef>
              <a:buNone/>
              <a:defRPr/>
            </a:lvl1p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theme" Target="../theme/theme2.xml"/><Relationship Id="rId15" Type="http://schemas.openxmlformats.org/officeDocument/2006/relationships/image" Target="../media/image4.png"/><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16">
            <a:alphaModFix/>
          </a:blip>
          <a:srcRect/>
          <a:stretch/>
        </p:blipFill>
        <p:spPr>
          <a:xfrm>
            <a:off x="7942263" y="4713287"/>
            <a:ext cx="957299" cy="220800"/>
          </a:xfrm>
          <a:prstGeom prst="rect">
            <a:avLst/>
          </a:prstGeom>
          <a:noFill/>
          <a:ln>
            <a:noFill/>
          </a:ln>
        </p:spPr>
      </p:pic>
      <p:sp>
        <p:nvSpPr>
          <p:cNvPr id="7" name="Shape 7"/>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087"/>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5" r:id="rId5"/>
    <p:sldLayoutId id="2147483658" r:id="rId6"/>
    <p:sldLayoutId id="2147483659" r:id="rId7"/>
    <p:sldLayoutId id="2147483662" r:id="rId8"/>
    <p:sldLayoutId id="2147483663" r:id="rId9"/>
    <p:sldLayoutId id="2147483681" r:id="rId10"/>
    <p:sldLayoutId id="2147483683" r:id="rId11"/>
    <p:sldLayoutId id="2147483684" r:id="rId12"/>
    <p:sldLayoutId id="2147483685" r:id="rId13"/>
    <p:sldLayoutId id="2147483686"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80" name="Shape 80"/>
          <p:cNvSpPr txBox="1"/>
          <p:nvPr/>
        </p:nvSpPr>
        <p:spPr>
          <a:xfrm flipH="1">
            <a:off x="8553449" y="5021496"/>
            <a:ext cx="533399" cy="123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1400" b="0" i="0" u="none" strike="noStrike" cap="none" baseline="0">
                <a:solidFill>
                  <a:srgbClr val="000000"/>
                </a:solidFill>
                <a:latin typeface="Arial"/>
                <a:ea typeface="Arial"/>
                <a:cs typeface="Arial"/>
                <a:sym typeface="Arial"/>
              </a:rPr>
              <a:t> </a:t>
            </a:r>
          </a:p>
        </p:txBody>
      </p:sp>
      <p:sp>
        <p:nvSpPr>
          <p:cNvPr id="81" name="Shape 81"/>
          <p:cNvSpPr txBox="1"/>
          <p:nvPr/>
        </p:nvSpPr>
        <p:spPr>
          <a:xfrm>
            <a:off x="366712" y="5018448"/>
            <a:ext cx="2274900" cy="99900"/>
          </a:xfrm>
          <a:prstGeom prst="rect">
            <a:avLst/>
          </a:prstGeom>
          <a:noFill/>
          <a:ln>
            <a:noFill/>
          </a:ln>
        </p:spPr>
        <p:txBody>
          <a:bodyPr lIns="0" tIns="0" rIns="0" bIns="0" anchor="t" anchorCtr="0">
            <a:noAutofit/>
          </a:bodyPr>
          <a:lstStyle/>
          <a:p>
            <a:pPr lvl="0" rtl="0">
              <a:spcBef>
                <a:spcPts val="0"/>
              </a:spcBef>
              <a:buClr>
                <a:srgbClr val="7F7F7F"/>
              </a:buClr>
              <a:buSzPct val="25000"/>
              <a:buFont typeface="Arial"/>
              <a:buNone/>
            </a:pPr>
            <a:r>
              <a:rPr lang="en" sz="650">
                <a:solidFill>
                  <a:srgbClr val="7F7F7F"/>
                </a:solidFill>
              </a:rPr>
              <a:t>Pivotal Confidential–Internal Use Only</a:t>
            </a:r>
          </a:p>
          <a:p>
            <a:pPr marL="0" marR="0" lvl="0" indent="0" algn="l" rtl="0">
              <a:lnSpc>
                <a:spcPct val="100000"/>
              </a:lnSpc>
              <a:spcBef>
                <a:spcPts val="0"/>
              </a:spcBef>
              <a:spcAft>
                <a:spcPts val="0"/>
              </a:spcAft>
              <a:buClr>
                <a:srgbClr val="7F7F7F"/>
              </a:buClr>
              <a:buFont typeface="Arial"/>
              <a:buNone/>
            </a:pPr>
            <a:endParaRPr sz="650">
              <a:solidFill>
                <a:srgbClr val="7F7F7F"/>
              </a:solidFill>
            </a:endParaRPr>
          </a:p>
        </p:txBody>
      </p:sp>
      <p:pic>
        <p:nvPicPr>
          <p:cNvPr id="82" name="Shape 82"/>
          <p:cNvPicPr preferRelativeResize="0"/>
          <p:nvPr/>
        </p:nvPicPr>
        <p:blipFill rotWithShape="1">
          <a:blip r:embed="rId15">
            <a:alphaModFix/>
          </a:blip>
          <a:srcRect/>
          <a:stretch/>
        </p:blipFill>
        <p:spPr>
          <a:xfrm>
            <a:off x="7941732" y="4713965"/>
            <a:ext cx="957299" cy="21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microsoft.com/office/2007/relationships/hdphoto" Target="../media/hdphoto1.wdp"/><Relationship Id="rId6" Type="http://schemas.openxmlformats.org/officeDocument/2006/relationships/image" Target="../media/image9.png"/><Relationship Id="rId1" Type="http://schemas.openxmlformats.org/officeDocument/2006/relationships/slideLayout" Target="../slideLayouts/slideLayout9.xml"/><Relationship Id="rId2"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hyperlink" Target="https://github.com/cloudfoundry/java-buildpack" TargetMode="Externa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hyperlink" Target="https://github.com/cloudfoundry-community/cf-docs-contrib/wiki/Buildpacks" TargetMode="External"/><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14.png"/><Relationship Id="rId5" Type="http://schemas.openxmlformats.org/officeDocument/2006/relationships/image" Target="../media/image27.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jpeg"/><Relationship Id="rId9"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31.png"/><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png"/><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1" Type="http://schemas.openxmlformats.org/officeDocument/2006/relationships/image" Target="../media/image52.png"/><Relationship Id="rId12"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1" Type="http://schemas.openxmlformats.org/officeDocument/2006/relationships/image" Target="../media/image61.png"/><Relationship Id="rId12" Type="http://schemas.openxmlformats.org/officeDocument/2006/relationships/image" Target="../media/image49.png"/><Relationship Id="rId13" Type="http://schemas.openxmlformats.org/officeDocument/2006/relationships/image" Target="../media/image62.png"/><Relationship Id="rId1" Type="http://schemas.openxmlformats.org/officeDocument/2006/relationships/slideLayout" Target="../slideLayouts/slideLayout7.xml"/><Relationship Id="rId2" Type="http://schemas.openxmlformats.org/officeDocument/2006/relationships/image" Target="../media/image41.png"/><Relationship Id="rId3" Type="http://schemas.openxmlformats.org/officeDocument/2006/relationships/image" Target="../media/image44.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33.xml.rels><?xml version="1.0" encoding="UTF-8" standalone="yes"?>
<Relationships xmlns="http://schemas.openxmlformats.org/package/2006/relationships"><Relationship Id="rId9" Type="http://schemas.openxmlformats.org/officeDocument/2006/relationships/image" Target="../media/image76.png"/><Relationship Id="rId20" Type="http://schemas.openxmlformats.org/officeDocument/2006/relationships/image" Target="../media/image13.jpeg"/><Relationship Id="rId21" Type="http://schemas.openxmlformats.org/officeDocument/2006/relationships/image" Target="../media/image14.png"/><Relationship Id="rId10" Type="http://schemas.openxmlformats.org/officeDocument/2006/relationships/image" Target="../media/image77.png"/><Relationship Id="rId11" Type="http://schemas.openxmlformats.org/officeDocument/2006/relationships/image" Target="../media/image69.png"/><Relationship Id="rId12" Type="http://schemas.openxmlformats.org/officeDocument/2006/relationships/image" Target="../media/image70.png"/><Relationship Id="rId13" Type="http://schemas.openxmlformats.org/officeDocument/2006/relationships/image" Target="../media/image66.png"/><Relationship Id="rId14" Type="http://schemas.openxmlformats.org/officeDocument/2006/relationships/image" Target="../media/image67.png"/><Relationship Id="rId15" Type="http://schemas.openxmlformats.org/officeDocument/2006/relationships/image" Target="../media/image78.png"/><Relationship Id="rId16" Type="http://schemas.openxmlformats.org/officeDocument/2006/relationships/image" Target="../media/image79.png"/><Relationship Id="rId17" Type="http://schemas.openxmlformats.org/officeDocument/2006/relationships/image" Target="../media/image10.png"/><Relationship Id="rId18" Type="http://schemas.openxmlformats.org/officeDocument/2006/relationships/image" Target="../media/image11.png"/><Relationship Id="rId19" Type="http://schemas.openxmlformats.org/officeDocument/2006/relationships/image" Target="../media/image12.jpeg"/><Relationship Id="rId1" Type="http://schemas.openxmlformats.org/officeDocument/2006/relationships/slideLayout" Target="../slideLayouts/slideLayout7.xml"/><Relationship Id="rId2" Type="http://schemas.openxmlformats.org/officeDocument/2006/relationships/image" Target="../media/image48.png"/><Relationship Id="rId3" Type="http://schemas.openxmlformats.org/officeDocument/2006/relationships/image" Target="../media/image71.png"/><Relationship Id="rId4" Type="http://schemas.openxmlformats.org/officeDocument/2006/relationships/image" Target="../media/image54.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png"/><Relationship Id="rId9" Type="http://schemas.openxmlformats.org/officeDocument/2006/relationships/image" Target="../media/image81.png"/><Relationship Id="rId1" Type="http://schemas.openxmlformats.org/officeDocument/2006/relationships/slideLayout" Target="../slideLayouts/slideLayout7.xml"/><Relationship Id="rId2"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png"/><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3.png"/><Relationship Id="rId5" Type="http://schemas.openxmlformats.org/officeDocument/2006/relationships/image" Target="../media/image87.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png"/><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png"/><Relationship Id="rId3" Type="http://schemas.openxmlformats.org/officeDocument/2006/relationships/image" Target="../media/image8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9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png"/><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92.gif-c200"/></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2.gif-c200"/><Relationship Id="rId1" Type="http://schemas.openxmlformats.org/officeDocument/2006/relationships/slideLayout" Target="../slideLayouts/slideLayout7.xml"/><Relationship Id="rId2" Type="http://schemas.openxmlformats.org/officeDocument/2006/relationships/image" Target="../media/image9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9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98.png"/><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png"/><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57.xml.rels><?xml version="1.0" encoding="UTF-8" standalone="yes"?>
<Relationships xmlns="http://schemas.openxmlformats.org/package/2006/relationships"><Relationship Id="rId11" Type="http://schemas.openxmlformats.org/officeDocument/2006/relationships/image" Target="../media/image107.png"/><Relationship Id="rId12" Type="http://schemas.openxmlformats.org/officeDocument/2006/relationships/image" Target="../media/image108.png"/><Relationship Id="rId13" Type="http://schemas.openxmlformats.org/officeDocument/2006/relationships/image" Target="../media/image109.png"/><Relationship Id="rId14" Type="http://schemas.openxmlformats.org/officeDocument/2006/relationships/image" Target="../media/image110.png"/><Relationship Id="rId15" Type="http://schemas.openxmlformats.org/officeDocument/2006/relationships/image" Target="../media/image10.png"/><Relationship Id="rId16" Type="http://schemas.openxmlformats.org/officeDocument/2006/relationships/image" Target="../media/image11.png"/><Relationship Id="rId17" Type="http://schemas.openxmlformats.org/officeDocument/2006/relationships/image" Target="../media/image12.jpeg"/><Relationship Id="rId18" Type="http://schemas.openxmlformats.org/officeDocument/2006/relationships/image" Target="../media/image13.jpeg"/><Relationship Id="rId19" Type="http://schemas.openxmlformats.org/officeDocument/2006/relationships/image" Target="../media/image14.png"/><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99.jpeg"/><Relationship Id="rId4" Type="http://schemas.openxmlformats.org/officeDocument/2006/relationships/image" Target="../media/image100.png"/><Relationship Id="rId5" Type="http://schemas.openxmlformats.org/officeDocument/2006/relationships/image" Target="../media/image101.jpeg"/><Relationship Id="rId6" Type="http://schemas.openxmlformats.org/officeDocument/2006/relationships/image" Target="../media/image102.jpeg"/><Relationship Id="rId7" Type="http://schemas.openxmlformats.org/officeDocument/2006/relationships/image" Target="../media/image103.png"/><Relationship Id="rId8" Type="http://schemas.openxmlformats.org/officeDocument/2006/relationships/image" Target="../media/image104.png"/><Relationship Id="rId9" Type="http://schemas.openxmlformats.org/officeDocument/2006/relationships/image" Target="../media/image105.png"/><Relationship Id="rId10" Type="http://schemas.openxmlformats.org/officeDocument/2006/relationships/image" Target="../media/image10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14.png"/><Relationship Id="rId5" Type="http://schemas.openxmlformats.org/officeDocument/2006/relationships/image" Target="../media/image27.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jpeg"/><Relationship Id="rId9"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oakland_port_silent_cra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hape 251"/>
          <p:cNvSpPr/>
          <p:nvPr/>
        </p:nvSpPr>
        <p:spPr>
          <a:xfrm>
            <a:off x="0" y="0"/>
            <a:ext cx="9144000" cy="5143500"/>
          </a:xfrm>
          <a:prstGeom prst="rect">
            <a:avLst/>
          </a:prstGeom>
          <a:solidFill>
            <a:srgbClr val="182730">
              <a:alpha val="80000"/>
            </a:srgbClr>
          </a:solidFill>
          <a:ln>
            <a:noFill/>
          </a:ln>
        </p:spPr>
        <p:txBody>
          <a:bodyPr lIns="91425" tIns="45700" rIns="91425" bIns="45700" anchor="ctr" anchorCtr="0">
            <a:noAutofit/>
          </a:bodyPr>
          <a:lstStyle/>
          <a:p>
            <a:pPr algn="ctr"/>
            <a:endParaRPr>
              <a:solidFill>
                <a:srgbClr val="FFFFFF"/>
              </a:solidFill>
              <a:latin typeface="Arial"/>
              <a:ea typeface="Arial"/>
              <a:cs typeface="Arial"/>
              <a:sym typeface="Arial"/>
            </a:endParaRPr>
          </a:p>
        </p:txBody>
      </p:sp>
      <p:pic>
        <p:nvPicPr>
          <p:cNvPr id="6" name="Picture 5" descr="pivotal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 y="978442"/>
            <a:ext cx="1368554" cy="336279"/>
          </a:xfrm>
          <a:prstGeom prst="rect">
            <a:avLst/>
          </a:prstGeom>
        </p:spPr>
      </p:pic>
      <p:pic>
        <p:nvPicPr>
          <p:cNvPr id="7" name="Picture 6" descr="pivotal_teal.png"/>
          <p:cNvPicPr>
            <a:picLocks noChangeAspect="1"/>
          </p:cNvPicPr>
          <p:nvPr/>
        </p:nvPicPr>
        <p:blipFill>
          <a:blip r:embed="rId4">
            <a:lum bright="70000" contrast="-70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8272780" y="4855076"/>
            <a:ext cx="731520" cy="171298"/>
          </a:xfrm>
          <a:prstGeom prst="rect">
            <a:avLst/>
          </a:prstGeom>
        </p:spPr>
      </p:pic>
      <p:sp>
        <p:nvSpPr>
          <p:cNvPr id="8" name="TextBox 7"/>
          <p:cNvSpPr txBox="1"/>
          <p:nvPr/>
        </p:nvSpPr>
        <p:spPr>
          <a:xfrm>
            <a:off x="623455" y="1609787"/>
            <a:ext cx="7897090" cy="1231106"/>
          </a:xfrm>
          <a:prstGeom prst="rect">
            <a:avLst/>
          </a:prstGeom>
          <a:noFill/>
          <a:effectLst>
            <a:outerShdw blurRad="63500" sx="102000" sy="102000" algn="ctr" rotWithShape="0">
              <a:prstClr val="black">
                <a:alpha val="40000"/>
              </a:prstClr>
            </a:outerShdw>
          </a:effectLst>
        </p:spPr>
        <p:txBody>
          <a:bodyPr wrap="square" rtlCol="0">
            <a:spAutoFit/>
          </a:bodyPr>
          <a:lstStyle/>
          <a:p>
            <a:pPr>
              <a:spcAft>
                <a:spcPts val="1200"/>
              </a:spcAft>
            </a:pPr>
            <a:r>
              <a:rPr lang="en-US" sz="4200" b="1" spc="-100" dirty="0" smtClean="0">
                <a:solidFill>
                  <a:srgbClr val="00AE9E"/>
                </a:solidFill>
                <a:effectLst>
                  <a:outerShdw blurRad="50800" dist="38100" dir="5400000" algn="t" rotWithShape="0">
                    <a:prstClr val="black">
                      <a:alpha val="40000"/>
                    </a:prstClr>
                  </a:outerShdw>
                </a:effectLst>
                <a:cs typeface="Arial"/>
              </a:rPr>
              <a:t>Pivotal Cloud Foundry</a:t>
            </a:r>
          </a:p>
          <a:p>
            <a:pPr>
              <a:lnSpc>
                <a:spcPct val="90000"/>
              </a:lnSpc>
              <a:spcAft>
                <a:spcPts val="1200"/>
              </a:spcAft>
            </a:pPr>
            <a:r>
              <a:rPr lang="en-US" sz="2400" b="1" spc="-100" dirty="0" smtClean="0">
                <a:solidFill>
                  <a:schemeClr val="bg1"/>
                </a:solidFill>
                <a:effectLst>
                  <a:outerShdw blurRad="50800" dist="38100" dir="5400000" algn="t" rotWithShape="0">
                    <a:prstClr val="black">
                      <a:alpha val="40000"/>
                    </a:prstClr>
                  </a:outerShdw>
                </a:effectLst>
                <a:cs typeface="Arial"/>
              </a:rPr>
              <a:t>Architecture &amp; Operations</a:t>
            </a:r>
            <a:endParaRPr lang="en-US" sz="2400" b="1" spc="-100" dirty="0">
              <a:solidFill>
                <a:schemeClr val="bg1"/>
              </a:solidFill>
              <a:effectLst>
                <a:outerShdw blurRad="50800" dist="38100" dir="5400000" algn="t" rotWithShape="0">
                  <a:prstClr val="black">
                    <a:alpha val="40000"/>
                  </a:prstClr>
                </a:outerShdw>
              </a:effectLst>
              <a:cs typeface="Arial"/>
            </a:endParaRPr>
          </a:p>
        </p:txBody>
      </p:sp>
      <p:sp>
        <p:nvSpPr>
          <p:cNvPr id="9" name="TextBox 8"/>
          <p:cNvSpPr txBox="1"/>
          <p:nvPr/>
        </p:nvSpPr>
        <p:spPr>
          <a:xfrm>
            <a:off x="623455" y="4162894"/>
            <a:ext cx="7897090" cy="338554"/>
          </a:xfrm>
          <a:prstGeom prst="rect">
            <a:avLst/>
          </a:prstGeom>
          <a:noFill/>
        </p:spPr>
        <p:txBody>
          <a:bodyPr wrap="square" rtlCol="0">
            <a:spAutoFit/>
          </a:bodyPr>
          <a:lstStyle/>
          <a:p>
            <a:pPr>
              <a:spcAft>
                <a:spcPts val="300"/>
              </a:spcAft>
            </a:pPr>
            <a:endParaRPr lang="en-US" sz="1600" dirty="0">
              <a:solidFill>
                <a:srgbClr val="FFFFFF"/>
              </a:solidFill>
              <a:cs typeface="Arial"/>
            </a:endParaRPr>
          </a:p>
        </p:txBody>
      </p:sp>
      <p:pic>
        <p:nvPicPr>
          <p:cNvPr id="10" name="Picture 9"/>
          <p:cNvPicPr>
            <a:picLocks noChangeAspect="1"/>
          </p:cNvPicPr>
          <p:nvPr/>
        </p:nvPicPr>
        <p:blipFill>
          <a:blip r:embed="rId6"/>
          <a:stretch>
            <a:fillRect/>
          </a:stretch>
        </p:blipFill>
        <p:spPr>
          <a:xfrm>
            <a:off x="200660" y="4361515"/>
            <a:ext cx="680503" cy="664859"/>
          </a:xfrm>
          <a:prstGeom prst="rect">
            <a:avLst/>
          </a:prstGeom>
        </p:spPr>
      </p:pic>
    </p:spTree>
    <p:extLst>
      <p:ext uri="{BB962C8B-B14F-4D97-AF65-F5344CB8AC3E}">
        <p14:creationId xmlns:p14="http://schemas.microsoft.com/office/powerpoint/2010/main" val="1592988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384022" y="785814"/>
            <a:ext cx="8416527" cy="3716612"/>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1148379" y="2457105"/>
            <a:ext cx="371661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594635" y="187918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238154"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114846" y="1233379"/>
            <a:ext cx="1865862"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4013228" y="1043967"/>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286891"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4967518"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106580"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221713" y="1838037"/>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396067"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452087"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a:stCxn id="42" idx="2"/>
            <a:endCxn id="46" idx="3"/>
          </p:cNvCxnSpPr>
          <p:nvPr/>
        </p:nvCxnSpPr>
        <p:spPr>
          <a:xfrm rot="5400000">
            <a:off x="7086344" y="1377969"/>
            <a:ext cx="503846" cy="1102120"/>
          </a:xfrm>
          <a:prstGeom prst="bentConnector2">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6852385"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238153"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68319" y="2298391"/>
            <a:ext cx="1256081" cy="415492"/>
            <a:chOff x="3468319" y="2298391"/>
            <a:chExt cx="1256081" cy="415492"/>
          </a:xfrm>
        </p:grpSpPr>
        <p:cxnSp>
          <p:nvCxnSpPr>
            <p:cNvPr id="62" name="Straight Arrow Connector 61"/>
            <p:cNvCxnSpPr>
              <a:stCxn id="102" idx="2"/>
            </p:cNvCxnSpPr>
            <p:nvPr/>
          </p:nvCxnSpPr>
          <p:spPr>
            <a:xfrm>
              <a:off x="4096314"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210003"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3269373" y="891756"/>
            <a:ext cx="1653882" cy="307777"/>
          </a:xfrm>
          <a:prstGeom prst="rect">
            <a:avLst/>
          </a:prstGeom>
          <a:noFill/>
        </p:spPr>
        <p:txBody>
          <a:bodyPr wrap="square" rtlCol="0">
            <a:spAutoFit/>
          </a:bodyPr>
          <a:lstStyle/>
          <a:p>
            <a:r>
              <a:rPr lang="en-US" dirty="0" smtClean="0">
                <a:solidFill>
                  <a:srgbClr val="4D4D4D"/>
                </a:solidFill>
              </a:rPr>
              <a:t>Staging Request</a:t>
            </a:r>
            <a:endParaRPr lang="en-US" dirty="0">
              <a:solidFill>
                <a:srgbClr val="4D4D4D"/>
              </a:solidFill>
            </a:endParaRPr>
          </a:p>
        </p:txBody>
      </p:sp>
      <p:sp>
        <p:nvSpPr>
          <p:cNvPr id="151" name="Rounded Rectangle 150"/>
          <p:cNvSpPr>
            <a:spLocks noChangeArrowheads="1"/>
          </p:cNvSpPr>
          <p:nvPr/>
        </p:nvSpPr>
        <p:spPr bwMode="auto">
          <a:xfrm>
            <a:off x="1024261" y="2786039"/>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114846" y="284915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02"/>
          <p:cNvSpPr/>
          <p:nvPr/>
        </p:nvSpPr>
        <p:spPr>
          <a:xfrm>
            <a:off x="2559074" y="3364884"/>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02"/>
          <p:cNvSpPr/>
          <p:nvPr/>
        </p:nvSpPr>
        <p:spPr>
          <a:xfrm>
            <a:off x="2559074" y="3719741"/>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02"/>
          <p:cNvSpPr/>
          <p:nvPr/>
        </p:nvSpPr>
        <p:spPr>
          <a:xfrm>
            <a:off x="2559074" y="407459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3644736" y="2844232"/>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157" name="TextBox 156"/>
          <p:cNvSpPr txBox="1"/>
          <p:nvPr/>
        </p:nvSpPr>
        <p:spPr>
          <a:xfrm>
            <a:off x="4910914" y="2844232"/>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158" name="TextBox 157"/>
          <p:cNvSpPr txBox="1"/>
          <p:nvPr/>
        </p:nvSpPr>
        <p:spPr>
          <a:xfrm>
            <a:off x="6260214" y="2844232"/>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159" name="Bent Arrow 158"/>
          <p:cNvSpPr/>
          <p:nvPr/>
        </p:nvSpPr>
        <p:spPr>
          <a:xfrm rot="10800000">
            <a:off x="2815130" y="3269420"/>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0" name="Bent Arrow 159"/>
          <p:cNvSpPr/>
          <p:nvPr/>
        </p:nvSpPr>
        <p:spPr>
          <a:xfrm rot="10800000">
            <a:off x="2815129" y="3269419"/>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1" name="TextBox 160"/>
          <p:cNvSpPr txBox="1"/>
          <p:nvPr/>
        </p:nvSpPr>
        <p:spPr>
          <a:xfrm>
            <a:off x="3724073" y="3071325"/>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162" name="TextBox 161"/>
          <p:cNvSpPr txBox="1"/>
          <p:nvPr/>
        </p:nvSpPr>
        <p:spPr>
          <a:xfrm>
            <a:off x="3724073" y="3071325"/>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163" name="TextBox 162"/>
          <p:cNvSpPr txBox="1"/>
          <p:nvPr/>
        </p:nvSpPr>
        <p:spPr>
          <a:xfrm>
            <a:off x="2190671" y="2844232"/>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smtClean="0">
                <a:solidFill>
                  <a:schemeClr val="bg1"/>
                </a:solidFill>
              </a:rPr>
              <a:t>Buildpacks</a:t>
            </a:r>
          </a:p>
        </p:txBody>
      </p:sp>
      <p:sp>
        <p:nvSpPr>
          <p:cNvPr id="164" name="Teardrop 163"/>
          <p:cNvSpPr/>
          <p:nvPr/>
        </p:nvSpPr>
        <p:spPr>
          <a:xfrm rot="18900000">
            <a:off x="5777669" y="3703770"/>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p:cNvSpPr txBox="1"/>
          <p:nvPr/>
        </p:nvSpPr>
        <p:spPr>
          <a:xfrm>
            <a:off x="4903954"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6" name="TextBox 165"/>
          <p:cNvSpPr txBox="1"/>
          <p:nvPr/>
        </p:nvSpPr>
        <p:spPr>
          <a:xfrm>
            <a:off x="5438855" y="3595614"/>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167" name="Diamond 87"/>
          <p:cNvSpPr/>
          <p:nvPr/>
        </p:nvSpPr>
        <p:spPr>
          <a:xfrm>
            <a:off x="2209745" y="1359224"/>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Shape 356"/>
          <p:cNvSpPr/>
          <p:nvPr/>
        </p:nvSpPr>
        <p:spPr>
          <a:xfrm>
            <a:off x="7650517" y="3843461"/>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
        <p:nvSpPr>
          <p:cNvPr id="173" name="TextBox 172"/>
          <p:cNvSpPr txBox="1"/>
          <p:nvPr/>
        </p:nvSpPr>
        <p:spPr>
          <a:xfrm>
            <a:off x="1896388" y="3364884"/>
            <a:ext cx="662686" cy="261610"/>
          </a:xfrm>
          <a:prstGeom prst="rect">
            <a:avLst/>
          </a:prstGeom>
          <a:noFill/>
        </p:spPr>
        <p:txBody>
          <a:bodyPr wrap="none" rtlCol="0" anchor="b">
            <a:spAutoFit/>
          </a:bodyPr>
          <a:lstStyle/>
          <a:p>
            <a:pPr algn="ctr"/>
            <a:r>
              <a:rPr lang="en-US" sz="1100" b="1" dirty="0" smtClean="0">
                <a:solidFill>
                  <a:schemeClr val="bg1"/>
                </a:solidFill>
              </a:rPr>
              <a:t>Python</a:t>
            </a:r>
          </a:p>
        </p:txBody>
      </p:sp>
      <p:sp>
        <p:nvSpPr>
          <p:cNvPr id="176" name="TextBox 175"/>
          <p:cNvSpPr txBox="1"/>
          <p:nvPr/>
        </p:nvSpPr>
        <p:spPr>
          <a:xfrm>
            <a:off x="1960505" y="3703336"/>
            <a:ext cx="498479" cy="261610"/>
          </a:xfrm>
          <a:prstGeom prst="rect">
            <a:avLst/>
          </a:prstGeom>
          <a:noFill/>
        </p:spPr>
        <p:txBody>
          <a:bodyPr wrap="none" rtlCol="0" anchor="b">
            <a:spAutoFit/>
          </a:bodyPr>
          <a:lstStyle/>
          <a:p>
            <a:pPr algn="ctr"/>
            <a:r>
              <a:rPr lang="en-US" sz="1100" b="1" dirty="0" smtClean="0">
                <a:solidFill>
                  <a:schemeClr val="bg1"/>
                </a:solidFill>
              </a:rPr>
              <a:t>Java</a:t>
            </a:r>
          </a:p>
        </p:txBody>
      </p:sp>
      <p:sp>
        <p:nvSpPr>
          <p:cNvPr id="133" name="TextBox 132"/>
          <p:cNvSpPr txBox="1"/>
          <p:nvPr/>
        </p:nvSpPr>
        <p:spPr>
          <a:xfrm>
            <a:off x="5602823" y="881794"/>
            <a:ext cx="831825" cy="307777"/>
          </a:xfrm>
          <a:prstGeom prst="rect">
            <a:avLst/>
          </a:prstGeom>
          <a:noFill/>
        </p:spPr>
        <p:txBody>
          <a:bodyPr wrap="square" rtlCol="0">
            <a:spAutoFit/>
          </a:bodyPr>
          <a:lstStyle/>
          <a:p>
            <a:r>
              <a:rPr lang="en-US" dirty="0" smtClean="0">
                <a:solidFill>
                  <a:srgbClr val="4D4D4D"/>
                </a:solidFill>
              </a:rPr>
              <a:t>Task</a:t>
            </a:r>
            <a:endParaRPr lang="en-US" dirty="0">
              <a:solidFill>
                <a:srgbClr val="4D4D4D"/>
              </a:solidFill>
            </a:endParaRPr>
          </a:p>
        </p:txBody>
      </p:sp>
      <p:sp>
        <p:nvSpPr>
          <p:cNvPr id="183" name="Title 1"/>
          <p:cNvSpPr>
            <a:spLocks noGrp="1"/>
          </p:cNvSpPr>
          <p:nvPr>
            <p:ph type="title"/>
          </p:nvPr>
        </p:nvSpPr>
        <p:spPr>
          <a:xfrm>
            <a:off x="155540" y="86559"/>
            <a:ext cx="8410575" cy="530298"/>
          </a:xfrm>
        </p:spPr>
        <p:txBody>
          <a:bodyPr/>
          <a:lstStyle/>
          <a:p>
            <a:r>
              <a:rPr lang="en-US" sz="2800" i="1" dirty="0" smtClean="0">
                <a:solidFill>
                  <a:srgbClr val="2C95DD"/>
                </a:solidFill>
              </a:rPr>
              <a:t>Staging</a:t>
            </a:r>
            <a:r>
              <a:rPr lang="en-US" sz="2800" dirty="0" smtClean="0">
                <a:solidFill>
                  <a:srgbClr val="2C95DD"/>
                </a:solidFill>
              </a:rPr>
              <a:t> an </a:t>
            </a:r>
            <a:r>
              <a:rPr lang="en-US" sz="2800" dirty="0">
                <a:solidFill>
                  <a:srgbClr val="2C95DD"/>
                </a:solidFill>
              </a:rPr>
              <a:t>Application</a:t>
            </a:r>
          </a:p>
        </p:txBody>
      </p:sp>
      <p:pic>
        <p:nvPicPr>
          <p:cNvPr id="57" name="Picture 56" descr="PivotalCloudFoundry-CloudRings-OnD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3193" y="3375065"/>
            <a:ext cx="706503" cy="471111"/>
          </a:xfrm>
          <a:prstGeom prst="rect">
            <a:avLst/>
          </a:prstGeom>
        </p:spPr>
      </p:pic>
    </p:spTree>
    <p:extLst>
      <p:ext uri="{BB962C8B-B14F-4D97-AF65-F5344CB8AC3E}">
        <p14:creationId xmlns:p14="http://schemas.microsoft.com/office/powerpoint/2010/main" val="8421190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20469 4.07407E-6 C 0.21823 0.05061 0.23194 0.10185 0.22083 0.14321 C 0.20989 0.18426 0.15295 0.22963 0.13941 0.24722 " pathEditMode="relative" rAng="0" ptsTypes="aaA">
                                      <p:cBhvr>
                                        <p:cTn id="26" dur="1500" fill="hold"/>
                                        <p:tgtEl>
                                          <p:spTgt spid="133">
                                            <p:txEl>
                                              <p:pRg st="0" end="0"/>
                                            </p:txEl>
                                          </p:spTgt>
                                        </p:tgtEl>
                                        <p:attrNameLst>
                                          <p:attrName>ppt_x</p:attrName>
                                          <p:attrName>ppt_y</p:attrName>
                                        </p:attrNameLst>
                                      </p:cBhvr>
                                      <p:rCtr x="-1910" y="12346"/>
                                    </p:animMotion>
                                  </p:childTnLst>
                                </p:cTn>
                              </p:par>
                              <p:par>
                                <p:cTn id="27" presetID="9"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dissolve">
                                      <p:cBhvr>
                                        <p:cTn id="29" dur="500"/>
                                        <p:tgtEl>
                                          <p:spTgt spid="99"/>
                                        </p:tgtEl>
                                      </p:cBhvr>
                                    </p:animEffect>
                                  </p:childTnLst>
                                </p:cTn>
                              </p:par>
                            </p:childTnLst>
                          </p:cTn>
                        </p:par>
                        <p:par>
                          <p:cTn id="30" fill="hold">
                            <p:stCondLst>
                              <p:cond delay="1500"/>
                            </p:stCondLst>
                            <p:childTnLst>
                              <p:par>
                                <p:cTn id="31" presetID="9" presetClass="entr" presetSubtype="0" fill="hold"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dissolve">
                                      <p:cBhvr>
                                        <p:cTn id="33" dur="500"/>
                                        <p:tgtEl>
                                          <p:spTgt spid="75"/>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499"/>
                                          </p:stCondLst>
                                        </p:cTn>
                                        <p:tgtEl>
                                          <p:spTgt spid="76"/>
                                        </p:tgtEl>
                                        <p:attrNameLst>
                                          <p:attrName>style.visibility</p:attrName>
                                        </p:attrNameLst>
                                      </p:cBhvr>
                                      <p:to>
                                        <p:strVal val="visible"/>
                                      </p:to>
                                    </p:set>
                                  </p:childTnLst>
                                </p:cTn>
                              </p:par>
                            </p:childTnLst>
                          </p:cTn>
                        </p:par>
                        <p:par>
                          <p:cTn id="37" fill="hold">
                            <p:stCondLst>
                              <p:cond delay="2500"/>
                            </p:stCondLst>
                            <p:childTnLst>
                              <p:par>
                                <p:cTn id="38" presetID="1" presetClass="exit" presetSubtype="0" fill="hold" nodeType="afterEffect">
                                  <p:stCondLst>
                                    <p:cond delay="0"/>
                                  </p:stCondLst>
                                  <p:childTnLst>
                                    <p:set>
                                      <p:cBhvr>
                                        <p:cTn id="39" dur="1" fill="hold">
                                          <p:stCondLst>
                                            <p:cond delay="499"/>
                                          </p:stCondLst>
                                        </p:cTn>
                                        <p:tgtEl>
                                          <p:spTgt spid="76"/>
                                        </p:tgtEl>
                                        <p:attrNameLst>
                                          <p:attrName>style.visibility</p:attrName>
                                        </p:attrNameLst>
                                      </p:cBhvr>
                                      <p:to>
                                        <p:strVal val="hidden"/>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499"/>
                                          </p:stCondLst>
                                        </p:cTn>
                                        <p:tgtEl>
                                          <p:spTgt spid="76"/>
                                        </p:tgtEl>
                                        <p:attrNameLst>
                                          <p:attrName>style.visibility</p:attrName>
                                        </p:attrNameLst>
                                      </p:cBhvr>
                                      <p:to>
                                        <p:strVal val="visible"/>
                                      </p:to>
                                    </p:set>
                                  </p:childTnLst>
                                </p:cTn>
                              </p:par>
                            </p:childTnLst>
                          </p:cTn>
                        </p:par>
                        <p:par>
                          <p:cTn id="43" fill="hold">
                            <p:stCondLst>
                              <p:cond delay="3500"/>
                            </p:stCondLst>
                            <p:childTnLst>
                              <p:par>
                                <p:cTn id="44" presetID="1" presetClass="exit" presetSubtype="0" fill="hold" nodeType="afterEffect">
                                  <p:stCondLst>
                                    <p:cond delay="0"/>
                                  </p:stCondLst>
                                  <p:childTnLst>
                                    <p:set>
                                      <p:cBhvr>
                                        <p:cTn id="45" dur="1" fill="hold">
                                          <p:stCondLst>
                                            <p:cond delay="499"/>
                                          </p:stCondLst>
                                        </p:cTn>
                                        <p:tgtEl>
                                          <p:spTgt spid="76"/>
                                        </p:tgtEl>
                                        <p:attrNameLst>
                                          <p:attrName>style.visibility</p:attrName>
                                        </p:attrNameLst>
                                      </p:cBhvr>
                                      <p:to>
                                        <p:strVal val="hidden"/>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499"/>
                                          </p:stCondLst>
                                        </p:cTn>
                                        <p:tgtEl>
                                          <p:spTgt spid="76"/>
                                        </p:tgtEl>
                                        <p:attrNameLst>
                                          <p:attrName>style.visibility</p:attrName>
                                        </p:attrNameLst>
                                      </p:cBhvr>
                                      <p:to>
                                        <p:strVal val="visible"/>
                                      </p:to>
                                    </p:set>
                                  </p:childTnLst>
                                </p:cTn>
                              </p:par>
                            </p:childTnLst>
                          </p:cTn>
                        </p:par>
                        <p:par>
                          <p:cTn id="49" fill="hold">
                            <p:stCondLst>
                              <p:cond delay="4500"/>
                            </p:stCondLst>
                            <p:childTnLst>
                              <p:par>
                                <p:cTn id="50" presetID="0" presetClass="path" presetSubtype="0" accel="50000" decel="50000" fill="hold" grpId="2" nodeType="afterEffect">
                                  <p:stCondLst>
                                    <p:cond delay="0"/>
                                  </p:stCondLst>
                                  <p:childTnLst>
                                    <p:animMotion origin="layout" path="M 0.13941 0.24723 C -0.03767 0.23797 -0.21372 0.22902 -0.3191 0.23827 C -0.42413 0.24815 -0.45851 0.27747 -0.49184 0.30772 " pathEditMode="relative" rAng="0" ptsTypes="aaA">
                                      <p:cBhvr>
                                        <p:cTn id="51" dur="1500" fill="hold"/>
                                        <p:tgtEl>
                                          <p:spTgt spid="133">
                                            <p:txEl>
                                              <p:pRg st="0" end="0"/>
                                            </p:txEl>
                                          </p:spTgt>
                                        </p:tgtEl>
                                        <p:attrNameLst>
                                          <p:attrName>ppt_x</p:attrName>
                                          <p:attrName>ppt_y</p:attrName>
                                        </p:attrNameLst>
                                      </p:cBhvr>
                                      <p:rCtr x="-31563" y="209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3"/>
                                        </p:tgtEl>
                                        <p:attrNameLst>
                                          <p:attrName>style.visibility</p:attrName>
                                        </p:attrNameLst>
                                      </p:cBhvr>
                                      <p:to>
                                        <p:strVal val="visible"/>
                                      </p:to>
                                    </p:set>
                                    <p:animEffect transition="in" filter="fade">
                                      <p:cBhvr>
                                        <p:cTn id="56" dur="500"/>
                                        <p:tgtEl>
                                          <p:spTgt spid="16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53"/>
                                        </p:tgtEl>
                                        <p:attrNameLst>
                                          <p:attrName>style.visibility</p:attrName>
                                        </p:attrNameLst>
                                      </p:cBhvr>
                                      <p:to>
                                        <p:strVal val="visible"/>
                                      </p:to>
                                    </p:set>
                                    <p:animEffect transition="in" filter="fade">
                                      <p:cBhvr>
                                        <p:cTn id="60" dur="500"/>
                                        <p:tgtEl>
                                          <p:spTgt spid="153"/>
                                        </p:tgtEl>
                                      </p:cBhvr>
                                    </p:animEffect>
                                  </p:childTnLst>
                                </p:cTn>
                              </p:par>
                            </p:childTnLst>
                          </p:cTn>
                        </p:par>
                        <p:par>
                          <p:cTn id="61" fill="hold">
                            <p:stCondLst>
                              <p:cond delay="1000"/>
                            </p:stCondLst>
                            <p:childTnLst>
                              <p:par>
                                <p:cTn id="62" presetID="10" presetClass="entr" presetSubtype="0" fill="hold" grpId="0" nodeType="afterEffect">
                                  <p:stCondLst>
                                    <p:cond delay="0"/>
                                  </p:stCondLst>
                                  <p:childTnLst>
                                    <p:set>
                                      <p:cBhvr>
                                        <p:cTn id="63" dur="1" fill="hold">
                                          <p:stCondLst>
                                            <p:cond delay="0"/>
                                          </p:stCondLst>
                                        </p:cTn>
                                        <p:tgtEl>
                                          <p:spTgt spid="154"/>
                                        </p:tgtEl>
                                        <p:attrNameLst>
                                          <p:attrName>style.visibility</p:attrName>
                                        </p:attrNameLst>
                                      </p:cBhvr>
                                      <p:to>
                                        <p:strVal val="visible"/>
                                      </p:to>
                                    </p:set>
                                    <p:animEffect transition="in" filter="fade">
                                      <p:cBhvr>
                                        <p:cTn id="64" dur="500"/>
                                        <p:tgtEl>
                                          <p:spTgt spid="154"/>
                                        </p:tgtEl>
                                      </p:cBhvr>
                                    </p:animEffect>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56"/>
                                        </p:tgtEl>
                                        <p:attrNameLst>
                                          <p:attrName>style.visibility</p:attrName>
                                        </p:attrNameLst>
                                      </p:cBhvr>
                                      <p:to>
                                        <p:strVal val="visible"/>
                                      </p:to>
                                    </p:set>
                                    <p:animEffect transition="in" filter="fade">
                                      <p:cBhvr>
                                        <p:cTn id="73" dur="500"/>
                                        <p:tgtEl>
                                          <p:spTgt spid="156"/>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wipe(right)">
                                      <p:cBhvr>
                                        <p:cTn id="77" dur="500"/>
                                        <p:tgtEl>
                                          <p:spTgt spid="159"/>
                                        </p:tgtEl>
                                      </p:cBhvr>
                                    </p:animEffect>
                                  </p:childTnLst>
                                </p:cTn>
                              </p:par>
                              <p:par>
                                <p:cTn id="78" presetID="9" presetClass="entr" presetSubtype="0" fill="hold" grpId="0" nodeType="withEffect">
                                  <p:stCondLst>
                                    <p:cond delay="250"/>
                                  </p:stCondLst>
                                  <p:childTnLst>
                                    <p:set>
                                      <p:cBhvr>
                                        <p:cTn id="79" dur="1" fill="hold">
                                          <p:stCondLst>
                                            <p:cond delay="0"/>
                                          </p:stCondLst>
                                        </p:cTn>
                                        <p:tgtEl>
                                          <p:spTgt spid="173"/>
                                        </p:tgtEl>
                                        <p:attrNameLst>
                                          <p:attrName>style.visibility</p:attrName>
                                        </p:attrNameLst>
                                      </p:cBhvr>
                                      <p:to>
                                        <p:strVal val="visible"/>
                                      </p:to>
                                    </p:set>
                                    <p:animEffect transition="in" filter="dissolve">
                                      <p:cBhvr>
                                        <p:cTn id="80" dur="500"/>
                                        <p:tgtEl>
                                          <p:spTgt spid="173"/>
                                        </p:tgtEl>
                                      </p:cBhvr>
                                    </p:animEffect>
                                  </p:childTnLst>
                                </p:cTn>
                              </p:par>
                            </p:childTnLst>
                          </p:cTn>
                        </p:par>
                        <p:par>
                          <p:cTn id="81" fill="hold">
                            <p:stCondLst>
                              <p:cond delay="1250"/>
                            </p:stCondLst>
                            <p:childTnLst>
                              <p:par>
                                <p:cTn id="82" presetID="10" presetClass="entr" presetSubtype="0" fill="hold" grpId="0" nodeType="afterEffect">
                                  <p:stCondLst>
                                    <p:cond delay="0"/>
                                  </p:stCondLst>
                                  <p:childTnLst>
                                    <p:set>
                                      <p:cBhvr>
                                        <p:cTn id="83" dur="1" fill="hold">
                                          <p:stCondLst>
                                            <p:cond delay="0"/>
                                          </p:stCondLst>
                                        </p:cTn>
                                        <p:tgtEl>
                                          <p:spTgt spid="161"/>
                                        </p:tgtEl>
                                        <p:attrNameLst>
                                          <p:attrName>style.visibility</p:attrName>
                                        </p:attrNameLst>
                                      </p:cBhvr>
                                      <p:to>
                                        <p:strVal val="visible"/>
                                      </p:to>
                                    </p:set>
                                    <p:animEffect transition="in" filter="fade">
                                      <p:cBhvr>
                                        <p:cTn id="84" dur="500"/>
                                        <p:tgtEl>
                                          <p:spTgt spid="161"/>
                                        </p:tgtEl>
                                      </p:cBhvr>
                                    </p:animEffect>
                                  </p:childTnLst>
                                </p:cTn>
                              </p:par>
                            </p:childTnLst>
                          </p:cTn>
                        </p:par>
                        <p:par>
                          <p:cTn id="85" fill="hold">
                            <p:stCondLst>
                              <p:cond delay="1750"/>
                            </p:stCondLst>
                            <p:childTnLst>
                              <p:par>
                                <p:cTn id="86" presetID="1" presetClass="exit" presetSubtype="0" fill="hold" grpId="1" nodeType="afterEffect">
                                  <p:stCondLst>
                                    <p:cond delay="750"/>
                                  </p:stCondLst>
                                  <p:childTnLst>
                                    <p:set>
                                      <p:cBhvr>
                                        <p:cTn id="87" dur="1" fill="hold">
                                          <p:stCondLst>
                                            <p:cond delay="499"/>
                                          </p:stCondLst>
                                        </p:cTn>
                                        <p:tgtEl>
                                          <p:spTgt spid="161"/>
                                        </p:tgtEl>
                                        <p:attrNameLst>
                                          <p:attrName>style.visibility</p:attrName>
                                        </p:attrNameLst>
                                      </p:cBhvr>
                                      <p:to>
                                        <p:strVal val="hidden"/>
                                      </p:to>
                                    </p:set>
                                  </p:childTnLst>
                                </p:cTn>
                              </p:par>
                            </p:childTnLst>
                          </p:cTn>
                        </p:par>
                        <p:par>
                          <p:cTn id="88" fill="hold">
                            <p:stCondLst>
                              <p:cond delay="3000"/>
                            </p:stCondLst>
                            <p:childTnLst>
                              <p:par>
                                <p:cTn id="89" presetID="22" presetClass="entr" presetSubtype="1" fill="hold" grpId="0" nodeType="afterEffect">
                                  <p:stCondLst>
                                    <p:cond delay="0"/>
                                  </p:stCondLst>
                                  <p:childTnLst>
                                    <p:set>
                                      <p:cBhvr>
                                        <p:cTn id="90" dur="1" fill="hold">
                                          <p:stCondLst>
                                            <p:cond delay="0"/>
                                          </p:stCondLst>
                                        </p:cTn>
                                        <p:tgtEl>
                                          <p:spTgt spid="160"/>
                                        </p:tgtEl>
                                        <p:attrNameLst>
                                          <p:attrName>style.visibility</p:attrName>
                                        </p:attrNameLst>
                                      </p:cBhvr>
                                      <p:to>
                                        <p:strVal val="visible"/>
                                      </p:to>
                                    </p:set>
                                    <p:animEffect transition="in" filter="wipe(up)">
                                      <p:cBhvr>
                                        <p:cTn id="91" dur="500"/>
                                        <p:tgtEl>
                                          <p:spTgt spid="160"/>
                                        </p:tgtEl>
                                      </p:cBhvr>
                                    </p:animEffect>
                                  </p:childTnLst>
                                </p:cTn>
                              </p:par>
                              <p:par>
                                <p:cTn id="92" presetID="9" presetClass="exit" presetSubtype="0" fill="hold" grpId="1" nodeType="withEffect">
                                  <p:stCondLst>
                                    <p:cond delay="750"/>
                                  </p:stCondLst>
                                  <p:childTnLst>
                                    <p:animEffect transition="out" filter="dissolve">
                                      <p:cBhvr>
                                        <p:cTn id="93" dur="500"/>
                                        <p:tgtEl>
                                          <p:spTgt spid="173"/>
                                        </p:tgtEl>
                                      </p:cBhvr>
                                    </p:animEffect>
                                    <p:set>
                                      <p:cBhvr>
                                        <p:cTn id="94" dur="1" fill="hold">
                                          <p:stCondLst>
                                            <p:cond delay="499"/>
                                          </p:stCondLst>
                                        </p:cTn>
                                        <p:tgtEl>
                                          <p:spTgt spid="173"/>
                                        </p:tgtEl>
                                        <p:attrNameLst>
                                          <p:attrName>style.visibility</p:attrName>
                                        </p:attrNameLst>
                                      </p:cBhvr>
                                      <p:to>
                                        <p:strVal val="hidden"/>
                                      </p:to>
                                    </p:set>
                                  </p:childTnLst>
                                </p:cTn>
                              </p:par>
                              <p:par>
                                <p:cTn id="95" presetID="9" presetClass="entr" presetSubtype="0" fill="hold" grpId="0" nodeType="withEffect">
                                  <p:stCondLst>
                                    <p:cond delay="250"/>
                                  </p:stCondLst>
                                  <p:childTnLst>
                                    <p:set>
                                      <p:cBhvr>
                                        <p:cTn id="96" dur="1" fill="hold">
                                          <p:stCondLst>
                                            <p:cond delay="0"/>
                                          </p:stCondLst>
                                        </p:cTn>
                                        <p:tgtEl>
                                          <p:spTgt spid="176"/>
                                        </p:tgtEl>
                                        <p:attrNameLst>
                                          <p:attrName>style.visibility</p:attrName>
                                        </p:attrNameLst>
                                      </p:cBhvr>
                                      <p:to>
                                        <p:strVal val="visible"/>
                                      </p:to>
                                    </p:set>
                                    <p:animEffect transition="in" filter="dissolve">
                                      <p:cBhvr>
                                        <p:cTn id="97" dur="500"/>
                                        <p:tgtEl>
                                          <p:spTgt spid="176"/>
                                        </p:tgtEl>
                                      </p:cBhvr>
                                    </p:animEffect>
                                  </p:childTnLst>
                                </p:cTn>
                              </p:par>
                            </p:childTnLst>
                          </p:cTn>
                        </p:par>
                        <p:par>
                          <p:cTn id="98" fill="hold">
                            <p:stCondLst>
                              <p:cond delay="4250"/>
                            </p:stCondLst>
                            <p:childTnLst>
                              <p:par>
                                <p:cTn id="99" presetID="10" presetClass="entr" presetSubtype="0" fill="hold" grpId="0" nodeType="afterEffect">
                                  <p:stCondLst>
                                    <p:cond delay="0"/>
                                  </p:stCondLst>
                                  <p:childTnLst>
                                    <p:set>
                                      <p:cBhvr>
                                        <p:cTn id="100" dur="1" fill="hold">
                                          <p:stCondLst>
                                            <p:cond delay="0"/>
                                          </p:stCondLst>
                                        </p:cTn>
                                        <p:tgtEl>
                                          <p:spTgt spid="162"/>
                                        </p:tgtEl>
                                        <p:attrNameLst>
                                          <p:attrName>style.visibility</p:attrName>
                                        </p:attrNameLst>
                                      </p:cBhvr>
                                      <p:to>
                                        <p:strVal val="visible"/>
                                      </p:to>
                                    </p:set>
                                    <p:animEffect transition="in" filter="fade">
                                      <p:cBhvr>
                                        <p:cTn id="101" dur="500"/>
                                        <p:tgtEl>
                                          <p:spTgt spid="16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57"/>
                                        </p:tgtEl>
                                        <p:attrNameLst>
                                          <p:attrName>style.visibility</p:attrName>
                                        </p:attrNameLst>
                                      </p:cBhvr>
                                      <p:to>
                                        <p:strVal val="visible"/>
                                      </p:to>
                                    </p:set>
                                    <p:animEffect transition="in" filter="fade">
                                      <p:cBhvr>
                                        <p:cTn id="106" dur="500"/>
                                        <p:tgtEl>
                                          <p:spTgt spid="157"/>
                                        </p:tgtEl>
                                      </p:cBhvr>
                                    </p:animEffect>
                                  </p:childTnLst>
                                </p:cTn>
                              </p:par>
                            </p:childTnLst>
                          </p:cTn>
                        </p:par>
                        <p:par>
                          <p:cTn id="107" fill="hold">
                            <p:stCondLst>
                              <p:cond delay="500"/>
                            </p:stCondLst>
                            <p:childTnLst>
                              <p:par>
                                <p:cTn id="108" presetID="50" presetClass="path" presetSubtype="0" accel="50000" decel="50000" fill="hold" grpId="0" nodeType="afterEffect">
                                  <p:stCondLst>
                                    <p:cond delay="0"/>
                                  </p:stCondLst>
                                  <p:childTnLst>
                                    <p:animMotion origin="layout" path="M 1.94444E-6 3.95062E-6 C 1.94444E-6 0.0003 0.10521 0.05493 0.1743 0.17932 C 0.24288 0.30401 0.25694 0.3753 0.28055 0.45185 " pathEditMode="relative" rAng="0" ptsTypes="fsf">
                                      <p:cBhvr>
                                        <p:cTn id="109" dur="2000" fill="hold"/>
                                        <p:tgtEl>
                                          <p:spTgt spid="167"/>
                                        </p:tgtEl>
                                        <p:attrNameLst>
                                          <p:attrName>ppt_x</p:attrName>
                                          <p:attrName>ppt_y</p:attrName>
                                        </p:attrNameLst>
                                      </p:cBhvr>
                                      <p:rCtr x="14028" y="22593"/>
                                    </p:animMotion>
                                  </p:childTnLst>
                                </p:cTn>
                              </p:par>
                            </p:childTnLst>
                          </p:cTn>
                        </p:par>
                        <p:par>
                          <p:cTn id="110" fill="hold">
                            <p:stCondLst>
                              <p:cond delay="2500"/>
                            </p:stCondLst>
                            <p:childTnLst>
                              <p:par>
                                <p:cTn id="111" presetID="1" presetClass="entr" presetSubtype="0" fill="hold" grpId="0" nodeType="afterEffect">
                                  <p:stCondLst>
                                    <p:cond delay="0"/>
                                  </p:stCondLst>
                                  <p:childTnLst>
                                    <p:set>
                                      <p:cBhvr>
                                        <p:cTn id="112" dur="1" fill="hold">
                                          <p:stCondLst>
                                            <p:cond delay="499"/>
                                          </p:stCondLst>
                                        </p:cTn>
                                        <p:tgtEl>
                                          <p:spTgt spid="165"/>
                                        </p:tgtEl>
                                        <p:attrNameLst>
                                          <p:attrName>style.visibility</p:attrName>
                                        </p:attrNameLst>
                                      </p:cBhvr>
                                      <p:to>
                                        <p:strVal val="visible"/>
                                      </p:to>
                                    </p:set>
                                  </p:childTnLst>
                                </p:cTn>
                              </p:par>
                            </p:childTnLst>
                          </p:cTn>
                        </p:par>
                        <p:par>
                          <p:cTn id="113" fill="hold">
                            <p:stCondLst>
                              <p:cond delay="3000"/>
                            </p:stCondLst>
                            <p:childTnLst>
                              <p:par>
                                <p:cTn id="114" presetID="42" presetClass="path" presetSubtype="0" accel="50000" decel="50000" fill="hold" grpId="1" nodeType="afterEffect">
                                  <p:stCondLst>
                                    <p:cond delay="0"/>
                                  </p:stCondLst>
                                  <p:childTnLst>
                                    <p:animMotion origin="layout" path="M 2.77778E-6 -6.17284E-7 L 0.28941 -0.02037 " pathEditMode="relative" rAng="0" ptsTypes="AA">
                                      <p:cBhvr>
                                        <p:cTn id="115" dur="2000" fill="hold"/>
                                        <p:tgtEl>
                                          <p:spTgt spid="154"/>
                                        </p:tgtEl>
                                        <p:attrNameLst>
                                          <p:attrName>ppt_x</p:attrName>
                                          <p:attrName>ppt_y</p:attrName>
                                        </p:attrNameLst>
                                      </p:cBhvr>
                                      <p:rCtr x="14462" y="-1019"/>
                                    </p:animMotion>
                                  </p:childTnLst>
                                </p:cTn>
                              </p:par>
                            </p:childTnLst>
                          </p:cTn>
                        </p:par>
                        <p:par>
                          <p:cTn id="116" fill="hold">
                            <p:stCondLst>
                              <p:cond delay="5000"/>
                            </p:stCondLst>
                            <p:childTnLst>
                              <p:par>
                                <p:cTn id="117" presetID="1" presetClass="entr" presetSubtype="0" fill="hold" grpId="0" nodeType="afterEffect">
                                  <p:stCondLst>
                                    <p:cond delay="0"/>
                                  </p:stCondLst>
                                  <p:childTnLst>
                                    <p:set>
                                      <p:cBhvr>
                                        <p:cTn id="118" dur="1" fill="hold">
                                          <p:stCondLst>
                                            <p:cond delay="499"/>
                                          </p:stCondLst>
                                        </p:cTn>
                                        <p:tgtEl>
                                          <p:spTgt spid="166"/>
                                        </p:tgtEl>
                                        <p:attrNameLst>
                                          <p:attrName>style.visibility</p:attrName>
                                        </p:attrNameLst>
                                      </p:cBhvr>
                                      <p:to>
                                        <p:strVal val="visible"/>
                                      </p:to>
                                    </p:set>
                                  </p:childTnLst>
                                </p:cTn>
                              </p:par>
                            </p:childTnLst>
                          </p:cTn>
                        </p:par>
                        <p:par>
                          <p:cTn id="119" fill="hold">
                            <p:stCondLst>
                              <p:cond delay="5500"/>
                            </p:stCondLst>
                            <p:childTnLst>
                              <p:par>
                                <p:cTn id="120" presetID="10" presetClass="entr" presetSubtype="0" fill="hold" grpId="0" nodeType="afterEffect">
                                  <p:stCondLst>
                                    <p:cond delay="0"/>
                                  </p:stCondLst>
                                  <p:childTnLst>
                                    <p:set>
                                      <p:cBhvr>
                                        <p:cTn id="121" dur="1" fill="hold">
                                          <p:stCondLst>
                                            <p:cond delay="0"/>
                                          </p:stCondLst>
                                        </p:cTn>
                                        <p:tgtEl>
                                          <p:spTgt spid="164"/>
                                        </p:tgtEl>
                                        <p:attrNameLst>
                                          <p:attrName>style.visibility</p:attrName>
                                        </p:attrNameLst>
                                      </p:cBhvr>
                                      <p:to>
                                        <p:strVal val="visible"/>
                                      </p:to>
                                    </p:set>
                                    <p:animEffect transition="in" filter="fade">
                                      <p:cBhvr>
                                        <p:cTn id="122" dur="500"/>
                                        <p:tgtEl>
                                          <p:spTgt spid="16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58"/>
                                        </p:tgtEl>
                                        <p:attrNameLst>
                                          <p:attrName>style.visibility</p:attrName>
                                        </p:attrNameLst>
                                      </p:cBhvr>
                                      <p:to>
                                        <p:strVal val="visible"/>
                                      </p:to>
                                    </p:set>
                                    <p:animEffect transition="in" filter="fade">
                                      <p:cBhvr>
                                        <p:cTn id="127" dur="500"/>
                                        <p:tgtEl>
                                          <p:spTgt spid="158"/>
                                        </p:tgtEl>
                                      </p:cBhvr>
                                    </p:animEffect>
                                  </p:childTnLst>
                                </p:cTn>
                              </p:par>
                            </p:childTnLst>
                          </p:cTn>
                        </p:par>
                        <p:par>
                          <p:cTn id="128" fill="hold">
                            <p:stCondLst>
                              <p:cond delay="500"/>
                            </p:stCondLst>
                            <p:childTnLst>
                              <p:par>
                                <p:cTn id="129" presetID="42" presetClass="path" presetSubtype="0" accel="50000" decel="50000" fill="hold" grpId="1" nodeType="afterEffect">
                                  <p:stCondLst>
                                    <p:cond delay="0"/>
                                  </p:stCondLst>
                                  <p:childTnLst>
                                    <p:animMotion origin="layout" path="M -2.77778E-6 -3.08547E-9 L 0.08108 -3.08547E-9 " pathEditMode="relative" rAng="0" ptsTypes="AA">
                                      <p:cBhvr>
                                        <p:cTn id="130" dur="500" fill="hold"/>
                                        <p:tgtEl>
                                          <p:spTgt spid="164"/>
                                        </p:tgtEl>
                                        <p:attrNameLst>
                                          <p:attrName>ppt_x</p:attrName>
                                          <p:attrName>ppt_y</p:attrName>
                                        </p:attrNameLst>
                                      </p:cBhvr>
                                      <p:rCtr x="4045" y="0"/>
                                    </p:animMotion>
                                  </p:childTnLst>
                                </p:cTn>
                              </p:par>
                            </p:childTnLst>
                          </p:cTn>
                        </p:par>
                        <p:par>
                          <p:cTn id="131" fill="hold">
                            <p:stCondLst>
                              <p:cond delay="1000"/>
                            </p:stCondLst>
                            <p:childTnLst>
                              <p:par>
                                <p:cTn id="132" presetID="50" presetClass="path" presetSubtype="0" accel="50000" decel="50000" fill="hold" grpId="2" nodeType="afterEffect">
                                  <p:stCondLst>
                                    <p:cond delay="250"/>
                                  </p:stCondLst>
                                  <p:childTnLst>
                                    <p:animMotion origin="layout" path="M 0.08106 -4.50896E-7 C 0.08106 0.00124 0.1156 -0.10562 0.09599 -0.15287 C 0.0769 -0.20012 -0.0762 -0.28938 -0.16803 -0.32026 C -0.26002 -0.35145 -0.30116 -0.39716 -0.34907 -0.45244 " pathEditMode="relative" rAng="0" ptsTypes="fssf">
                                      <p:cBhvr>
                                        <p:cTn id="133" dur="2000" fill="hold"/>
                                        <p:tgtEl>
                                          <p:spTgt spid="164"/>
                                        </p:tgtEl>
                                        <p:attrNameLst>
                                          <p:attrName>ppt_x</p:attrName>
                                          <p:attrName>ppt_y</p:attrName>
                                        </p:attrNameLst>
                                      </p:cBhvr>
                                      <p:rCtr x="-19788" y="-225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153" grpId="0" animBg="1"/>
      <p:bldP spid="154" grpId="0" animBg="1"/>
      <p:bldP spid="154" grpId="1" animBg="1"/>
      <p:bldP spid="155" grpId="0" animBg="1"/>
      <p:bldP spid="156" grpId="0"/>
      <p:bldP spid="157" grpId="0"/>
      <p:bldP spid="158" grpId="0"/>
      <p:bldP spid="159" grpId="0" animBg="1"/>
      <p:bldP spid="160" grpId="0" animBg="1"/>
      <p:bldP spid="161" grpId="0" animBg="1"/>
      <p:bldP spid="161" grpId="1" animBg="1"/>
      <p:bldP spid="162" grpId="0" animBg="1"/>
      <p:bldP spid="163" grpId="0"/>
      <p:bldP spid="164" grpId="0" animBg="1"/>
      <p:bldP spid="164" grpId="1" animBg="1"/>
      <p:bldP spid="164" grpId="2" animBg="1"/>
      <p:bldP spid="165" grpId="0"/>
      <p:bldP spid="166" grpId="0"/>
      <p:bldP spid="167" grpId="0" animBg="1"/>
      <p:bldP spid="173" grpId="0"/>
      <p:bldP spid="173" grpId="1"/>
      <p:bldP spid="176" grpId="0"/>
      <p:bldP spid="133" grpId="0" build="allAtOnce"/>
      <p:bldP spid="133" grpId="1" build="allAtOnce"/>
      <p:bldP spid="133" grpId="2"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85"/>
          <p:cNvSpPr txBox="1">
            <a:spLocks/>
          </p:cNvSpPr>
          <p:nvPr/>
        </p:nvSpPr>
        <p:spPr>
          <a:xfrm>
            <a:off x="197379" y="156104"/>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Staging and Buildpacks</a:t>
            </a:r>
          </a:p>
        </p:txBody>
      </p:sp>
      <p:sp>
        <p:nvSpPr>
          <p:cNvPr id="3" name="Shape 186"/>
          <p:cNvSpPr txBox="1">
            <a:spLocks/>
          </p:cNvSpPr>
          <p:nvPr/>
        </p:nvSpPr>
        <p:spPr>
          <a:xfrm>
            <a:off x="366714" y="1074737"/>
            <a:ext cx="8410576" cy="3429001"/>
          </a:xfrm>
          <a:prstGeom prst="rect">
            <a:avLst/>
          </a:prstGeom>
        </p:spPr>
        <p:txBody>
          <a:bodyPr/>
          <a:lstStyle>
            <a:lvl1pPr marL="0" indent="0">
              <a:spcBef>
                <a:spcPts val="600"/>
              </a:spcBef>
              <a:buClr>
                <a:srgbClr val="34A7E4"/>
              </a:buClr>
              <a:buSzTx/>
              <a:buFont typeface="Arial"/>
              <a:buNone/>
              <a:defRPr sz="2500">
                <a:solidFill>
                  <a:srgbClr val="4D4D4D"/>
                </a:solidFill>
                <a:uFill>
                  <a:solidFill>
                    <a:srgbClr val="606060"/>
                  </a:solidFill>
                </a:uFill>
                <a:latin typeface="Arial"/>
                <a:ea typeface="Arial"/>
                <a:cs typeface="Arial"/>
                <a:sym typeface="Arial"/>
              </a:defRPr>
            </a:lvl1pPr>
            <a:lvl2pPr marL="8001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2pPr>
            <a:lvl3pPr marL="1257300" indent="-34290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3pPr>
            <a:lvl4pPr marL="1946276" indent="-574676">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4pPr>
            <a:lvl5pPr marL="2327563" indent="-498763">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5pPr>
            <a:lvl6pPr marL="25603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6pPr>
            <a:lvl7pPr marL="30175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7pPr>
            <a:lvl8pPr marL="34747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8pPr>
            <a:lvl9pPr marL="3931920" indent="-274320">
              <a:spcBef>
                <a:spcPts val="1200"/>
              </a:spcBef>
              <a:buClr>
                <a:srgbClr val="33928A"/>
              </a:buClr>
              <a:buSzPct val="100000"/>
              <a:buFont typeface="Wingdings"/>
              <a:buChar char="•"/>
              <a:defRPr sz="2400">
                <a:solidFill>
                  <a:srgbClr val="4D4D4D"/>
                </a:solidFill>
                <a:uFill>
                  <a:solidFill>
                    <a:srgbClr val="4D4D4D"/>
                  </a:solidFill>
                </a:uFill>
                <a:latin typeface="Arial"/>
                <a:ea typeface="Arial"/>
                <a:cs typeface="Arial"/>
                <a:sym typeface="Arial"/>
              </a:defRPr>
            </a:lvl9pPr>
          </a:lstStyle>
          <a:p>
            <a:pPr>
              <a:defRPr sz="1800">
                <a:solidFill>
                  <a:srgbClr val="000000"/>
                </a:solidFill>
                <a:uFillTx/>
              </a:defRPr>
            </a:pPr>
            <a:r>
              <a:rPr lang="en-US" sz="2400" dirty="0" smtClean="0">
                <a:solidFill>
                  <a:schemeClr val="bg1"/>
                </a:solidFill>
              </a:rPr>
              <a:t>Buildpacks are responsible for preparing the machine image for an application.</a:t>
            </a:r>
            <a:endParaRPr lang="en-US" sz="2400" dirty="0">
              <a:solidFill>
                <a:schemeClr val="bg1"/>
              </a:solidFill>
            </a:endParaRPr>
          </a:p>
        </p:txBody>
      </p:sp>
      <p:sp>
        <p:nvSpPr>
          <p:cNvPr id="4" name="Shape 188"/>
          <p:cNvSpPr/>
          <p:nvPr/>
        </p:nvSpPr>
        <p:spPr>
          <a:xfrm>
            <a:off x="2078831" y="2814637"/>
            <a:ext cx="2168526"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5" name="Shape 189"/>
          <p:cNvSpPr/>
          <p:nvPr/>
        </p:nvSpPr>
        <p:spPr>
          <a:xfrm>
            <a:off x="2078831" y="3371850"/>
            <a:ext cx="4500563" cy="492919"/>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6" name="Shape 190"/>
          <p:cNvSpPr/>
          <p:nvPr/>
        </p:nvSpPr>
        <p:spPr>
          <a:xfrm>
            <a:off x="2064543" y="3922622"/>
            <a:ext cx="4514851" cy="492919"/>
          </a:xfrm>
          <a:prstGeom prst="roundRect">
            <a:avLst>
              <a:gd name="adj" fmla="val 10306"/>
            </a:avLst>
          </a:prstGeom>
          <a:solidFill>
            <a:srgbClr val="0F786E"/>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7" name="Shape 191"/>
          <p:cNvSpPr/>
          <p:nvPr/>
        </p:nvSpPr>
        <p:spPr>
          <a:xfrm>
            <a:off x="2064543" y="2257425"/>
            <a:ext cx="4514851" cy="492919"/>
          </a:xfrm>
          <a:prstGeom prst="roundRect">
            <a:avLst>
              <a:gd name="adj" fmla="val 10306"/>
            </a:avLst>
          </a:prstGeom>
          <a:solidFill>
            <a:schemeClr val="accent2"/>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8" name="Shape 192"/>
          <p:cNvSpPr/>
          <p:nvPr/>
        </p:nvSpPr>
        <p:spPr>
          <a:xfrm>
            <a:off x="3568322" y="2294334"/>
            <a:ext cx="131559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Application</a:t>
            </a:r>
          </a:p>
        </p:txBody>
      </p:sp>
      <p:sp>
        <p:nvSpPr>
          <p:cNvPr id="9" name="Shape 193"/>
          <p:cNvSpPr/>
          <p:nvPr/>
        </p:nvSpPr>
        <p:spPr>
          <a:xfrm>
            <a:off x="2705513" y="2887575"/>
            <a:ext cx="915160"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Container</a:t>
            </a:r>
          </a:p>
        </p:txBody>
      </p:sp>
      <p:sp>
        <p:nvSpPr>
          <p:cNvPr id="10" name="Shape 194"/>
          <p:cNvSpPr/>
          <p:nvPr/>
        </p:nvSpPr>
        <p:spPr>
          <a:xfrm>
            <a:off x="3833483" y="3459291"/>
            <a:ext cx="781771"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Runtime</a:t>
            </a:r>
          </a:p>
        </p:txBody>
      </p:sp>
      <p:sp>
        <p:nvSpPr>
          <p:cNvPr id="11" name="Shape 195"/>
          <p:cNvSpPr/>
          <p:nvPr/>
        </p:nvSpPr>
        <p:spPr>
          <a:xfrm>
            <a:off x="3229994" y="3959531"/>
            <a:ext cx="1992250" cy="419101"/>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uFill>
              </a:rPr>
              <a:t>Operating System</a:t>
            </a:r>
          </a:p>
        </p:txBody>
      </p:sp>
      <p:sp>
        <p:nvSpPr>
          <p:cNvPr id="12" name="Shape 196"/>
          <p:cNvSpPr/>
          <p:nvPr/>
        </p:nvSpPr>
        <p:spPr>
          <a:xfrm>
            <a:off x="4303712" y="2814637"/>
            <a:ext cx="2275682" cy="492920"/>
          </a:xfrm>
          <a:prstGeom prst="roundRect">
            <a:avLst>
              <a:gd name="adj" fmla="val 10306"/>
            </a:avLst>
          </a:prstGeom>
          <a:solidFill>
            <a:srgbClr val="F9A737"/>
          </a:solidFill>
          <a:ln w="12700">
            <a:miter lim="400000"/>
          </a:ln>
        </p:spPr>
        <p:txBody>
          <a:bodyPr lIns="50800" tIns="50800" rIns="50800" bIns="50800" anchor="ctr"/>
          <a:lstStyle/>
          <a:p>
            <a:pPr lvl="0" algn="ctr">
              <a:buClr>
                <a:srgbClr val="606060"/>
              </a:buClr>
              <a:defRPr>
                <a:solidFill>
                  <a:srgbClr val="606060"/>
                </a:solidFill>
                <a:uFill>
                  <a:solidFill>
                    <a:srgbClr val="606060"/>
                  </a:solidFill>
                </a:uFill>
              </a:defRPr>
            </a:pPr>
            <a:endParaRPr/>
          </a:p>
        </p:txBody>
      </p:sp>
      <p:sp>
        <p:nvSpPr>
          <p:cNvPr id="13" name="Shape 197"/>
          <p:cNvSpPr/>
          <p:nvPr/>
        </p:nvSpPr>
        <p:spPr>
          <a:xfrm>
            <a:off x="5015971" y="2887575"/>
            <a:ext cx="820738"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rgbClr val="000000"/>
                </a:solidFill>
                <a:uFill>
                  <a:solidFill/>
                </a:uFill>
              </a:rPr>
              <a:t>Libraries</a:t>
            </a:r>
          </a:p>
        </p:txBody>
      </p:sp>
      <p:sp>
        <p:nvSpPr>
          <p:cNvPr id="14" name="Shape 198"/>
          <p:cNvSpPr/>
          <p:nvPr/>
        </p:nvSpPr>
        <p:spPr>
          <a:xfrm>
            <a:off x="492918" y="3291413"/>
            <a:ext cx="1164432" cy="318036"/>
          </a:xfrm>
          <a:prstGeom prst="rect">
            <a:avLst/>
          </a:prstGeom>
          <a:solidFill>
            <a:srgbClr val="0F786E"/>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lang="en-US" dirty="0" smtClean="0">
                <a:solidFill>
                  <a:srgbClr val="FFFFFF"/>
                </a:solidFill>
                <a:uFill>
                  <a:solidFill/>
                </a:uFill>
              </a:rPr>
              <a:t>CELL</a:t>
            </a:r>
            <a:endParaRPr dirty="0">
              <a:solidFill>
                <a:srgbClr val="FFFFFF"/>
              </a:solidFill>
              <a:uFill>
                <a:solidFill/>
              </a:uFill>
            </a:endParaRPr>
          </a:p>
        </p:txBody>
      </p:sp>
      <p:sp>
        <p:nvSpPr>
          <p:cNvPr id="15" name="Shape 199"/>
          <p:cNvSpPr/>
          <p:nvPr/>
        </p:nvSpPr>
        <p:spPr>
          <a:xfrm>
            <a:off x="492918" y="2727057"/>
            <a:ext cx="1164432" cy="318036"/>
          </a:xfrm>
          <a:prstGeom prst="rect">
            <a:avLst/>
          </a:prstGeom>
          <a:solidFill>
            <a:srgbClr val="F9A737"/>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buClr>
                <a:srgbClr val="000000"/>
              </a:buClr>
              <a:defRPr>
                <a:solidFill>
                  <a:srgbClr val="FFFFFF"/>
                </a:solidFill>
                <a:uFill>
                  <a:solidFill>
                    <a:srgbClr val="000000"/>
                  </a:solidFill>
                </a:uFill>
                <a:latin typeface="Avenir Next"/>
                <a:ea typeface="Avenir Next"/>
                <a:cs typeface="Avenir Next"/>
                <a:sym typeface="Avenir Next"/>
              </a:defRPr>
            </a:lvl1pPr>
          </a:lstStyle>
          <a:p>
            <a:pPr lvl="0">
              <a:defRPr>
                <a:solidFill>
                  <a:srgbClr val="000000"/>
                </a:solidFill>
                <a:uFillTx/>
              </a:defRPr>
            </a:pPr>
            <a:r>
              <a:rPr dirty="0">
                <a:solidFill>
                  <a:schemeClr val="tx2"/>
                </a:solidFill>
                <a:uFill>
                  <a:solidFill/>
                </a:uFill>
              </a:rPr>
              <a:t>Buildpack</a:t>
            </a:r>
          </a:p>
        </p:txBody>
      </p:sp>
      <p:sp>
        <p:nvSpPr>
          <p:cNvPr id="16" name="Shape 200"/>
          <p:cNvSpPr/>
          <p:nvPr/>
        </p:nvSpPr>
        <p:spPr>
          <a:xfrm>
            <a:off x="6608650" y="1970534"/>
            <a:ext cx="625121" cy="19800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sz="12200">
                <a:solidFill>
                  <a:srgbClr val="5E5E5E"/>
                </a:solidFill>
                <a:uFill>
                  <a:solidFill>
                    <a:srgbClr val="6C6C6C"/>
                  </a:solidFill>
                </a:uFill>
              </a:defRPr>
            </a:lvl1pPr>
          </a:lstStyle>
          <a:p>
            <a:pPr lvl="0">
              <a:defRPr sz="1800">
                <a:solidFill>
                  <a:srgbClr val="000000"/>
                </a:solidFill>
                <a:uFillTx/>
              </a:defRPr>
            </a:pPr>
            <a:r>
              <a:rPr sz="12200" dirty="0">
                <a:solidFill>
                  <a:srgbClr val="FFFFFF"/>
                </a:solidFill>
                <a:uFill>
                  <a:solidFill>
                    <a:srgbClr val="6C6C6C"/>
                  </a:solidFill>
                </a:uFill>
              </a:rPr>
              <a:t>}</a:t>
            </a:r>
          </a:p>
        </p:txBody>
      </p:sp>
      <p:sp>
        <p:nvSpPr>
          <p:cNvPr id="17" name="Shape 201"/>
          <p:cNvSpPr/>
          <p:nvPr/>
        </p:nvSpPr>
        <p:spPr>
          <a:xfrm>
            <a:off x="7293713" y="2902078"/>
            <a:ext cx="731676" cy="3180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buClr>
                <a:srgbClr val="000000"/>
              </a:buClr>
              <a:defRPr>
                <a:solidFill>
                  <a:srgbClr val="5E5E5E"/>
                </a:solidFill>
                <a:uFill>
                  <a:solidFill>
                    <a:srgbClr val="6C6C6C"/>
                  </a:solidFill>
                </a:uFill>
                <a:latin typeface="Avenir Next"/>
                <a:ea typeface="Avenir Next"/>
                <a:cs typeface="Avenir Next"/>
                <a:sym typeface="Avenir Next"/>
              </a:defRPr>
            </a:lvl1pPr>
          </a:lstStyle>
          <a:p>
            <a:pPr lvl="0">
              <a:defRPr>
                <a:solidFill>
                  <a:srgbClr val="000000"/>
                </a:solidFill>
                <a:uFillTx/>
              </a:defRPr>
            </a:pPr>
            <a:r>
              <a:rPr dirty="0">
                <a:solidFill>
                  <a:srgbClr val="FFFFFF"/>
                </a:solidFill>
                <a:uFill>
                  <a:solidFill>
                    <a:srgbClr val="6C6C6C"/>
                  </a:solidFill>
                </a:uFill>
              </a:rPr>
              <a:t>Droplet</a:t>
            </a:r>
          </a:p>
        </p:txBody>
      </p:sp>
    </p:spTree>
    <p:extLst>
      <p:ext uri="{BB962C8B-B14F-4D97-AF65-F5344CB8AC3E}">
        <p14:creationId xmlns:p14="http://schemas.microsoft.com/office/powerpoint/2010/main" val="40289966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366714" y="1074738"/>
            <a:ext cx="8410575" cy="3382962"/>
          </a:xfrm>
          <a:prstGeom prst="rect">
            <a:avLst/>
          </a:prstGeom>
        </p:spPr>
        <p:txBody>
          <a:bodyPr/>
          <a:lstStyle/>
          <a:p>
            <a:r>
              <a:rPr lang="en-US" sz="1800" dirty="0" smtClean="0">
                <a:solidFill>
                  <a:srgbClr val="FFFFFF"/>
                </a:solidFill>
              </a:rPr>
              <a:t>Buildpacks installed into a Cloud </a:t>
            </a:r>
            <a:r>
              <a:rPr lang="en-US" sz="1800" dirty="0">
                <a:solidFill>
                  <a:srgbClr val="FFFFFF"/>
                </a:solidFill>
              </a:rPr>
              <a:t>F</a:t>
            </a:r>
            <a:r>
              <a:rPr lang="en-US" sz="1800" dirty="0" smtClean="0">
                <a:solidFill>
                  <a:srgbClr val="FFFFFF"/>
                </a:solidFill>
              </a:rPr>
              <a:t>oundry instance or loaded from an external location at </a:t>
            </a:r>
            <a:r>
              <a:rPr lang="en-US" sz="1800" dirty="0">
                <a:solidFill>
                  <a:srgbClr val="FFFFFF"/>
                </a:solidFill>
              </a:rPr>
              <a:t>a</a:t>
            </a:r>
            <a:r>
              <a:rPr lang="en-US" sz="1800" dirty="0" smtClean="0">
                <a:solidFill>
                  <a:srgbClr val="FFFFFF"/>
                </a:solidFill>
              </a:rPr>
              <a:t>pp deployment time</a:t>
            </a:r>
          </a:p>
          <a:p>
            <a:r>
              <a:rPr lang="en-US" sz="1800" dirty="0" smtClean="0">
                <a:solidFill>
                  <a:srgbClr val="FFFFFF"/>
                </a:solidFill>
              </a:rPr>
              <a:t>Buildpacks provided by public Cloud Foundry</a:t>
            </a: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a:solidFill>
                <a:srgbClr val="FFFFFF"/>
              </a:solidFill>
              <a:hlinkClick r:id="rId3"/>
            </a:endParaRPr>
          </a:p>
          <a:p>
            <a:pPr lvl="1"/>
            <a:endParaRPr lang="en-US" sz="1800" dirty="0" smtClean="0">
              <a:solidFill>
                <a:srgbClr val="FFFFFF"/>
              </a:solidFill>
              <a:hlinkClick r:id="rId3"/>
            </a:endParaRPr>
          </a:p>
          <a:p>
            <a:pPr lvl="1"/>
            <a:endParaRPr lang="en-US" sz="1800" dirty="0" smtClean="0">
              <a:solidFill>
                <a:srgbClr val="FFFFFF"/>
              </a:solidFill>
              <a:hlinkClick r:id="rId3"/>
            </a:endParaRPr>
          </a:p>
          <a:p>
            <a:pPr lvl="1"/>
            <a:r>
              <a:rPr lang="en-US" sz="1800" dirty="0" smtClean="0">
                <a:hlinkClick r:id="rId4"/>
              </a:rPr>
              <a:t>Java Buildpack</a:t>
            </a:r>
            <a:endParaRPr lang="en-US" sz="1800" dirty="0" smtClean="0">
              <a:solidFill>
                <a:srgbClr val="FFFFFF"/>
              </a:solidFill>
              <a:hlinkClick r:id="rId3"/>
            </a:endParaRPr>
          </a:p>
          <a:p>
            <a:pPr lvl="1"/>
            <a:r>
              <a:rPr lang="en-US" sz="1800" dirty="0" smtClean="0">
                <a:solidFill>
                  <a:srgbClr val="FFFFFF"/>
                </a:solidFill>
                <a:hlinkClick r:id="rId3"/>
              </a:rPr>
              <a:t>Cloud Foundry Community Buildpack</a:t>
            </a:r>
            <a:endParaRPr lang="en-US" sz="1800" dirty="0" smtClean="0">
              <a:solidFill>
                <a:srgbClr val="FFFFFF"/>
              </a:solidFill>
            </a:endParaRPr>
          </a:p>
          <a:p>
            <a:pPr lvl="1"/>
            <a:r>
              <a:rPr lang="en-US" sz="1800" dirty="0" smtClean="0">
                <a:solidFill>
                  <a:srgbClr val="FFFFFF"/>
                </a:solidFill>
              </a:rPr>
              <a:t>Write you own</a:t>
            </a:r>
          </a:p>
          <a:p>
            <a:pPr lvl="1"/>
            <a:endParaRPr lang="en-US" sz="1800" dirty="0" smtClean="0">
              <a:solidFill>
                <a:srgbClr val="FFFFFF"/>
              </a:solidFill>
            </a:endParaRPr>
          </a:p>
        </p:txBody>
      </p:sp>
      <p:sp>
        <p:nvSpPr>
          <p:cNvPr id="5" name="Content Placeholder 2"/>
          <p:cNvSpPr txBox="1">
            <a:spLocks/>
          </p:cNvSpPr>
          <p:nvPr/>
        </p:nvSpPr>
        <p:spPr bwMode="gray">
          <a:xfrm>
            <a:off x="2690815"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Go</a:t>
            </a:r>
          </a:p>
          <a:p>
            <a:pPr lvl="1"/>
            <a:r>
              <a:rPr lang="en-US" sz="1800" dirty="0" smtClean="0">
                <a:solidFill>
                  <a:srgbClr val="FFFFFF"/>
                </a:solidFill>
              </a:rPr>
              <a:t>Python</a:t>
            </a:r>
          </a:p>
          <a:p>
            <a:pPr lvl="1"/>
            <a:r>
              <a:rPr lang="en-US" sz="1800" dirty="0" smtClean="0">
                <a:solidFill>
                  <a:srgbClr val="FFFFFF"/>
                </a:solidFill>
              </a:rPr>
              <a:t>PHP</a:t>
            </a:r>
          </a:p>
          <a:p>
            <a:pPr lvl="1"/>
            <a:r>
              <a:rPr lang="en-US" sz="1800" dirty="0" err="1" smtClean="0">
                <a:solidFill>
                  <a:srgbClr val="FFFFFF"/>
                </a:solidFill>
              </a:rPr>
              <a:t>Staticfile</a:t>
            </a:r>
            <a:endParaRPr lang="en-US" sz="1800" dirty="0" smtClean="0">
              <a:solidFill>
                <a:srgbClr val="FFFFFF"/>
              </a:solidFill>
            </a:endParaRPr>
          </a:p>
        </p:txBody>
      </p:sp>
      <p:sp>
        <p:nvSpPr>
          <p:cNvPr id="6" name="Shape 185"/>
          <p:cNvSpPr txBox="1">
            <a:spLocks/>
          </p:cNvSpPr>
          <p:nvPr/>
        </p:nvSpPr>
        <p:spPr>
          <a:xfrm>
            <a:off x="221570" y="168200"/>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err="1" smtClean="0">
                <a:solidFill>
                  <a:srgbClr val="2C95DD"/>
                </a:solidFill>
                <a:uFillTx/>
              </a:rPr>
              <a:t>Buildpack</a:t>
            </a:r>
            <a:r>
              <a:rPr lang="en-US" sz="2800" dirty="0" smtClean="0">
                <a:solidFill>
                  <a:srgbClr val="2C95DD"/>
                </a:solidFill>
                <a:uFillTx/>
              </a:rPr>
              <a:t> Flavors</a:t>
            </a:r>
            <a:endParaRPr lang="en-US" sz="2800" dirty="0">
              <a:solidFill>
                <a:srgbClr val="2C95DD"/>
              </a:solidFill>
              <a:uFillTx/>
            </a:endParaRPr>
          </a:p>
        </p:txBody>
      </p:sp>
      <p:sp>
        <p:nvSpPr>
          <p:cNvPr id="7" name="Content Placeholder 2"/>
          <p:cNvSpPr txBox="1">
            <a:spLocks/>
          </p:cNvSpPr>
          <p:nvPr/>
        </p:nvSpPr>
        <p:spPr bwMode="gray">
          <a:xfrm>
            <a:off x="366714" y="2103963"/>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Java</a:t>
            </a:r>
          </a:p>
          <a:p>
            <a:pPr lvl="1"/>
            <a:r>
              <a:rPr lang="en-US" sz="1800" dirty="0" smtClean="0">
                <a:solidFill>
                  <a:srgbClr val="FFFFFF"/>
                </a:solidFill>
              </a:rPr>
              <a:t>Ruby</a:t>
            </a:r>
          </a:p>
          <a:p>
            <a:pPr lvl="1"/>
            <a:r>
              <a:rPr lang="en-US" sz="1800" dirty="0" err="1" smtClean="0">
                <a:solidFill>
                  <a:srgbClr val="FFFFFF"/>
                </a:solidFill>
              </a:rPr>
              <a:t>Node.js</a:t>
            </a:r>
            <a:endParaRPr lang="en-US" sz="1800" dirty="0" smtClean="0">
              <a:solidFill>
                <a:srgbClr val="FFFFFF"/>
              </a:solidFill>
            </a:endParaRPr>
          </a:p>
          <a:p>
            <a:pPr lvl="1"/>
            <a:r>
              <a:rPr lang="en-US" sz="1800" dirty="0" smtClean="0">
                <a:solidFill>
                  <a:srgbClr val="FFFFFF"/>
                </a:solidFill>
              </a:rPr>
              <a:t>Binary</a:t>
            </a:r>
          </a:p>
        </p:txBody>
      </p:sp>
      <p:sp>
        <p:nvSpPr>
          <p:cNvPr id="8" name="Content Placeholder 2"/>
          <p:cNvSpPr txBox="1">
            <a:spLocks/>
          </p:cNvSpPr>
          <p:nvPr/>
        </p:nvSpPr>
        <p:spPr bwMode="gray">
          <a:xfrm>
            <a:off x="4609120" y="2214631"/>
            <a:ext cx="2986085" cy="1127360"/>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1800" dirty="0" smtClean="0">
                <a:solidFill>
                  <a:srgbClr val="FFFFFF"/>
                </a:solidFill>
              </a:rPr>
              <a:t>.NET</a:t>
            </a:r>
          </a:p>
          <a:p>
            <a:pPr marL="457200" lvl="1" indent="0">
              <a:buNone/>
            </a:pPr>
            <a:endParaRPr lang="en-US" sz="1800" dirty="0" smtClean="0">
              <a:solidFill>
                <a:srgbClr val="FFFFFF"/>
              </a:solidFill>
            </a:endParaRPr>
          </a:p>
        </p:txBody>
      </p:sp>
    </p:spTree>
    <p:extLst>
      <p:ext uri="{BB962C8B-B14F-4D97-AF65-F5344CB8AC3E}">
        <p14:creationId xmlns:p14="http://schemas.microsoft.com/office/powerpoint/2010/main" val="35772703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916670"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211945"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bring standard runtime*</a:t>
            </a:r>
            <a:endParaRPr lang="en-US" sz="1600" dirty="0"/>
          </a:p>
        </p:txBody>
      </p:sp>
      <p:sp>
        <p:nvSpPr>
          <p:cNvPr id="5" name="Rounded Rectangle 4"/>
          <p:cNvSpPr/>
          <p:nvPr/>
        </p:nvSpPr>
        <p:spPr>
          <a:xfrm>
            <a:off x="3211945"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3211945"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3820514"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3205595"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20" name="Title 1"/>
          <p:cNvSpPr>
            <a:spLocks noGrp="1"/>
          </p:cNvSpPr>
          <p:nvPr>
            <p:ph type="title"/>
          </p:nvPr>
        </p:nvSpPr>
        <p:spPr>
          <a:xfrm>
            <a:off x="142240" y="88754"/>
            <a:ext cx="8410576" cy="457201"/>
          </a:xfrm>
        </p:spPr>
        <p:txBody>
          <a:bodyPr/>
          <a:lstStyle/>
          <a:p>
            <a:r>
              <a:rPr lang="en-US" sz="2800" dirty="0" smtClean="0">
                <a:solidFill>
                  <a:srgbClr val="2C95DD"/>
                </a:solidFill>
              </a:rPr>
              <a:t>Customize the Container </a:t>
            </a:r>
            <a:r>
              <a:rPr lang="en-US" sz="2800" dirty="0">
                <a:solidFill>
                  <a:srgbClr val="2C95DD"/>
                </a:solidFill>
              </a:rPr>
              <a:t>E</a:t>
            </a:r>
            <a:r>
              <a:rPr lang="en-US" sz="2800" dirty="0" smtClean="0">
                <a:solidFill>
                  <a:srgbClr val="2C95DD"/>
                </a:solidFill>
              </a:rPr>
              <a:t>xperience</a:t>
            </a:r>
            <a:endParaRPr lang="en-US" sz="2800" dirty="0">
              <a:solidFill>
                <a:srgbClr val="2C95DD"/>
              </a:solidFill>
            </a:endParaRPr>
          </a:p>
        </p:txBody>
      </p:sp>
      <p:sp>
        <p:nvSpPr>
          <p:cNvPr id="2" name="TextBox 1"/>
          <p:cNvSpPr txBox="1"/>
          <p:nvPr/>
        </p:nvSpPr>
        <p:spPr>
          <a:xfrm>
            <a:off x="6171045" y="2107045"/>
            <a:ext cx="966931" cy="523220"/>
          </a:xfrm>
          <a:prstGeom prst="rect">
            <a:avLst/>
          </a:prstGeom>
          <a:noFill/>
        </p:spPr>
        <p:txBody>
          <a:bodyPr wrap="none" rtlCol="0">
            <a:spAutoFit/>
          </a:bodyPr>
          <a:lstStyle/>
          <a:p>
            <a:r>
              <a:rPr lang="en-US" dirty="0" smtClean="0">
                <a:solidFill>
                  <a:schemeClr val="bg1"/>
                </a:solidFill>
              </a:rPr>
              <a:t>App </a:t>
            </a:r>
          </a:p>
          <a:p>
            <a:r>
              <a:rPr lang="en-US" dirty="0" smtClean="0">
                <a:solidFill>
                  <a:schemeClr val="bg1"/>
                </a:solidFill>
              </a:rPr>
              <a:t>Container</a:t>
            </a:r>
            <a:endParaRPr lang="en-US" dirty="0">
              <a:solidFill>
                <a:schemeClr val="bg1"/>
              </a:solidFill>
            </a:endParaRPr>
          </a:p>
        </p:txBody>
      </p:sp>
    </p:spTree>
    <p:extLst>
      <p:ext uri="{BB962C8B-B14F-4D97-AF65-F5344CB8AC3E}">
        <p14:creationId xmlns:p14="http://schemas.microsoft.com/office/powerpoint/2010/main" val="487289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Containers and Scaling</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3836452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40120954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p:nvPr/>
        </p:nvSpPr>
        <p:spPr>
          <a:xfrm>
            <a:off x="1063036" y="781953"/>
            <a:ext cx="7939433" cy="3804329"/>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dirty="0">
              <a:solidFill>
                <a:srgbClr val="008881"/>
              </a:solidFill>
              <a:latin typeface="Arial"/>
              <a:ea typeface="Arial"/>
              <a:cs typeface="Arial"/>
              <a:sym typeface="Arial"/>
            </a:endParaRPr>
          </a:p>
        </p:txBody>
      </p:sp>
      <p:sp>
        <p:nvSpPr>
          <p:cNvPr id="300" name="Shape 300"/>
          <p:cNvSpPr/>
          <p:nvPr/>
        </p:nvSpPr>
        <p:spPr>
          <a:xfrm rot="-5400000">
            <a:off x="-566668" y="2526868"/>
            <a:ext cx="3821792" cy="374030"/>
          </a:xfrm>
          <a:prstGeom prst="roundRect">
            <a:avLst>
              <a:gd name="adj" fmla="val 8685"/>
            </a:avLst>
          </a:prstGeom>
          <a:solidFill>
            <a:srgbClr val="0A1831">
              <a:alpha val="24705"/>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302" name="Shape 302"/>
          <p:cNvSpPr/>
          <p:nvPr/>
        </p:nvSpPr>
        <p:spPr>
          <a:xfrm>
            <a:off x="1268518" y="2141413"/>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325" name="Shape 325"/>
          <p:cNvGrpSpPr/>
          <p:nvPr/>
        </p:nvGrpSpPr>
        <p:grpSpPr>
          <a:xfrm>
            <a:off x="3463336" y="1233380"/>
            <a:ext cx="1729364" cy="443726"/>
            <a:chOff x="5181600" y="2326964"/>
            <a:chExt cx="1533402" cy="443726"/>
          </a:xfrm>
        </p:grpSpPr>
        <p:sp>
          <p:nvSpPr>
            <p:cNvPr id="326" name="Shape 326"/>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327" name="Shape 327"/>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3" name="Group 72"/>
          <p:cNvGrpSpPr/>
          <p:nvPr/>
        </p:nvGrpSpPr>
        <p:grpSpPr>
          <a:xfrm>
            <a:off x="1588188" y="1233379"/>
            <a:ext cx="1617701" cy="1081555"/>
            <a:chOff x="198035" y="949441"/>
            <a:chExt cx="1865862" cy="1081555"/>
          </a:xfrm>
        </p:grpSpPr>
        <p:sp>
          <p:nvSpPr>
            <p:cNvPr id="303" name="Shape 303"/>
            <p:cNvSpPr/>
            <p:nvPr/>
          </p:nvSpPr>
          <p:spPr>
            <a:xfrm>
              <a:off x="198035" y="949441"/>
              <a:ext cx="1865862" cy="443726"/>
            </a:xfrm>
            <a:prstGeom prst="roundRect">
              <a:avLst>
                <a:gd name="adj" fmla="val 4579"/>
              </a:avLst>
            </a:prstGeom>
            <a:solidFill>
              <a:schemeClr val="accent1"/>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Blobstore</a:t>
              </a:r>
            </a:p>
          </p:txBody>
        </p:sp>
        <p:sp>
          <p:nvSpPr>
            <p:cNvPr id="304" name="Shape 304"/>
            <p:cNvSpPr/>
            <p:nvPr/>
          </p:nvSpPr>
          <p:spPr>
            <a:xfrm>
              <a:off x="255911" y="10855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 name="Group 12"/>
            <p:cNvGrpSpPr/>
            <p:nvPr/>
          </p:nvGrpSpPr>
          <p:grpSpPr>
            <a:xfrm>
              <a:off x="198035" y="1561482"/>
              <a:ext cx="1865862" cy="469514"/>
              <a:chOff x="3227325" y="1043967"/>
              <a:chExt cx="1745456" cy="469514"/>
            </a:xfrm>
          </p:grpSpPr>
          <p:sp>
            <p:nvSpPr>
              <p:cNvPr id="305" name="Shape 305"/>
              <p:cNvSpPr/>
              <p:nvPr/>
            </p:nvSpPr>
            <p:spPr>
              <a:xfrm>
                <a:off x="3227325" y="1069755"/>
                <a:ext cx="1745456"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306" name="Shape 306"/>
              <p:cNvSpPr/>
              <p:nvPr/>
            </p:nvSpPr>
            <p:spPr>
              <a:xfrm>
                <a:off x="3271050" y="115586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329" name="Shape 329"/>
              <p:cNvSpPr txBox="1"/>
              <p:nvPr/>
            </p:nvSpPr>
            <p:spPr>
              <a:xfrm>
                <a:off x="3914993" y="1043967"/>
                <a:ext cx="1023487"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Service</a:t>
                </a:r>
              </a:p>
              <a:p>
                <a:pPr marL="0" marR="0" lvl="0" indent="0" algn="l" rtl="0">
                  <a:spcBef>
                    <a:spcPts val="0"/>
                  </a:spcBef>
                  <a:buSzPct val="25000"/>
                  <a:buNone/>
                </a:pPr>
                <a:r>
                  <a:rPr lang="en-US" sz="1200" b="0" i="0" u="none" strike="noStrike" cap="none" dirty="0">
                    <a:solidFill>
                      <a:schemeClr val="lt1"/>
                    </a:solidFill>
                    <a:latin typeface="Arial"/>
                    <a:ea typeface="Arial"/>
                    <a:cs typeface="Arial"/>
                    <a:sym typeface="Arial"/>
                  </a:rPr>
                  <a:t>credentials</a:t>
                </a:r>
              </a:p>
            </p:txBody>
          </p:sp>
        </p:grpSp>
      </p:grpSp>
      <p:grpSp>
        <p:nvGrpSpPr>
          <p:cNvPr id="331" name="Shape 331"/>
          <p:cNvGrpSpPr/>
          <p:nvPr/>
        </p:nvGrpSpPr>
        <p:grpSpPr>
          <a:xfrm>
            <a:off x="5512073" y="1233380"/>
            <a:ext cx="1565494" cy="443726"/>
            <a:chOff x="3933533" y="1255954"/>
            <a:chExt cx="1565494" cy="443726"/>
          </a:xfrm>
        </p:grpSpPr>
        <p:sp>
          <p:nvSpPr>
            <p:cNvPr id="332" name="Shape 332"/>
            <p:cNvSpPr/>
            <p:nvPr/>
          </p:nvSpPr>
          <p:spPr>
            <a:xfrm>
              <a:off x="3933533"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333" name="Shape 333"/>
            <p:cNvSpPr/>
            <p:nvPr/>
          </p:nvSpPr>
          <p:spPr>
            <a:xfrm>
              <a:off x="3998711" y="140314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cxnSp>
        <p:nvCxnSpPr>
          <p:cNvPr id="334" name="Shape 334"/>
          <p:cNvCxnSpPr>
            <a:stCxn id="332" idx="1"/>
            <a:endCxn id="326" idx="3"/>
          </p:cNvCxnSpPr>
          <p:nvPr/>
        </p:nvCxnSpPr>
        <p:spPr>
          <a:xfrm flipH="1">
            <a:off x="5192700" y="1455243"/>
            <a:ext cx="319373" cy="0"/>
          </a:xfrm>
          <a:prstGeom prst="straightConnector1">
            <a:avLst/>
          </a:prstGeom>
          <a:noFill/>
          <a:ln w="19050" cap="flat" cmpd="sng">
            <a:solidFill>
              <a:schemeClr val="lt2"/>
            </a:solidFill>
            <a:prstDash val="solid"/>
            <a:round/>
            <a:headEnd type="stealth" w="lg" len="lg"/>
            <a:tailEnd type="none" w="med" len="med"/>
          </a:ln>
        </p:spPr>
      </p:cxnSp>
      <p:sp>
        <p:nvSpPr>
          <p:cNvPr id="42" name="Shape 332"/>
          <p:cNvSpPr/>
          <p:nvPr/>
        </p:nvSpPr>
        <p:spPr>
          <a:xfrm>
            <a:off x="7331762" y="1233380"/>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46" name="AutoShape 5"/>
          <p:cNvSpPr>
            <a:spLocks noChangeArrowheads="1"/>
          </p:cNvSpPr>
          <p:nvPr/>
        </p:nvSpPr>
        <p:spPr bwMode="auto">
          <a:xfrm>
            <a:off x="5446895" y="1838037"/>
            <a:ext cx="1565494" cy="948002"/>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47" name="AutoShape 11"/>
          <p:cNvSpPr>
            <a:spLocks noChangeArrowheads="1"/>
          </p:cNvSpPr>
          <p:nvPr/>
        </p:nvSpPr>
        <p:spPr bwMode="auto">
          <a:xfrm>
            <a:off x="5621249" y="2110789"/>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48" name="Shape 352"/>
          <p:cNvSpPr/>
          <p:nvPr/>
        </p:nvSpPr>
        <p:spPr>
          <a:xfrm>
            <a:off x="5677269" y="218662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99" name="Shape 335"/>
          <p:cNvCxnSpPr/>
          <p:nvPr/>
        </p:nvCxnSpPr>
        <p:spPr>
          <a:xfrm rot="10800000" flipV="1">
            <a:off x="7012390" y="1689844"/>
            <a:ext cx="748999" cy="413072"/>
          </a:xfrm>
          <a:prstGeom prst="bentConnector3">
            <a:avLst>
              <a:gd name="adj1" fmla="val -868"/>
            </a:avLst>
          </a:prstGeom>
          <a:noFill/>
          <a:ln w="19050" cap="flat" cmpd="sng">
            <a:solidFill>
              <a:schemeClr val="lt2"/>
            </a:solidFill>
            <a:prstDash val="solid"/>
            <a:round/>
            <a:headEnd type="none" w="med" len="med"/>
            <a:tailEnd type="stealth" w="lg" len="lg"/>
          </a:ln>
        </p:spPr>
      </p:cxnSp>
      <p:cxnSp>
        <p:nvCxnSpPr>
          <p:cNvPr id="101" name="Shape 334"/>
          <p:cNvCxnSpPr/>
          <p:nvPr/>
        </p:nvCxnSpPr>
        <p:spPr>
          <a:xfrm flipH="1">
            <a:off x="7077567" y="1455243"/>
            <a:ext cx="254195" cy="0"/>
          </a:xfrm>
          <a:prstGeom prst="straightConnector1">
            <a:avLst/>
          </a:prstGeom>
          <a:noFill/>
          <a:ln w="19050" cap="flat" cmpd="sng">
            <a:solidFill>
              <a:schemeClr val="lt2"/>
            </a:solidFill>
            <a:prstDash val="solid"/>
            <a:round/>
            <a:headEnd type="stealth" w="lg" len="lg"/>
            <a:tailEnd type="none" w="med" len="med"/>
          </a:ln>
        </p:spPr>
      </p:cxnSp>
      <p:grpSp>
        <p:nvGrpSpPr>
          <p:cNvPr id="75" name="Group 74"/>
          <p:cNvGrpSpPr/>
          <p:nvPr/>
        </p:nvGrpSpPr>
        <p:grpSpPr>
          <a:xfrm>
            <a:off x="3463335" y="1854665"/>
            <a:ext cx="1983560" cy="443726"/>
            <a:chOff x="3238153" y="1854665"/>
            <a:chExt cx="1983560" cy="443726"/>
          </a:xfrm>
        </p:grpSpPr>
        <p:cxnSp>
          <p:nvCxnSpPr>
            <p:cNvPr id="91" name="Shape 335"/>
            <p:cNvCxnSpPr>
              <a:endCxn id="102" idx="3"/>
            </p:cNvCxnSpPr>
            <p:nvPr/>
          </p:nvCxnSpPr>
          <p:spPr>
            <a:xfrm rot="10800000">
              <a:off x="4954476" y="2076529"/>
              <a:ext cx="267237" cy="1"/>
            </a:xfrm>
            <a:prstGeom prst="bentConnector3">
              <a:avLst>
                <a:gd name="adj1" fmla="val 50000"/>
              </a:avLst>
            </a:prstGeom>
            <a:noFill/>
            <a:ln w="19050" cap="flat" cmpd="sng">
              <a:solidFill>
                <a:schemeClr val="lt2"/>
              </a:solidFill>
              <a:prstDash val="solid"/>
              <a:round/>
              <a:headEnd type="none" w="med" len="med"/>
              <a:tailEnd type="stealth" w="lg" len="lg"/>
            </a:ln>
          </p:spPr>
        </p:cxnSp>
        <p:sp>
          <p:nvSpPr>
            <p:cNvPr id="102" name="Shape 332"/>
            <p:cNvSpPr/>
            <p:nvPr/>
          </p:nvSpPr>
          <p:spPr>
            <a:xfrm>
              <a:off x="3238153" y="1854665"/>
              <a:ext cx="1716322" cy="443726"/>
            </a:xfrm>
            <a:prstGeom prst="roundRect">
              <a:avLst>
                <a:gd name="adj" fmla="val 4579"/>
              </a:avLst>
            </a:prstGeom>
            <a:solidFill>
              <a:schemeClr val="accent2"/>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CELL Auction</a:t>
              </a:r>
              <a:endParaRPr lang="en-US" sz="1200" b="1" i="0" u="none" strike="noStrike" cap="none" dirty="0">
                <a:solidFill>
                  <a:schemeClr val="lt1"/>
                </a:solidFill>
                <a:latin typeface="Arial"/>
                <a:ea typeface="Arial"/>
                <a:cs typeface="Arial"/>
                <a:sym typeface="Arial"/>
              </a:endParaRPr>
            </a:p>
          </p:txBody>
        </p:sp>
      </p:grpSp>
      <p:grpSp>
        <p:nvGrpSpPr>
          <p:cNvPr id="76" name="Group 75"/>
          <p:cNvGrpSpPr/>
          <p:nvPr/>
        </p:nvGrpSpPr>
        <p:grpSpPr>
          <a:xfrm>
            <a:off x="3493548" y="2298391"/>
            <a:ext cx="1256081" cy="415492"/>
            <a:chOff x="3468319" y="2298391"/>
            <a:chExt cx="1256081" cy="415492"/>
          </a:xfrm>
        </p:grpSpPr>
        <p:cxnSp>
          <p:nvCxnSpPr>
            <p:cNvPr id="62" name="Straight Arrow Connector 61"/>
            <p:cNvCxnSpPr/>
            <p:nvPr/>
          </p:nvCxnSpPr>
          <p:spPr>
            <a:xfrm>
              <a:off x="4134338" y="2298391"/>
              <a:ext cx="0" cy="415492"/>
            </a:xfrm>
            <a:prstGeom prst="straightConnector1">
              <a:avLst/>
            </a:prstGeom>
            <a:ln>
              <a:solidFill>
                <a:schemeClr val="tx1">
                  <a:lumMod val="50000"/>
                </a:schemeClr>
              </a:solidFill>
              <a:prstDash val="sysDot"/>
              <a:tailEnd type="none" w="lg" len="lg"/>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a:off x="3468319" y="2298391"/>
              <a:ext cx="362707"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121" name="Straight Arrow Connector 120"/>
            <p:cNvCxnSpPr/>
            <p:nvPr/>
          </p:nvCxnSpPr>
          <p:spPr>
            <a:xfrm>
              <a:off x="4360828" y="2298391"/>
              <a:ext cx="363572" cy="240593"/>
            </a:xfrm>
            <a:prstGeom prst="straightConnector1">
              <a:avLst/>
            </a:prstGeom>
            <a:ln>
              <a:solidFill>
                <a:schemeClr val="tx1">
                  <a:lumMod val="50000"/>
                </a:schemeClr>
              </a:solidFill>
              <a:prstDash val="dot"/>
              <a:headEnd type="none"/>
              <a:tailEnd type="none" w="lg" len="lg"/>
            </a:ln>
            <a:effectLst/>
          </p:spPr>
          <p:style>
            <a:lnRef idx="2">
              <a:schemeClr val="accent1"/>
            </a:lnRef>
            <a:fillRef idx="0">
              <a:schemeClr val="accent1"/>
            </a:fillRef>
            <a:effectRef idx="1">
              <a:schemeClr val="accent1"/>
            </a:effectRef>
            <a:fontRef idx="minor">
              <a:schemeClr val="tx1"/>
            </a:fontRef>
          </p:style>
        </p:cxnSp>
      </p:grpSp>
      <p:sp>
        <p:nvSpPr>
          <p:cNvPr id="130" name="Oval 194"/>
          <p:cNvSpPr/>
          <p:nvPr/>
        </p:nvSpPr>
        <p:spPr>
          <a:xfrm>
            <a:off x="8435185" y="1400948"/>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a:spLocks noChangeArrowheads="1"/>
          </p:cNvSpPr>
          <p:nvPr/>
        </p:nvSpPr>
        <p:spPr bwMode="auto">
          <a:xfrm>
            <a:off x="1588189" y="2872469"/>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52" name="Oval 170"/>
          <p:cNvSpPr/>
          <p:nvPr/>
        </p:nvSpPr>
        <p:spPr>
          <a:xfrm>
            <a:off x="1678774" y="2935587"/>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AutoShape 10"/>
          <p:cNvSpPr>
            <a:spLocks noChangeArrowheads="1"/>
          </p:cNvSpPr>
          <p:nvPr/>
        </p:nvSpPr>
        <p:spPr bwMode="auto">
          <a:xfrm>
            <a:off x="1702872" y="3252074"/>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78" name="Shape 368"/>
          <p:cNvSpPr/>
          <p:nvPr/>
        </p:nvSpPr>
        <p:spPr>
          <a:xfrm rot="5400000">
            <a:off x="2372212" y="3188356"/>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33" name="TextBox 132"/>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cxnSp>
        <p:nvCxnSpPr>
          <p:cNvPr id="179" name="Straight Arrow Connector 178"/>
          <p:cNvCxnSpPr/>
          <p:nvPr/>
        </p:nvCxnSpPr>
        <p:spPr>
          <a:xfrm>
            <a:off x="2068706" y="3543209"/>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83" name="Title 1"/>
          <p:cNvSpPr>
            <a:spLocks noGrp="1"/>
          </p:cNvSpPr>
          <p:nvPr>
            <p:ph type="title"/>
          </p:nvPr>
        </p:nvSpPr>
        <p:spPr>
          <a:xfrm>
            <a:off x="95050" y="134158"/>
            <a:ext cx="8410575" cy="543175"/>
          </a:xfrm>
        </p:spPr>
        <p:txBody>
          <a:bodyPr/>
          <a:lstStyle/>
          <a:p>
            <a:r>
              <a:rPr lang="en-US" sz="2800" dirty="0" smtClean="0">
                <a:solidFill>
                  <a:srgbClr val="2C95DD"/>
                </a:solidFill>
              </a:rPr>
              <a:t>Application Containers and Scaling</a:t>
            </a:r>
            <a:endParaRPr lang="en-US" sz="2800" dirty="0">
              <a:solidFill>
                <a:srgbClr val="2C95DD"/>
              </a:solidFill>
            </a:endParaRPr>
          </a:p>
        </p:txBody>
      </p:sp>
      <p:sp>
        <p:nvSpPr>
          <p:cNvPr id="60" name="AutoShape 10"/>
          <p:cNvSpPr>
            <a:spLocks noChangeArrowheads="1"/>
          </p:cNvSpPr>
          <p:nvPr/>
        </p:nvSpPr>
        <p:spPr bwMode="auto">
          <a:xfrm>
            <a:off x="2650885" y="3259627"/>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63" name="AutoShape 11"/>
          <p:cNvSpPr>
            <a:spLocks noChangeArrowheads="1"/>
          </p:cNvSpPr>
          <p:nvPr/>
        </p:nvSpPr>
        <p:spPr bwMode="auto">
          <a:xfrm>
            <a:off x="5621249" y="2439576"/>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64" name="Teardrop 63"/>
          <p:cNvSpPr/>
          <p:nvPr/>
        </p:nvSpPr>
        <p:spPr>
          <a:xfrm rot="18900000">
            <a:off x="2801423"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21"/>
          <p:cNvSpPr>
            <a:spLocks noChangeArrowheads="1"/>
          </p:cNvSpPr>
          <p:nvPr/>
        </p:nvSpPr>
        <p:spPr bwMode="auto">
          <a:xfrm>
            <a:off x="3190096"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 name="Rounded Rectangle 78"/>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748666"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012391" y="1689496"/>
            <a:ext cx="1435719" cy="1432958"/>
            <a:chOff x="6787209" y="1689496"/>
            <a:chExt cx="1435719" cy="1432958"/>
          </a:xfrm>
        </p:grpSpPr>
        <p:grpSp>
          <p:nvGrpSpPr>
            <p:cNvPr id="69" name="Shape 964"/>
            <p:cNvGrpSpPr/>
            <p:nvPr/>
          </p:nvGrpSpPr>
          <p:grpSpPr>
            <a:xfrm>
              <a:off x="7231894" y="2622483"/>
              <a:ext cx="978109" cy="499971"/>
              <a:chOff x="1226633" y="1105736"/>
              <a:chExt cx="1165704" cy="499971"/>
            </a:xfrm>
          </p:grpSpPr>
          <p:sp>
            <p:nvSpPr>
              <p:cNvPr id="70" name="Shape 965"/>
              <p:cNvSpPr/>
              <p:nvPr/>
            </p:nvSpPr>
            <p:spPr>
              <a:xfrm>
                <a:off x="1605237" y="1105736"/>
                <a:ext cx="408500"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71" name="Shape 966"/>
              <p:cNvSpPr txBox="1"/>
              <p:nvPr/>
            </p:nvSpPr>
            <p:spPr>
              <a:xfrm>
                <a:off x="1226633" y="1328709"/>
                <a:ext cx="1165704"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Desired </a:t>
                </a:r>
                <a:endParaRPr lang="en-US" sz="1200" b="1" i="0" u="none" strike="noStrike" cap="none" dirty="0" smtClean="0">
                  <a:solidFill>
                    <a:schemeClr val="lt2"/>
                  </a:solidFill>
                  <a:latin typeface="Arial"/>
                  <a:ea typeface="Arial"/>
                  <a:cs typeface="Arial"/>
                  <a:sym typeface="Arial"/>
                </a:endParaRPr>
              </a:p>
            </p:txBody>
          </p:sp>
        </p:grpSp>
        <p:cxnSp>
          <p:nvCxnSpPr>
            <p:cNvPr id="83" name="Shape 335"/>
            <p:cNvCxnSpPr/>
            <p:nvPr/>
          </p:nvCxnSpPr>
          <p:spPr>
            <a:xfrm rot="10800000" flipV="1">
              <a:off x="6787209" y="1689496"/>
              <a:ext cx="1435719" cy="750080"/>
            </a:xfrm>
            <a:prstGeom prst="bentConnector3">
              <a:avLst>
                <a:gd name="adj1" fmla="val -322"/>
              </a:avLst>
            </a:prstGeom>
            <a:noFill/>
            <a:ln w="19050" cap="flat" cmpd="sng">
              <a:solidFill>
                <a:schemeClr val="lt2"/>
              </a:solidFill>
              <a:prstDash val="solid"/>
              <a:round/>
              <a:headEnd type="stealth" w="lg" len="lg"/>
              <a:tailEnd type="none" w="lg" len="lg"/>
            </a:ln>
          </p:spPr>
        </p:cxnSp>
      </p:grpSp>
      <p:grpSp>
        <p:nvGrpSpPr>
          <p:cNvPr id="37" name="Group 36"/>
          <p:cNvGrpSpPr/>
          <p:nvPr/>
        </p:nvGrpSpPr>
        <p:grpSpPr>
          <a:xfrm>
            <a:off x="7012391" y="1677108"/>
            <a:ext cx="2131812" cy="1445347"/>
            <a:chOff x="6787209" y="1677108"/>
            <a:chExt cx="2131812" cy="1445347"/>
          </a:xfrm>
        </p:grpSpPr>
        <p:grpSp>
          <p:nvGrpSpPr>
            <p:cNvPr id="72" name="Shape 973"/>
            <p:cNvGrpSpPr/>
            <p:nvPr/>
          </p:nvGrpSpPr>
          <p:grpSpPr>
            <a:xfrm>
              <a:off x="7846291" y="2625893"/>
              <a:ext cx="1072730" cy="496562"/>
              <a:chOff x="2260765" y="1094930"/>
              <a:chExt cx="1072730" cy="496562"/>
            </a:xfrm>
          </p:grpSpPr>
          <p:sp>
            <p:nvSpPr>
              <p:cNvPr id="77" name="Shape 974"/>
              <p:cNvSpPr txBox="1"/>
              <p:nvPr/>
            </p:nvSpPr>
            <p:spPr>
              <a:xfrm>
                <a:off x="2260765" y="1314494"/>
                <a:ext cx="1072730"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i="0" u="none" strike="noStrike" cap="none" dirty="0">
                    <a:solidFill>
                      <a:schemeClr val="lt2"/>
                    </a:solidFill>
                    <a:latin typeface="Arial"/>
                    <a:ea typeface="Arial"/>
                    <a:cs typeface="Arial"/>
                    <a:sym typeface="Arial"/>
                  </a:rPr>
                  <a:t>Actual </a:t>
                </a:r>
                <a:endParaRPr lang="en-US" sz="1200" b="1" i="0" u="none" strike="noStrike" cap="none" dirty="0" smtClean="0">
                  <a:solidFill>
                    <a:schemeClr val="lt2"/>
                  </a:solidFill>
                  <a:latin typeface="Arial"/>
                  <a:ea typeface="Arial"/>
                  <a:cs typeface="Arial"/>
                  <a:sym typeface="Arial"/>
                </a:endParaRPr>
              </a:p>
            </p:txBody>
          </p:sp>
          <p:sp>
            <p:nvSpPr>
              <p:cNvPr id="78" name="Shape 975"/>
              <p:cNvSpPr/>
              <p:nvPr/>
            </p:nvSpPr>
            <p:spPr>
              <a:xfrm>
                <a:off x="2671932" y="1094930"/>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90" name="Shape 335"/>
            <p:cNvCxnSpPr/>
            <p:nvPr/>
          </p:nvCxnSpPr>
          <p:spPr>
            <a:xfrm flipV="1">
              <a:off x="6787209" y="1677108"/>
              <a:ext cx="1548609" cy="899236"/>
            </a:xfrm>
            <a:prstGeom prst="bentConnector3">
              <a:avLst>
                <a:gd name="adj1" fmla="val 100084"/>
              </a:avLst>
            </a:prstGeom>
            <a:noFill/>
            <a:ln w="19050" cap="flat" cmpd="sng">
              <a:solidFill>
                <a:schemeClr val="lt2"/>
              </a:solidFill>
              <a:prstDash val="solid"/>
              <a:round/>
              <a:headEnd type="stealth" w="lg" len="lg"/>
              <a:tailEnd type="none" w="lg" len="lg"/>
            </a:ln>
          </p:spPr>
        </p:cxnSp>
      </p:grpSp>
      <p:sp>
        <p:nvSpPr>
          <p:cNvPr id="111" name="TextBox 110"/>
          <p:cNvSpPr txBox="1"/>
          <p:nvPr/>
        </p:nvSpPr>
        <p:spPr>
          <a:xfrm>
            <a:off x="3493548" y="893861"/>
            <a:ext cx="1653882" cy="307777"/>
          </a:xfrm>
          <a:prstGeom prst="rect">
            <a:avLst/>
          </a:prstGeom>
          <a:noFill/>
        </p:spPr>
        <p:txBody>
          <a:bodyPr wrap="square" rtlCol="0">
            <a:spAutoFit/>
          </a:bodyPr>
          <a:lstStyle/>
          <a:p>
            <a:r>
              <a:rPr lang="en-US" dirty="0" smtClean="0">
                <a:solidFill>
                  <a:srgbClr val="4D4D4D"/>
                </a:solidFill>
              </a:rPr>
              <a:t>Scale Request</a:t>
            </a:r>
            <a:endParaRPr lang="en-US" dirty="0">
              <a:solidFill>
                <a:srgbClr val="4D4D4D"/>
              </a:solidFill>
            </a:endParaRPr>
          </a:p>
        </p:txBody>
      </p:sp>
      <p:sp>
        <p:nvSpPr>
          <p:cNvPr id="112" name="TextBox 111"/>
          <p:cNvSpPr txBox="1"/>
          <p:nvPr/>
        </p:nvSpPr>
        <p:spPr>
          <a:xfrm>
            <a:off x="5828005" y="881794"/>
            <a:ext cx="1249562" cy="307777"/>
          </a:xfrm>
          <a:prstGeom prst="rect">
            <a:avLst/>
          </a:prstGeom>
          <a:noFill/>
        </p:spPr>
        <p:txBody>
          <a:bodyPr wrap="square" rtlCol="0">
            <a:spAutoFit/>
          </a:bodyPr>
          <a:lstStyle/>
          <a:p>
            <a:r>
              <a:rPr lang="en-US" dirty="0" smtClean="0">
                <a:solidFill>
                  <a:srgbClr val="4D4D4D"/>
                </a:solidFill>
              </a:rPr>
              <a:t>LRP</a:t>
            </a:r>
            <a:endParaRPr lang="en-US" dirty="0">
              <a:solidFill>
                <a:srgbClr val="4D4D4D"/>
              </a:solidFill>
            </a:endParaRPr>
          </a:p>
        </p:txBody>
      </p:sp>
      <p:sp>
        <p:nvSpPr>
          <p:cNvPr id="113" name="AutoShape 10"/>
          <p:cNvSpPr>
            <a:spLocks noChangeArrowheads="1"/>
          </p:cNvSpPr>
          <p:nvPr/>
        </p:nvSpPr>
        <p:spPr bwMode="auto">
          <a:xfrm>
            <a:off x="3793323" y="3264052"/>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14"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cxnSp>
        <p:nvCxnSpPr>
          <p:cNvPr id="115" name="Straight Arrow Connector 114"/>
          <p:cNvCxnSpPr/>
          <p:nvPr/>
        </p:nvCxnSpPr>
        <p:spPr>
          <a:xfrm>
            <a:off x="4153076" y="3562740"/>
            <a:ext cx="0" cy="331033"/>
          </a:xfrm>
          <a:prstGeom prst="straightConnector1">
            <a:avLst/>
          </a:prstGeom>
          <a:ln>
            <a:solidFill>
              <a:schemeClr val="bg1"/>
            </a:solidFill>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16"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4" name="TextBox 73"/>
          <p:cNvSpPr txBox="1"/>
          <p:nvPr/>
        </p:nvSpPr>
        <p:spPr>
          <a:xfrm>
            <a:off x="3494555" y="891756"/>
            <a:ext cx="1653882" cy="307777"/>
          </a:xfrm>
          <a:prstGeom prst="rect">
            <a:avLst/>
          </a:prstGeom>
          <a:noFill/>
        </p:spPr>
        <p:txBody>
          <a:bodyPr wrap="square" rtlCol="0">
            <a:spAutoFit/>
          </a:bodyPr>
          <a:lstStyle/>
          <a:p>
            <a:r>
              <a:rPr lang="en-US" dirty="0" smtClean="0">
                <a:solidFill>
                  <a:srgbClr val="4D4D4D"/>
                </a:solidFill>
              </a:rPr>
              <a:t>Deploy Request</a:t>
            </a:r>
            <a:endParaRPr lang="en-US" dirty="0">
              <a:solidFill>
                <a:srgbClr val="4D4D4D"/>
              </a:solidFill>
            </a:endParaRPr>
          </a:p>
        </p:txBody>
      </p:sp>
      <p:sp>
        <p:nvSpPr>
          <p:cNvPr id="117" name="Teardrop 116"/>
          <p:cNvSpPr/>
          <p:nvPr/>
        </p:nvSpPr>
        <p:spPr>
          <a:xfrm rot="18900000">
            <a:off x="2801423" y="141835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ardrop 117"/>
          <p:cNvSpPr/>
          <p:nvPr/>
        </p:nvSpPr>
        <p:spPr>
          <a:xfrm rot="18900000">
            <a:off x="2801425" y="1410493"/>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a:spLocks noChangeArrowheads="1"/>
          </p:cNvSpPr>
          <p:nvPr/>
        </p:nvSpPr>
        <p:spPr bwMode="auto">
          <a:xfrm>
            <a:off x="5795602" y="2883276"/>
            <a:ext cx="1750370"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22" name="AutoShape 10"/>
          <p:cNvSpPr>
            <a:spLocks noChangeArrowheads="1"/>
          </p:cNvSpPr>
          <p:nvPr/>
        </p:nvSpPr>
        <p:spPr bwMode="auto">
          <a:xfrm>
            <a:off x="6678108"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123" name="AutoShape 10"/>
          <p:cNvSpPr>
            <a:spLocks noChangeArrowheads="1"/>
          </p:cNvSpPr>
          <p:nvPr/>
        </p:nvSpPr>
        <p:spPr bwMode="auto">
          <a:xfrm>
            <a:off x="5828024" y="3271605"/>
            <a:ext cx="798918" cy="291135"/>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Executor</a:t>
            </a:r>
            <a:endParaRPr lang="en-US" sz="1200" dirty="0">
              <a:solidFill>
                <a:srgbClr val="FFFFFF"/>
              </a:solidFill>
            </a:endParaRPr>
          </a:p>
        </p:txBody>
      </p:sp>
      <p:sp>
        <p:nvSpPr>
          <p:cNvPr id="124" name="Oval 170"/>
          <p:cNvSpPr/>
          <p:nvPr/>
        </p:nvSpPr>
        <p:spPr>
          <a:xfrm>
            <a:off x="5828024" y="2944556"/>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Shape 356"/>
          <p:cNvSpPr/>
          <p:nvPr/>
        </p:nvSpPr>
        <p:spPr>
          <a:xfrm>
            <a:off x="8013154" y="4117250"/>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cxnSp>
        <p:nvCxnSpPr>
          <p:cNvPr id="39" name="Curved Connector 38"/>
          <p:cNvCxnSpPr>
            <a:endCxn id="151" idx="1"/>
          </p:cNvCxnSpPr>
          <p:nvPr/>
        </p:nvCxnSpPr>
        <p:spPr>
          <a:xfrm rot="16200000" flipH="1">
            <a:off x="162626" y="2256481"/>
            <a:ext cx="1827380" cy="1023745"/>
          </a:xfrm>
          <a:prstGeom prst="curvedConnector2">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cxnSp>
        <p:nvCxnSpPr>
          <p:cNvPr id="170" name="Curved Connector 169"/>
          <p:cNvCxnSpPr/>
          <p:nvPr/>
        </p:nvCxnSpPr>
        <p:spPr>
          <a:xfrm>
            <a:off x="564443" y="1854663"/>
            <a:ext cx="3291812" cy="1838188"/>
          </a:xfrm>
          <a:prstGeom prst="curvedConnector3">
            <a:avLst>
              <a:gd name="adj1" fmla="val 50000"/>
            </a:avLst>
          </a:prstGeom>
          <a:ln>
            <a:solidFill>
              <a:srgbClr val="FFFFFF"/>
            </a:solidFill>
            <a:tailEnd type="stealth" w="lg" len="lg"/>
          </a:ln>
        </p:spPr>
        <p:style>
          <a:lnRef idx="2">
            <a:schemeClr val="accent1"/>
          </a:lnRef>
          <a:fillRef idx="0">
            <a:schemeClr val="accent1"/>
          </a:fillRef>
          <a:effectRef idx="1">
            <a:schemeClr val="accent1"/>
          </a:effectRef>
          <a:fontRef idx="minor">
            <a:schemeClr val="tx1"/>
          </a:fontRef>
        </p:style>
      </p:cxnSp>
      <p:grpSp>
        <p:nvGrpSpPr>
          <p:cNvPr id="307" name="Group 306"/>
          <p:cNvGrpSpPr/>
          <p:nvPr/>
        </p:nvGrpSpPr>
        <p:grpSpPr>
          <a:xfrm>
            <a:off x="56444" y="1550696"/>
            <a:ext cx="1226810" cy="813242"/>
            <a:chOff x="41708" y="1378801"/>
            <a:chExt cx="1226810" cy="813242"/>
          </a:xfrm>
        </p:grpSpPr>
        <p:sp>
          <p:nvSpPr>
            <p:cNvPr id="127" name="Right Arrow 126"/>
            <p:cNvSpPr/>
            <p:nvPr/>
          </p:nvSpPr>
          <p:spPr>
            <a:xfrm>
              <a:off x="229856" y="1378801"/>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pic>
          <p:nvPicPr>
            <p:cNvPr id="128"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08" y="1415756"/>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 name="Rectangle 307"/>
          <p:cNvSpPr/>
          <p:nvPr/>
        </p:nvSpPr>
        <p:spPr>
          <a:xfrm>
            <a:off x="5621249" y="2102916"/>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ectangle 170"/>
          <p:cNvSpPr/>
          <p:nvPr/>
        </p:nvSpPr>
        <p:spPr>
          <a:xfrm>
            <a:off x="5606618" y="2441803"/>
            <a:ext cx="1191882" cy="269081"/>
          </a:xfrm>
          <a:prstGeom prst="rect">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0" name="Picture 79" descr="PivotalCloudFoundry-CloudRings-OnD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5830" y="3646239"/>
            <a:ext cx="706503" cy="471111"/>
          </a:xfrm>
          <a:prstGeom prst="rect">
            <a:avLst/>
          </a:prstGeom>
        </p:spPr>
      </p:pic>
    </p:spTree>
    <p:extLst>
      <p:ext uri="{BB962C8B-B14F-4D97-AF65-F5344CB8AC3E}">
        <p14:creationId xmlns:p14="http://schemas.microsoft.com/office/powerpoint/2010/main" val="134014319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8.33333E-7 4.07407E-6 L 0.20833 -0.00124 " pathEditMode="relative" rAng="0" ptsTypes="AA">
                                      <p:cBhvr>
                                        <p:cTn id="6" dur="2000" fill="hold"/>
                                        <p:tgtEl>
                                          <p:spTgt spid="74"/>
                                        </p:tgtEl>
                                        <p:attrNameLst>
                                          <p:attrName>ppt_x</p:attrName>
                                          <p:attrName>ppt_y</p:attrName>
                                        </p:attrNameLst>
                                      </p:cBhvr>
                                      <p:rCtr x="10417" y="-62"/>
                                    </p:animMotion>
                                  </p:childTnLst>
                                </p:cTn>
                              </p:par>
                              <p:par>
                                <p:cTn id="7" presetID="9"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animEffect transition="in" filter="dissolve">
                                      <p:cBhvr>
                                        <p:cTn id="9" dur="500"/>
                                        <p:tgtEl>
                                          <p:spTgt spid="334"/>
                                        </p:tgtEl>
                                      </p:cBhvr>
                                    </p:animEffect>
                                  </p:childTnLst>
                                </p:cTn>
                              </p:par>
                            </p:childTnLst>
                          </p:cTn>
                        </p:par>
                        <p:par>
                          <p:cTn id="10" fill="hold">
                            <p:stCondLst>
                              <p:cond delay="2000"/>
                            </p:stCondLst>
                            <p:childTnLst>
                              <p:par>
                                <p:cTn id="11" presetID="9" presetClass="exit" presetSubtype="0" fill="hold" grpId="1" nodeType="afterEffect">
                                  <p:stCondLst>
                                    <p:cond delay="0"/>
                                  </p:stCondLst>
                                  <p:childTnLst>
                                    <p:animEffect transition="out" filter="dissolve">
                                      <p:cBhvr>
                                        <p:cTn id="12" dur="500"/>
                                        <p:tgtEl>
                                          <p:spTgt spid="74"/>
                                        </p:tgtEl>
                                      </p:cBhvr>
                                    </p:animEffect>
                                    <p:set>
                                      <p:cBhvr>
                                        <p:cTn id="13" dur="1" fill="hold">
                                          <p:stCondLst>
                                            <p:cond delay="499"/>
                                          </p:stCondLst>
                                        </p:cTn>
                                        <p:tgtEl>
                                          <p:spTgt spid="74"/>
                                        </p:tgtEl>
                                        <p:attrNameLst>
                                          <p:attrName>style.visibility</p:attrName>
                                        </p:attrNameLst>
                                      </p:cBhvr>
                                      <p:to>
                                        <p:strVal val="hidden"/>
                                      </p:to>
                                    </p:set>
                                  </p:childTnLst>
                                </p:cTn>
                              </p:par>
                              <p:par>
                                <p:cTn id="14" presetID="9" presetClass="entr" presetSubtype="0" fill="hold" grpId="1" nodeType="withEffect">
                                  <p:stCondLst>
                                    <p:cond delay="0"/>
                                  </p:stCondLst>
                                  <p:childTnLst>
                                    <p:set>
                                      <p:cBhvr>
                                        <p:cTn id="15" dur="1" fill="hold">
                                          <p:stCondLst>
                                            <p:cond delay="0"/>
                                          </p:stCondLst>
                                        </p:cTn>
                                        <p:tgtEl>
                                          <p:spTgt spid="133">
                                            <p:txEl>
                                              <p:pRg st="0" end="0"/>
                                            </p:txEl>
                                          </p:spTgt>
                                        </p:tgtEl>
                                        <p:attrNameLst>
                                          <p:attrName>style.visibility</p:attrName>
                                        </p:attrNameLst>
                                      </p:cBhvr>
                                      <p:to>
                                        <p:strVal val="visible"/>
                                      </p:to>
                                    </p:set>
                                    <p:animEffect transition="in" filter="dissolve">
                                      <p:cBhvr>
                                        <p:cTn id="16" dur="500"/>
                                        <p:tgtEl>
                                          <p:spTgt spid="133">
                                            <p:txEl>
                                              <p:pRg st="0" end="0"/>
                                            </p:txEl>
                                          </p:spTgt>
                                        </p:tgtEl>
                                      </p:cBhvr>
                                    </p:animEffect>
                                  </p:childTnLst>
                                </p:cTn>
                              </p:par>
                            </p:childTnLst>
                          </p:cTn>
                        </p:par>
                        <p:par>
                          <p:cTn id="17" fill="hold">
                            <p:stCondLst>
                              <p:cond delay="2500"/>
                            </p:stCondLst>
                            <p:childTnLst>
                              <p:par>
                                <p:cTn id="18" presetID="0" presetClass="path" presetSubtype="0" accel="50000" decel="50000" fill="hold" nodeType="afterEffect">
                                  <p:stCondLst>
                                    <p:cond delay="0"/>
                                  </p:stCondLst>
                                  <p:childTnLst>
                                    <p:animMotion origin="layout" path="M 3.88889E-6 -4.07407E-6 L 0.20468 -4.07407E-6 " pathEditMode="relative" ptsTypes="AA">
                                      <p:cBhvr>
                                        <p:cTn id="19" dur="1500" fill="hold"/>
                                        <p:tgtEl>
                                          <p:spTgt spid="133">
                                            <p:txEl>
                                              <p:pRg st="0" end="0"/>
                                            </p:txEl>
                                          </p:spTgt>
                                        </p:tgtEl>
                                        <p:attrNameLst>
                                          <p:attrName>ppt_x</p:attrName>
                                          <p:attrName>ppt_y</p:attrName>
                                        </p:attrNameLst>
                                      </p:cBhvr>
                                    </p:animMotion>
                                  </p:childTnLst>
                                </p:cTn>
                              </p:par>
                              <p:par>
                                <p:cTn id="20" presetID="9"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dissolve">
                                      <p:cBhvr>
                                        <p:cTn id="22" dur="500"/>
                                        <p:tgtEl>
                                          <p:spTgt spid="101"/>
                                        </p:tgtEl>
                                      </p:cBhvr>
                                    </p:animEffect>
                                  </p:childTnLst>
                                </p:cTn>
                              </p:par>
                            </p:childTnLst>
                          </p:cTn>
                        </p:par>
                        <p:par>
                          <p:cTn id="23" fill="hold">
                            <p:stCondLst>
                              <p:cond delay="4000"/>
                            </p:stCondLst>
                            <p:childTnLst>
                              <p:par>
                                <p:cTn id="24"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25" dur="1500" fill="hold"/>
                                        <p:tgtEl>
                                          <p:spTgt spid="133">
                                            <p:txEl>
                                              <p:pRg st="0" end="0"/>
                                            </p:txEl>
                                          </p:spTgt>
                                        </p:tgtEl>
                                        <p:attrNameLst>
                                          <p:attrName>ppt_x</p:attrName>
                                          <p:attrName>ppt_y</p:attrName>
                                        </p:attrNameLst>
                                      </p:cBhvr>
                                      <p:rCtr x="-1910" y="12346"/>
                                    </p:animMotion>
                                  </p:childTnLst>
                                </p:cTn>
                              </p:par>
                              <p:par>
                                <p:cTn id="26" presetID="9"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childTnLst>
                          </p:cTn>
                        </p:par>
                        <p:par>
                          <p:cTn id="29" fill="hold">
                            <p:stCondLst>
                              <p:cond delay="5500"/>
                            </p:stCondLst>
                            <p:childTnLst>
                              <p:par>
                                <p:cTn id="30" presetID="9" presetClass="entr" presetSubtype="0" fill="hold" nodeType="after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dissolve">
                                      <p:cBhvr>
                                        <p:cTn id="32" dur="500"/>
                                        <p:tgtEl>
                                          <p:spTgt spid="7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08"/>
                                        </p:tgtEl>
                                        <p:attrNameLst>
                                          <p:attrName>style.visibility</p:attrName>
                                        </p:attrNameLst>
                                      </p:cBhvr>
                                      <p:to>
                                        <p:strVal val="visible"/>
                                      </p:to>
                                    </p:set>
                                    <p:animEffect transition="in" filter="dissolve">
                                      <p:cBhvr>
                                        <p:cTn id="35" dur="500"/>
                                        <p:tgtEl>
                                          <p:spTgt spid="308"/>
                                        </p:tgtEl>
                                      </p:cBhvr>
                                    </p:animEffect>
                                  </p:childTnLst>
                                </p:cTn>
                              </p:par>
                            </p:childTnLst>
                          </p:cTn>
                        </p:par>
                        <p:par>
                          <p:cTn id="36" fill="hold">
                            <p:stCondLst>
                              <p:cond delay="6000"/>
                            </p:stCondLst>
                            <p:childTnLst>
                              <p:par>
                                <p:cTn id="37" presetID="1" presetClass="entr" presetSubtype="0" fill="hold" nodeType="afterEffect">
                                  <p:stCondLst>
                                    <p:cond delay="0"/>
                                  </p:stCondLst>
                                  <p:childTnLst>
                                    <p:set>
                                      <p:cBhvr>
                                        <p:cTn id="38" dur="1" fill="hold">
                                          <p:stCondLst>
                                            <p:cond delay="499"/>
                                          </p:stCondLst>
                                        </p:cTn>
                                        <p:tgtEl>
                                          <p:spTgt spid="76"/>
                                        </p:tgtEl>
                                        <p:attrNameLst>
                                          <p:attrName>style.visibility</p:attrName>
                                        </p:attrNameLst>
                                      </p:cBhvr>
                                      <p:to>
                                        <p:strVal val="visible"/>
                                      </p:to>
                                    </p:set>
                                  </p:childTnLst>
                                </p:cTn>
                              </p:par>
                            </p:childTnLst>
                          </p:cTn>
                        </p:par>
                        <p:par>
                          <p:cTn id="39" fill="hold">
                            <p:stCondLst>
                              <p:cond delay="6500"/>
                            </p:stCondLst>
                            <p:childTnLst>
                              <p:par>
                                <p:cTn id="40" presetID="1" presetClass="exit" presetSubtype="0" fill="hold" nodeType="afterEffect">
                                  <p:stCondLst>
                                    <p:cond delay="0"/>
                                  </p:stCondLst>
                                  <p:childTnLst>
                                    <p:set>
                                      <p:cBhvr>
                                        <p:cTn id="41" dur="1" fill="hold">
                                          <p:stCondLst>
                                            <p:cond delay="499"/>
                                          </p:stCondLst>
                                        </p:cTn>
                                        <p:tgtEl>
                                          <p:spTgt spid="76"/>
                                        </p:tgtEl>
                                        <p:attrNameLst>
                                          <p:attrName>style.visibility</p:attrName>
                                        </p:attrNameLst>
                                      </p:cBhvr>
                                      <p:to>
                                        <p:strVal val="hidden"/>
                                      </p:to>
                                    </p:set>
                                  </p:childTnLst>
                                </p:cTn>
                              </p:par>
                            </p:childTnLst>
                          </p:cTn>
                        </p:par>
                        <p:par>
                          <p:cTn id="42" fill="hold">
                            <p:stCondLst>
                              <p:cond delay="7000"/>
                            </p:stCondLst>
                            <p:childTnLst>
                              <p:par>
                                <p:cTn id="43" presetID="1" presetClass="entr" presetSubtype="0" fill="hold" nodeType="afterEffect">
                                  <p:stCondLst>
                                    <p:cond delay="0"/>
                                  </p:stCondLst>
                                  <p:childTnLst>
                                    <p:set>
                                      <p:cBhvr>
                                        <p:cTn id="44" dur="1" fill="hold">
                                          <p:stCondLst>
                                            <p:cond delay="499"/>
                                          </p:stCondLst>
                                        </p:cTn>
                                        <p:tgtEl>
                                          <p:spTgt spid="76"/>
                                        </p:tgtEl>
                                        <p:attrNameLst>
                                          <p:attrName>style.visibility</p:attrName>
                                        </p:attrNameLst>
                                      </p:cBhvr>
                                      <p:to>
                                        <p:strVal val="visible"/>
                                      </p:to>
                                    </p:set>
                                  </p:childTnLst>
                                </p:cTn>
                              </p:par>
                            </p:childTnLst>
                          </p:cTn>
                        </p:par>
                        <p:par>
                          <p:cTn id="45" fill="hold">
                            <p:stCondLst>
                              <p:cond delay="7500"/>
                            </p:stCondLst>
                            <p:childTnLst>
                              <p:par>
                                <p:cTn id="46" presetID="1" presetClass="exit" presetSubtype="0" fill="hold" nodeType="afterEffect">
                                  <p:stCondLst>
                                    <p:cond delay="0"/>
                                  </p:stCondLst>
                                  <p:childTnLst>
                                    <p:set>
                                      <p:cBhvr>
                                        <p:cTn id="47" dur="1" fill="hold">
                                          <p:stCondLst>
                                            <p:cond delay="499"/>
                                          </p:stCondLst>
                                        </p:cTn>
                                        <p:tgtEl>
                                          <p:spTgt spid="76"/>
                                        </p:tgtEl>
                                        <p:attrNameLst>
                                          <p:attrName>style.visibility</p:attrName>
                                        </p:attrNameLst>
                                      </p:cBhvr>
                                      <p:to>
                                        <p:strVal val="hidden"/>
                                      </p:to>
                                    </p:set>
                                  </p:childTnLst>
                                </p:cTn>
                              </p:par>
                            </p:childTnLst>
                          </p:cTn>
                        </p:par>
                        <p:par>
                          <p:cTn id="48" fill="hold">
                            <p:stCondLst>
                              <p:cond delay="8000"/>
                            </p:stCondLst>
                            <p:childTnLst>
                              <p:par>
                                <p:cTn id="49" presetID="1" presetClass="entr" presetSubtype="0" fill="hold" nodeType="afterEffect">
                                  <p:stCondLst>
                                    <p:cond delay="0"/>
                                  </p:stCondLst>
                                  <p:childTnLst>
                                    <p:set>
                                      <p:cBhvr>
                                        <p:cTn id="50" dur="1" fill="hold">
                                          <p:stCondLst>
                                            <p:cond delay="499"/>
                                          </p:stCondLst>
                                        </p:cTn>
                                        <p:tgtEl>
                                          <p:spTgt spid="76"/>
                                        </p:tgtEl>
                                        <p:attrNameLst>
                                          <p:attrName>style.visibility</p:attrName>
                                        </p:attrNameLst>
                                      </p:cBhvr>
                                      <p:to>
                                        <p:strVal val="visible"/>
                                      </p:to>
                                    </p:set>
                                  </p:childTnLst>
                                </p:cTn>
                              </p:par>
                            </p:childTnLst>
                          </p:cTn>
                        </p:par>
                        <p:par>
                          <p:cTn id="51" fill="hold">
                            <p:stCondLst>
                              <p:cond delay="8500"/>
                            </p:stCondLst>
                            <p:childTnLst>
                              <p:par>
                                <p:cTn id="52" presetID="0" presetClass="path" presetSubtype="0" accel="50000" decel="50000" fill="hold" grpId="2" nodeType="afterEffect">
                                  <p:stCondLst>
                                    <p:cond delay="0"/>
                                  </p:stCondLst>
                                  <p:childTnLst>
                                    <p:animMotion origin="layout" path="M 0.13941 0.24707 C -0.03299 0.23782 -0.204 0.22887 -0.30643 0.23813 C -0.40851 0.248 -0.44202 0.2773 -0.47431 0.30784 " pathEditMode="relative" rAng="0" ptsTypes="aaA">
                                      <p:cBhvr>
                                        <p:cTn id="53" dur="1500" fill="hold"/>
                                        <p:tgtEl>
                                          <p:spTgt spid="133">
                                            <p:txEl>
                                              <p:pRg st="0" end="0"/>
                                            </p:txEl>
                                          </p:spTgt>
                                        </p:tgtEl>
                                        <p:attrNameLst>
                                          <p:attrName>ppt_x</p:attrName>
                                          <p:attrName>ppt_y</p:attrName>
                                        </p:attrNameLst>
                                      </p:cBhvr>
                                      <p:rCtr x="-30694" y="2128"/>
                                    </p:animMotion>
                                  </p:childTnLst>
                                </p:cTn>
                              </p:par>
                            </p:childTnLst>
                          </p:cTn>
                        </p:par>
                        <p:par>
                          <p:cTn id="54" fill="hold">
                            <p:stCondLst>
                              <p:cond delay="10000"/>
                            </p:stCondLst>
                            <p:childTnLst>
                              <p:par>
                                <p:cTn id="55" presetID="22" presetClass="entr" presetSubtype="1" fill="hold" nodeType="afterEffect">
                                  <p:stCondLst>
                                    <p:cond delay="0"/>
                                  </p:stCondLst>
                                  <p:childTnLst>
                                    <p:set>
                                      <p:cBhvr>
                                        <p:cTn id="56" dur="1" fill="hold">
                                          <p:stCondLst>
                                            <p:cond delay="0"/>
                                          </p:stCondLst>
                                        </p:cTn>
                                        <p:tgtEl>
                                          <p:spTgt spid="179"/>
                                        </p:tgtEl>
                                        <p:attrNameLst>
                                          <p:attrName>style.visibility</p:attrName>
                                        </p:attrNameLst>
                                      </p:cBhvr>
                                      <p:to>
                                        <p:strVal val="visible"/>
                                      </p:to>
                                    </p:set>
                                    <p:animEffect transition="in" filter="wipe(up)">
                                      <p:cBhvr>
                                        <p:cTn id="57" dur="500"/>
                                        <p:tgtEl>
                                          <p:spTgt spid="179"/>
                                        </p:tgtEl>
                                      </p:cBhvr>
                                    </p:animEffect>
                                  </p:childTnLst>
                                </p:cTn>
                              </p:par>
                              <p:par>
                                <p:cTn id="58" presetID="9" presetClass="exit" presetSubtype="0" fill="hold" grpId="1" nodeType="withEffect">
                                  <p:stCondLst>
                                    <p:cond delay="0"/>
                                  </p:stCondLst>
                                  <p:childTnLst>
                                    <p:animEffect transition="out" filter="dissolve">
                                      <p:cBhvr>
                                        <p:cTn id="59" dur="500"/>
                                        <p:tgtEl>
                                          <p:spTgt spid="308"/>
                                        </p:tgtEl>
                                      </p:cBhvr>
                                    </p:animEffect>
                                    <p:set>
                                      <p:cBhvr>
                                        <p:cTn id="60" dur="1" fill="hold">
                                          <p:stCondLst>
                                            <p:cond delay="499"/>
                                          </p:stCondLst>
                                        </p:cTn>
                                        <p:tgtEl>
                                          <p:spTgt spid="308"/>
                                        </p:tgtEl>
                                        <p:attrNameLst>
                                          <p:attrName>style.visibility</p:attrName>
                                        </p:attrNameLst>
                                      </p:cBhvr>
                                      <p:to>
                                        <p:strVal val="hidden"/>
                                      </p:to>
                                    </p:set>
                                  </p:childTnLst>
                                </p:cTn>
                              </p:par>
                            </p:childTnLst>
                          </p:cTn>
                        </p:par>
                        <p:par>
                          <p:cTn id="61" fill="hold">
                            <p:stCondLst>
                              <p:cond delay="10500"/>
                            </p:stCondLst>
                            <p:childTnLst>
                              <p:par>
                                <p:cTn id="62" presetID="9" presetClass="entr" presetSubtype="0" fill="hold" grpId="0" nodeType="afterEffect">
                                  <p:stCondLst>
                                    <p:cond delay="0"/>
                                  </p:stCondLst>
                                  <p:childTnLst>
                                    <p:set>
                                      <p:cBhvr>
                                        <p:cTn id="63" dur="1" fill="hold">
                                          <p:stCondLst>
                                            <p:cond delay="0"/>
                                          </p:stCondLst>
                                        </p:cTn>
                                        <p:tgtEl>
                                          <p:spTgt spid="178"/>
                                        </p:tgtEl>
                                        <p:attrNameLst>
                                          <p:attrName>style.visibility</p:attrName>
                                        </p:attrNameLst>
                                      </p:cBhvr>
                                      <p:to>
                                        <p:strVal val="visible"/>
                                      </p:to>
                                    </p:set>
                                    <p:animEffect transition="in" filter="dissolve">
                                      <p:cBhvr>
                                        <p:cTn id="64" dur="500"/>
                                        <p:tgtEl>
                                          <p:spTgt spid="17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fade">
                                      <p:cBhvr>
                                        <p:cTn id="67" dur="500"/>
                                        <p:tgtEl>
                                          <p:spTgt spid="65"/>
                                        </p:tgtEl>
                                      </p:cBhvr>
                                    </p:animEffect>
                                  </p:childTnLst>
                                </p:cTn>
                              </p:par>
                            </p:childTnLst>
                          </p:cTn>
                        </p:par>
                        <p:par>
                          <p:cTn id="68" fill="hold">
                            <p:stCondLst>
                              <p:cond delay="11000"/>
                            </p:stCondLst>
                            <p:childTnLst>
                              <p:par>
                                <p:cTn id="69" presetID="0" presetClass="path" presetSubtype="0" accel="50000" decel="50000" fill="hold" grpId="3" nodeType="afterEffect">
                                  <p:stCondLst>
                                    <p:cond delay="0"/>
                                  </p:stCondLst>
                                  <p:childTnLst>
                                    <p:animMotion origin="layout" path="M -0.47431 0.30784 L -0.45712 0.58914 " pathEditMode="relative" rAng="0" ptsTypes="AA">
                                      <p:cBhvr>
                                        <p:cTn id="70" dur="1500" fill="hold"/>
                                        <p:tgtEl>
                                          <p:spTgt spid="133">
                                            <p:txEl>
                                              <p:pRg st="0" end="0"/>
                                            </p:txEl>
                                          </p:spTgt>
                                        </p:tgtEl>
                                        <p:attrNameLst>
                                          <p:attrName>ppt_x</p:attrName>
                                          <p:attrName>ppt_y</p:attrName>
                                        </p:attrNameLst>
                                      </p:cBhvr>
                                      <p:rCtr x="851" y="14065"/>
                                    </p:animMotion>
                                  </p:childTnLst>
                                </p:cTn>
                              </p:par>
                            </p:childTnLst>
                          </p:cTn>
                        </p:par>
                        <p:par>
                          <p:cTn id="71" fill="hold">
                            <p:stCondLst>
                              <p:cond delay="12500"/>
                            </p:stCondLst>
                            <p:childTnLst>
                              <p:par>
                                <p:cTn id="72" presetID="0" presetClass="path" presetSubtype="0" accel="50000" decel="50000" fill="hold" grpId="0" nodeType="afterEffect">
                                  <p:stCondLst>
                                    <p:cond delay="0"/>
                                  </p:stCondLst>
                                  <p:childTnLst>
                                    <p:animMotion origin="layout" path="M 3.05556E-6 0.00031 L -0.01771 0.50154 " pathEditMode="relative" rAng="0" ptsTypes="AA">
                                      <p:cBhvr>
                                        <p:cTn id="73" dur="2000" fill="hold"/>
                                        <p:tgtEl>
                                          <p:spTgt spid="64"/>
                                        </p:tgtEl>
                                        <p:attrNameLst>
                                          <p:attrName>ppt_x</p:attrName>
                                          <p:attrName>ppt_y</p:attrName>
                                        </p:attrNameLst>
                                      </p:cBhvr>
                                      <p:rCtr x="-885" y="25046"/>
                                    </p:animMotion>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2" nodeType="clickEffect">
                                  <p:stCondLst>
                                    <p:cond delay="0"/>
                                  </p:stCondLst>
                                  <p:childTnLst>
                                    <p:set>
                                      <p:cBhvr>
                                        <p:cTn id="77" dur="1" fill="hold">
                                          <p:stCondLst>
                                            <p:cond delay="0"/>
                                          </p:stCondLst>
                                        </p:cTn>
                                        <p:tgtEl>
                                          <p:spTgt spid="111"/>
                                        </p:tgtEl>
                                        <p:attrNameLst>
                                          <p:attrName>style.visibility</p:attrName>
                                        </p:attrNameLst>
                                      </p:cBhvr>
                                      <p:to>
                                        <p:strVal val="visible"/>
                                      </p:to>
                                    </p:set>
                                    <p:animEffect transition="in" filter="dissolve">
                                      <p:cBhvr>
                                        <p:cTn id="78" dur="500"/>
                                        <p:tgtEl>
                                          <p:spTgt spid="111"/>
                                        </p:tgtEl>
                                      </p:cBhvr>
                                    </p:animEffect>
                                  </p:childTnLst>
                                </p:cTn>
                              </p:par>
                            </p:childTnLst>
                          </p:cTn>
                        </p:par>
                        <p:par>
                          <p:cTn id="79" fill="hold">
                            <p:stCondLst>
                              <p:cond delay="500"/>
                            </p:stCondLst>
                            <p:childTnLst>
                              <p:par>
                                <p:cTn id="80" presetID="0" presetClass="path" presetSubtype="0" accel="50000" decel="50000" fill="hold" grpId="0" nodeType="afterEffect">
                                  <p:stCondLst>
                                    <p:cond delay="0"/>
                                  </p:stCondLst>
                                  <p:childTnLst>
                                    <p:animMotion origin="layout" path="M 8.33333E-7 4.07407E-6 L 0.20833 -0.00124 " pathEditMode="relative" rAng="0" ptsTypes="AA">
                                      <p:cBhvr>
                                        <p:cTn id="81" dur="2000" fill="hold"/>
                                        <p:tgtEl>
                                          <p:spTgt spid="111"/>
                                        </p:tgtEl>
                                        <p:attrNameLst>
                                          <p:attrName>ppt_x</p:attrName>
                                          <p:attrName>ppt_y</p:attrName>
                                        </p:attrNameLst>
                                      </p:cBhvr>
                                      <p:rCtr x="10417" y="-62"/>
                                    </p:animMotion>
                                  </p:childTnLst>
                                </p:cTn>
                              </p:par>
                            </p:childTnLst>
                          </p:cTn>
                        </p:par>
                        <p:par>
                          <p:cTn id="82" fill="hold">
                            <p:stCondLst>
                              <p:cond delay="2500"/>
                            </p:stCondLst>
                            <p:childTnLst>
                              <p:par>
                                <p:cTn id="83" presetID="9" presetClass="exit" presetSubtype="0" fill="hold" grpId="1" nodeType="afterEffect">
                                  <p:stCondLst>
                                    <p:cond delay="0"/>
                                  </p:stCondLst>
                                  <p:childTnLst>
                                    <p:animEffect transition="out" filter="dissolve">
                                      <p:cBhvr>
                                        <p:cTn id="84" dur="500"/>
                                        <p:tgtEl>
                                          <p:spTgt spid="111"/>
                                        </p:tgtEl>
                                      </p:cBhvr>
                                    </p:animEffect>
                                    <p:set>
                                      <p:cBhvr>
                                        <p:cTn id="85" dur="1" fill="hold">
                                          <p:stCondLst>
                                            <p:cond delay="499"/>
                                          </p:stCondLst>
                                        </p:cTn>
                                        <p:tgtEl>
                                          <p:spTgt spid="111"/>
                                        </p:tgtEl>
                                        <p:attrNameLst>
                                          <p:attrName>style.visibility</p:attrName>
                                        </p:attrNameLst>
                                      </p:cBhvr>
                                      <p:to>
                                        <p:strVal val="hidden"/>
                                      </p:to>
                                    </p:set>
                                  </p:childTnLst>
                                </p:cTn>
                              </p:par>
                              <p:par>
                                <p:cTn id="86" presetID="9" presetClass="entr" presetSubtype="0" fill="hold" grpId="1" nodeType="withEffect">
                                  <p:stCondLst>
                                    <p:cond delay="0"/>
                                  </p:stCondLst>
                                  <p:childTnLst>
                                    <p:set>
                                      <p:cBhvr>
                                        <p:cTn id="87" dur="1" fill="hold">
                                          <p:stCondLst>
                                            <p:cond delay="0"/>
                                          </p:stCondLst>
                                        </p:cTn>
                                        <p:tgtEl>
                                          <p:spTgt spid="112">
                                            <p:txEl>
                                              <p:pRg st="0" end="0"/>
                                            </p:txEl>
                                          </p:spTgt>
                                        </p:tgtEl>
                                        <p:attrNameLst>
                                          <p:attrName>style.visibility</p:attrName>
                                        </p:attrNameLst>
                                      </p:cBhvr>
                                      <p:to>
                                        <p:strVal val="visible"/>
                                      </p:to>
                                    </p:set>
                                    <p:animEffect transition="in" filter="dissolve">
                                      <p:cBhvr>
                                        <p:cTn id="88" dur="500"/>
                                        <p:tgtEl>
                                          <p:spTgt spid="112">
                                            <p:txEl>
                                              <p:pRg st="0" end="0"/>
                                            </p:txEl>
                                          </p:spTgt>
                                        </p:tgtEl>
                                      </p:cBhvr>
                                    </p:animEffect>
                                  </p:childTnLst>
                                </p:cTn>
                              </p:par>
                            </p:childTnLst>
                          </p:cTn>
                        </p:par>
                        <p:par>
                          <p:cTn id="89" fill="hold">
                            <p:stCondLst>
                              <p:cond delay="3000"/>
                            </p:stCondLst>
                            <p:childTnLst>
                              <p:par>
                                <p:cTn id="90" presetID="0" presetClass="path" presetSubtype="0" accel="50000" decel="50000" fill="hold" nodeType="afterEffect">
                                  <p:stCondLst>
                                    <p:cond delay="0"/>
                                  </p:stCondLst>
                                  <p:childTnLst>
                                    <p:animMotion origin="layout" path="M 3.88889E-6 -4.07407E-6 L 0.20468 -4.07407E-6 " pathEditMode="relative" ptsTypes="AA">
                                      <p:cBhvr>
                                        <p:cTn id="91" dur="1500" fill="hold"/>
                                        <p:tgtEl>
                                          <p:spTgt spid="112">
                                            <p:txEl>
                                              <p:pRg st="0" end="0"/>
                                            </p:txEl>
                                          </p:spTgt>
                                        </p:tgtEl>
                                        <p:attrNameLst>
                                          <p:attrName>ppt_x</p:attrName>
                                          <p:attrName>ppt_y</p:attrName>
                                        </p:attrNameLst>
                                      </p:cBhvr>
                                    </p:animMotion>
                                  </p:childTnLst>
                                </p:cTn>
                              </p:par>
                            </p:childTnLst>
                          </p:cTn>
                        </p:par>
                        <p:par>
                          <p:cTn id="92" fill="hold">
                            <p:stCondLst>
                              <p:cond delay="4500"/>
                            </p:stCondLst>
                            <p:childTnLst>
                              <p:par>
                                <p:cTn id="93" presetID="0" presetClass="path" presetSubtype="0" accel="50000" decel="50000" fill="hold" grpId="0" nodeType="afterEffect">
                                  <p:stCondLst>
                                    <p:cond delay="0"/>
                                  </p:stCondLst>
                                  <p:childTnLst>
                                    <p:animMotion origin="layout" path="M 0.20469 4.07407E-6 C 0.21823 0.05061 0.23194 0.10185 0.22083 0.14321 C 0.20989 0.18426 0.15295 0.22963 0.13941 0.24722 " pathEditMode="relative" rAng="0" ptsTypes="aaA">
                                      <p:cBhvr>
                                        <p:cTn id="94" dur="1500" fill="hold"/>
                                        <p:tgtEl>
                                          <p:spTgt spid="112">
                                            <p:txEl>
                                              <p:pRg st="0" end="0"/>
                                            </p:txEl>
                                          </p:spTgt>
                                        </p:tgtEl>
                                        <p:attrNameLst>
                                          <p:attrName>ppt_x</p:attrName>
                                          <p:attrName>ppt_y</p:attrName>
                                        </p:attrNameLst>
                                      </p:cBhvr>
                                      <p:rCtr x="-1910" y="12346"/>
                                    </p:animMotion>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grpId="0" nodeType="clickEffect">
                                  <p:stCondLst>
                                    <p:cond delay="0"/>
                                  </p:stCondLst>
                                  <p:childTnLst>
                                    <p:set>
                                      <p:cBhvr>
                                        <p:cTn id="98" dur="1" fill="hold">
                                          <p:stCondLst>
                                            <p:cond delay="0"/>
                                          </p:stCondLst>
                                        </p:cTn>
                                        <p:tgtEl>
                                          <p:spTgt spid="171"/>
                                        </p:tgtEl>
                                        <p:attrNameLst>
                                          <p:attrName>style.visibility</p:attrName>
                                        </p:attrNameLst>
                                      </p:cBhvr>
                                      <p:to>
                                        <p:strVal val="visible"/>
                                      </p:to>
                                    </p:set>
                                    <p:animEffect transition="in" filter="dissolve">
                                      <p:cBhvr>
                                        <p:cTn id="99" dur="500"/>
                                        <p:tgtEl>
                                          <p:spTgt spid="171"/>
                                        </p:tgtEl>
                                      </p:cBhvr>
                                    </p:animEffect>
                                  </p:childTnLst>
                                </p:cTn>
                              </p:par>
                            </p:childTnLst>
                          </p:cTn>
                        </p:par>
                        <p:par>
                          <p:cTn id="100" fill="hold">
                            <p:stCondLst>
                              <p:cond delay="500"/>
                            </p:stCondLst>
                            <p:childTnLst>
                              <p:par>
                                <p:cTn id="101" presetID="9" presetClass="entr" presetSubtype="0" fill="hold" nodeType="after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dissolve">
                                      <p:cBhvr>
                                        <p:cTn id="103" dur="1000"/>
                                        <p:tgtEl>
                                          <p:spTgt spid="36"/>
                                        </p:tgtEl>
                                      </p:cBhvr>
                                    </p:animEffect>
                                  </p:childTnLst>
                                </p:cTn>
                              </p:par>
                            </p:childTnLst>
                          </p:cTn>
                        </p:par>
                        <p:par>
                          <p:cTn id="104" fill="hold">
                            <p:stCondLst>
                              <p:cond delay="1500"/>
                            </p:stCondLst>
                            <p:childTnLst>
                              <p:par>
                                <p:cTn id="105" presetID="9"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dissolve">
                                      <p:cBhvr>
                                        <p:cTn id="107" dur="10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xit" presetSubtype="0" fill="hold" grpId="1" nodeType="clickEffect">
                                  <p:stCondLst>
                                    <p:cond delay="0"/>
                                  </p:stCondLst>
                                  <p:childTnLst>
                                    <p:animEffect transition="out" filter="dissolve">
                                      <p:cBhvr>
                                        <p:cTn id="111" dur="500"/>
                                        <p:tgtEl>
                                          <p:spTgt spid="171"/>
                                        </p:tgtEl>
                                      </p:cBhvr>
                                    </p:animEffect>
                                    <p:set>
                                      <p:cBhvr>
                                        <p:cTn id="112" dur="1" fill="hold">
                                          <p:stCondLst>
                                            <p:cond delay="499"/>
                                          </p:stCondLst>
                                        </p:cTn>
                                        <p:tgtEl>
                                          <p:spTgt spid="171"/>
                                        </p:tgtEl>
                                        <p:attrNameLst>
                                          <p:attrName>style.visibility</p:attrName>
                                        </p:attrNameLst>
                                      </p:cBhvr>
                                      <p:to>
                                        <p:strVal val="hidden"/>
                                      </p:to>
                                    </p:set>
                                  </p:childTnLst>
                                </p:cTn>
                              </p:par>
                              <p:par>
                                <p:cTn id="113" presetID="9" presetClass="entr" presetSubtype="0" fill="hold" grpId="2" nodeType="withEffect">
                                  <p:stCondLst>
                                    <p:cond delay="0"/>
                                  </p:stCondLst>
                                  <p:childTnLst>
                                    <p:set>
                                      <p:cBhvr>
                                        <p:cTn id="114" dur="1" fill="hold">
                                          <p:stCondLst>
                                            <p:cond delay="0"/>
                                          </p:stCondLst>
                                        </p:cTn>
                                        <p:tgtEl>
                                          <p:spTgt spid="308"/>
                                        </p:tgtEl>
                                        <p:attrNameLst>
                                          <p:attrName>style.visibility</p:attrName>
                                        </p:attrNameLst>
                                      </p:cBhvr>
                                      <p:to>
                                        <p:strVal val="visible"/>
                                      </p:to>
                                    </p:set>
                                    <p:animEffect transition="in" filter="dissolve">
                                      <p:cBhvr>
                                        <p:cTn id="115" dur="500"/>
                                        <p:tgtEl>
                                          <p:spTgt spid="308"/>
                                        </p:tgtEl>
                                      </p:cBhvr>
                                    </p:animEffect>
                                  </p:childTnLst>
                                </p:cTn>
                              </p:par>
                            </p:childTnLst>
                          </p:cTn>
                        </p:par>
                        <p:par>
                          <p:cTn id="116" fill="hold">
                            <p:stCondLst>
                              <p:cond delay="500"/>
                            </p:stCondLst>
                            <p:childTnLst>
                              <p:par>
                                <p:cTn id="117" presetID="9" presetClass="exit" presetSubtype="0" fill="hold" nodeType="afterEffect">
                                  <p:stCondLst>
                                    <p:cond delay="0"/>
                                  </p:stCondLst>
                                  <p:childTnLst>
                                    <p:animEffect transition="out" filter="dissolve">
                                      <p:cBhvr>
                                        <p:cTn id="118" dur="500"/>
                                        <p:tgtEl>
                                          <p:spTgt spid="76"/>
                                        </p:tgtEl>
                                      </p:cBhvr>
                                    </p:animEffect>
                                    <p:set>
                                      <p:cBhvr>
                                        <p:cTn id="119" dur="1" fill="hold">
                                          <p:stCondLst>
                                            <p:cond delay="499"/>
                                          </p:stCondLst>
                                        </p:cTn>
                                        <p:tgtEl>
                                          <p:spTgt spid="76"/>
                                        </p:tgtEl>
                                        <p:attrNameLst>
                                          <p:attrName>style.visibility</p:attrName>
                                        </p:attrNameLst>
                                      </p:cBhvr>
                                      <p:to>
                                        <p:strVal val="hidden"/>
                                      </p:to>
                                    </p:set>
                                  </p:childTnLst>
                                </p:cTn>
                              </p:par>
                            </p:childTnLst>
                          </p:cTn>
                        </p:par>
                        <p:par>
                          <p:cTn id="120" fill="hold">
                            <p:stCondLst>
                              <p:cond delay="1000"/>
                            </p:stCondLst>
                            <p:childTnLst>
                              <p:par>
                                <p:cTn id="121" presetID="9" presetClass="entr" presetSubtype="0" fill="hold" nodeType="afterEffect">
                                  <p:stCondLst>
                                    <p:cond delay="0"/>
                                  </p:stCondLst>
                                  <p:childTnLst>
                                    <p:set>
                                      <p:cBhvr>
                                        <p:cTn id="122" dur="1" fill="hold">
                                          <p:stCondLst>
                                            <p:cond delay="0"/>
                                          </p:stCondLst>
                                        </p:cTn>
                                        <p:tgtEl>
                                          <p:spTgt spid="76"/>
                                        </p:tgtEl>
                                        <p:attrNameLst>
                                          <p:attrName>style.visibility</p:attrName>
                                        </p:attrNameLst>
                                      </p:cBhvr>
                                      <p:to>
                                        <p:strVal val="visible"/>
                                      </p:to>
                                    </p:set>
                                    <p:animEffect transition="in" filter="dissolve">
                                      <p:cBhvr>
                                        <p:cTn id="123" dur="500"/>
                                        <p:tgtEl>
                                          <p:spTgt spid="76"/>
                                        </p:tgtEl>
                                      </p:cBhvr>
                                    </p:animEffect>
                                  </p:childTnLst>
                                </p:cTn>
                              </p:par>
                            </p:childTnLst>
                          </p:cTn>
                        </p:par>
                        <p:par>
                          <p:cTn id="124" fill="hold">
                            <p:stCondLst>
                              <p:cond delay="1500"/>
                            </p:stCondLst>
                            <p:childTnLst>
                              <p:par>
                                <p:cTn id="125" presetID="9" presetClass="exit" presetSubtype="0" fill="hold" nodeType="afterEffect">
                                  <p:stCondLst>
                                    <p:cond delay="0"/>
                                  </p:stCondLst>
                                  <p:childTnLst>
                                    <p:animEffect transition="out" filter="dissolve">
                                      <p:cBhvr>
                                        <p:cTn id="126" dur="500"/>
                                        <p:tgtEl>
                                          <p:spTgt spid="76"/>
                                        </p:tgtEl>
                                      </p:cBhvr>
                                    </p:animEffect>
                                    <p:set>
                                      <p:cBhvr>
                                        <p:cTn id="127" dur="1" fill="hold">
                                          <p:stCondLst>
                                            <p:cond delay="499"/>
                                          </p:stCondLst>
                                        </p:cTn>
                                        <p:tgtEl>
                                          <p:spTgt spid="76"/>
                                        </p:tgtEl>
                                        <p:attrNameLst>
                                          <p:attrName>style.visibility</p:attrName>
                                        </p:attrNameLst>
                                      </p:cBhvr>
                                      <p:to>
                                        <p:strVal val="hidden"/>
                                      </p:to>
                                    </p:set>
                                  </p:childTnLst>
                                </p:cTn>
                              </p:par>
                            </p:childTnLst>
                          </p:cTn>
                        </p:par>
                        <p:par>
                          <p:cTn id="128" fill="hold">
                            <p:stCondLst>
                              <p:cond delay="2000"/>
                            </p:stCondLst>
                            <p:childTnLst>
                              <p:par>
                                <p:cTn id="129" presetID="9" presetClass="entr" presetSubtype="0" fill="hold" nodeType="after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dissolve">
                                      <p:cBhvr>
                                        <p:cTn id="131" dur="500"/>
                                        <p:tgtEl>
                                          <p:spTgt spid="76"/>
                                        </p:tgtEl>
                                      </p:cBhvr>
                                    </p:animEffect>
                                  </p:childTnLst>
                                </p:cTn>
                              </p:par>
                            </p:childTnLst>
                          </p:cTn>
                        </p:par>
                        <p:par>
                          <p:cTn id="132" fill="hold">
                            <p:stCondLst>
                              <p:cond delay="2500"/>
                            </p:stCondLst>
                            <p:childTnLst>
                              <p:par>
                                <p:cTn id="133" presetID="0" presetClass="path" presetSubtype="0" accel="50000" decel="50000" fill="hold" grpId="2" nodeType="afterEffect">
                                  <p:stCondLst>
                                    <p:cond delay="0"/>
                                  </p:stCondLst>
                                  <p:childTnLst>
                                    <p:animMotion origin="layout" path="M 0.13941 0.24707 C 0.03194 0.23412 -0.07466 0.22209 -0.13855 0.23473 C -0.20226 0.2483 -0.22309 0.28809 -0.24306 0.32974 " pathEditMode="relative" rAng="0" ptsTypes="aaA">
                                      <p:cBhvr>
                                        <p:cTn id="134" dur="1500" fill="hold"/>
                                        <p:tgtEl>
                                          <p:spTgt spid="112">
                                            <p:txEl>
                                              <p:pRg st="0" end="0"/>
                                            </p:txEl>
                                          </p:spTgt>
                                        </p:tgtEl>
                                        <p:attrNameLst>
                                          <p:attrName>ppt_x</p:attrName>
                                          <p:attrName>ppt_y</p:attrName>
                                        </p:attrNameLst>
                                      </p:cBhvr>
                                      <p:rCtr x="-19132" y="2869"/>
                                    </p:animMotion>
                                  </p:childTnLst>
                                </p:cTn>
                              </p:par>
                            </p:childTnLst>
                          </p:cTn>
                        </p:par>
                        <p:par>
                          <p:cTn id="135" fill="hold">
                            <p:stCondLst>
                              <p:cond delay="4000"/>
                            </p:stCondLst>
                            <p:childTnLst>
                              <p:par>
                                <p:cTn id="136" presetID="22" presetClass="entr" presetSubtype="1" fill="hold" nodeType="afterEffect">
                                  <p:stCondLst>
                                    <p:cond delay="0"/>
                                  </p:stCondLst>
                                  <p:childTnLst>
                                    <p:set>
                                      <p:cBhvr>
                                        <p:cTn id="137" dur="1" fill="hold">
                                          <p:stCondLst>
                                            <p:cond delay="0"/>
                                          </p:stCondLst>
                                        </p:cTn>
                                        <p:tgtEl>
                                          <p:spTgt spid="115"/>
                                        </p:tgtEl>
                                        <p:attrNameLst>
                                          <p:attrName>style.visibility</p:attrName>
                                        </p:attrNameLst>
                                      </p:cBhvr>
                                      <p:to>
                                        <p:strVal val="visible"/>
                                      </p:to>
                                    </p:set>
                                    <p:animEffect transition="in" filter="wipe(up)">
                                      <p:cBhvr>
                                        <p:cTn id="138" dur="500"/>
                                        <p:tgtEl>
                                          <p:spTgt spid="115"/>
                                        </p:tgtEl>
                                      </p:cBhvr>
                                    </p:animEffect>
                                  </p:childTnLst>
                                </p:cTn>
                              </p:par>
                              <p:par>
                                <p:cTn id="139" presetID="9" presetClass="exit" presetSubtype="0" fill="hold" grpId="3" nodeType="withEffect">
                                  <p:stCondLst>
                                    <p:cond delay="0"/>
                                  </p:stCondLst>
                                  <p:childTnLst>
                                    <p:animEffect transition="out" filter="dissolve">
                                      <p:cBhvr>
                                        <p:cTn id="140" dur="500"/>
                                        <p:tgtEl>
                                          <p:spTgt spid="308"/>
                                        </p:tgtEl>
                                      </p:cBhvr>
                                    </p:animEffect>
                                    <p:set>
                                      <p:cBhvr>
                                        <p:cTn id="141" dur="1" fill="hold">
                                          <p:stCondLst>
                                            <p:cond delay="499"/>
                                          </p:stCondLst>
                                        </p:cTn>
                                        <p:tgtEl>
                                          <p:spTgt spid="308"/>
                                        </p:tgtEl>
                                        <p:attrNameLst>
                                          <p:attrName>style.visibility</p:attrName>
                                        </p:attrNameLst>
                                      </p:cBhvr>
                                      <p:to>
                                        <p:strVal val="hidden"/>
                                      </p:to>
                                    </p:set>
                                  </p:childTnLst>
                                </p:cTn>
                              </p:par>
                            </p:childTnLst>
                          </p:cTn>
                        </p:par>
                        <p:par>
                          <p:cTn id="142" fill="hold">
                            <p:stCondLst>
                              <p:cond delay="4500"/>
                            </p:stCondLst>
                            <p:childTnLst>
                              <p:par>
                                <p:cTn id="143" presetID="9" presetClass="entr" presetSubtype="0" fill="hold" grpId="0" nodeType="afterEffect">
                                  <p:stCondLst>
                                    <p:cond delay="0"/>
                                  </p:stCondLst>
                                  <p:childTnLst>
                                    <p:set>
                                      <p:cBhvr>
                                        <p:cTn id="144" dur="1" fill="hold">
                                          <p:stCondLst>
                                            <p:cond delay="0"/>
                                          </p:stCondLst>
                                        </p:cTn>
                                        <p:tgtEl>
                                          <p:spTgt spid="114"/>
                                        </p:tgtEl>
                                        <p:attrNameLst>
                                          <p:attrName>style.visibility</p:attrName>
                                        </p:attrNameLst>
                                      </p:cBhvr>
                                      <p:to>
                                        <p:strVal val="visible"/>
                                      </p:to>
                                    </p:set>
                                    <p:animEffect transition="in" filter="dissolve">
                                      <p:cBhvr>
                                        <p:cTn id="145" dur="500"/>
                                        <p:tgtEl>
                                          <p:spTgt spid="11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16"/>
                                        </p:tgtEl>
                                        <p:attrNameLst>
                                          <p:attrName>style.visibility</p:attrName>
                                        </p:attrNameLst>
                                      </p:cBhvr>
                                      <p:to>
                                        <p:strVal val="visible"/>
                                      </p:to>
                                    </p:set>
                                    <p:animEffect transition="in" filter="fade">
                                      <p:cBhvr>
                                        <p:cTn id="148" dur="500"/>
                                        <p:tgtEl>
                                          <p:spTgt spid="116"/>
                                        </p:tgtEl>
                                      </p:cBhvr>
                                    </p:animEffect>
                                  </p:childTnLst>
                                </p:cTn>
                              </p:par>
                            </p:childTnLst>
                          </p:cTn>
                        </p:par>
                        <p:par>
                          <p:cTn id="149" fill="hold">
                            <p:stCondLst>
                              <p:cond delay="5000"/>
                            </p:stCondLst>
                            <p:childTnLst>
                              <p:par>
                                <p:cTn id="150" presetID="0" presetClass="path" presetSubtype="0" accel="50000" decel="50000" fill="hold" grpId="3" nodeType="afterEffect">
                                  <p:stCondLst>
                                    <p:cond delay="0"/>
                                  </p:stCondLst>
                                  <p:childTnLst>
                                    <p:animMotion origin="layout" path="M -0.24306 0.32974 L -0.22952 0.58853 " pathEditMode="relative" rAng="0" ptsTypes="AA">
                                      <p:cBhvr>
                                        <p:cTn id="151" dur="1500" fill="hold"/>
                                        <p:tgtEl>
                                          <p:spTgt spid="112">
                                            <p:txEl>
                                              <p:pRg st="0" end="0"/>
                                            </p:txEl>
                                          </p:spTgt>
                                        </p:tgtEl>
                                        <p:attrNameLst>
                                          <p:attrName>ppt_x</p:attrName>
                                          <p:attrName>ppt_y</p:attrName>
                                        </p:attrNameLst>
                                      </p:cBhvr>
                                      <p:rCtr x="677" y="12924"/>
                                    </p:animMotion>
                                  </p:childTnLst>
                                </p:cTn>
                              </p:par>
                            </p:childTnLst>
                          </p:cTn>
                        </p:par>
                        <p:par>
                          <p:cTn id="152" fill="hold">
                            <p:stCondLst>
                              <p:cond delay="6500"/>
                            </p:stCondLst>
                            <p:childTnLst>
                              <p:par>
                                <p:cTn id="153" presetID="0" presetClass="path" presetSubtype="0" accel="50000" decel="50000" fill="hold" grpId="0" nodeType="afterEffect">
                                  <p:stCondLst>
                                    <p:cond delay="0"/>
                                  </p:stCondLst>
                                  <p:childTnLst>
                                    <p:animMotion origin="layout" path="M 3.05556E-6 -2.93029E-6 L 0.20989 0.50031 " pathEditMode="relative" rAng="0" ptsTypes="AA">
                                      <p:cBhvr>
                                        <p:cTn id="154" dur="2000" fill="hold"/>
                                        <p:tgtEl>
                                          <p:spTgt spid="117"/>
                                        </p:tgtEl>
                                        <p:attrNameLst>
                                          <p:attrName>ppt_x</p:attrName>
                                          <p:attrName>ppt_y</p:attrName>
                                        </p:attrNameLst>
                                      </p:cBhvr>
                                      <p:rCtr x="10486" y="25015"/>
                                    </p:animMotion>
                                  </p:childTnLst>
                                </p:cTn>
                              </p:par>
                            </p:childTnLst>
                          </p:cTn>
                        </p:par>
                      </p:childTnLst>
                    </p:cTn>
                  </p:par>
                  <p:par>
                    <p:cTn id="155" fill="hold">
                      <p:stCondLst>
                        <p:cond delay="indefinite"/>
                      </p:stCondLst>
                      <p:childTnLst>
                        <p:par>
                          <p:cTn id="156" fill="hold">
                            <p:stCondLst>
                              <p:cond delay="0"/>
                            </p:stCondLst>
                            <p:childTnLst>
                              <p:par>
                                <p:cTn id="157" presetID="9" presetClass="entr" presetSubtype="0" fill="hold" nodeType="clickEffect">
                                  <p:stCondLst>
                                    <p:cond delay="0"/>
                                  </p:stCondLst>
                                  <p:childTnLst>
                                    <p:set>
                                      <p:cBhvr>
                                        <p:cTn id="158" dur="1" fill="hold">
                                          <p:stCondLst>
                                            <p:cond delay="0"/>
                                          </p:stCondLst>
                                        </p:cTn>
                                        <p:tgtEl>
                                          <p:spTgt spid="307"/>
                                        </p:tgtEl>
                                        <p:attrNameLst>
                                          <p:attrName>style.visibility</p:attrName>
                                        </p:attrNameLst>
                                      </p:cBhvr>
                                      <p:to>
                                        <p:strVal val="visible"/>
                                      </p:to>
                                    </p:set>
                                    <p:animEffect transition="in" filter="dissolve">
                                      <p:cBhvr>
                                        <p:cTn id="159" dur="500"/>
                                        <p:tgtEl>
                                          <p:spTgt spid="307"/>
                                        </p:tgtEl>
                                      </p:cBhvr>
                                    </p:animEffect>
                                  </p:childTnLst>
                                </p:cTn>
                              </p:par>
                            </p:childTnLst>
                          </p:cTn>
                        </p:par>
                        <p:par>
                          <p:cTn id="160" fill="hold">
                            <p:stCondLst>
                              <p:cond delay="500"/>
                            </p:stCondLst>
                            <p:childTnLst>
                              <p:par>
                                <p:cTn id="161" presetID="22" presetClass="entr" presetSubtype="8" fill="hold" nodeType="afterEffect">
                                  <p:stCondLst>
                                    <p:cond delay="0"/>
                                  </p:stCondLst>
                                  <p:childTnLst>
                                    <p:set>
                                      <p:cBhvr>
                                        <p:cTn id="162" dur="1" fill="hold">
                                          <p:stCondLst>
                                            <p:cond delay="0"/>
                                          </p:stCondLst>
                                        </p:cTn>
                                        <p:tgtEl>
                                          <p:spTgt spid="39"/>
                                        </p:tgtEl>
                                        <p:attrNameLst>
                                          <p:attrName>style.visibility</p:attrName>
                                        </p:attrNameLst>
                                      </p:cBhvr>
                                      <p:to>
                                        <p:strVal val="visible"/>
                                      </p:to>
                                    </p:set>
                                    <p:animEffect transition="in" filter="wipe(left)">
                                      <p:cBhvr>
                                        <p:cTn id="163" dur="500"/>
                                        <p:tgtEl>
                                          <p:spTgt spid="39"/>
                                        </p:tgtEl>
                                      </p:cBhvr>
                                    </p:animEffect>
                                  </p:childTnLst>
                                </p:cTn>
                              </p:par>
                            </p:childTnLst>
                          </p:cTn>
                        </p:par>
                        <p:par>
                          <p:cTn id="164" fill="hold">
                            <p:stCondLst>
                              <p:cond delay="1000"/>
                            </p:stCondLst>
                            <p:childTnLst>
                              <p:par>
                                <p:cTn id="165" presetID="22" presetClass="entr" presetSubtype="8" fill="hold" nodeType="afterEffect">
                                  <p:stCondLst>
                                    <p:cond delay="0"/>
                                  </p:stCondLst>
                                  <p:childTnLst>
                                    <p:set>
                                      <p:cBhvr>
                                        <p:cTn id="166" dur="1" fill="hold">
                                          <p:stCondLst>
                                            <p:cond delay="0"/>
                                          </p:stCondLst>
                                        </p:cTn>
                                        <p:tgtEl>
                                          <p:spTgt spid="170"/>
                                        </p:tgtEl>
                                        <p:attrNameLst>
                                          <p:attrName>style.visibility</p:attrName>
                                        </p:attrNameLst>
                                      </p:cBhvr>
                                      <p:to>
                                        <p:strVal val="visible"/>
                                      </p:to>
                                    </p:set>
                                    <p:animEffect transition="in" filter="wipe(left)">
                                      <p:cBhvr>
                                        <p:cTn id="167"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33" grpId="0" build="allAtOnce"/>
      <p:bldP spid="133" grpId="1" build="allAtOnce"/>
      <p:bldP spid="133" grpId="2" build="allAtOnce"/>
      <p:bldP spid="133" grpId="3" build="allAtOnce"/>
      <p:bldP spid="64" grpId="0" animBg="1"/>
      <p:bldP spid="65" grpId="0" animBg="1"/>
      <p:bldP spid="111" grpId="0"/>
      <p:bldP spid="111" grpId="1"/>
      <p:bldP spid="111" grpId="2"/>
      <p:bldP spid="112" grpId="0" build="allAtOnce"/>
      <p:bldP spid="112" grpId="1" build="allAtOnce"/>
      <p:bldP spid="112" grpId="2" build="allAtOnce"/>
      <p:bldP spid="112" grpId="3" build="allAtOnce"/>
      <p:bldP spid="114" grpId="0" animBg="1"/>
      <p:bldP spid="116" grpId="0" animBg="1"/>
      <p:bldP spid="74" grpId="0"/>
      <p:bldP spid="74" grpId="1"/>
      <p:bldP spid="117" grpId="0" animBg="1"/>
      <p:bldP spid="308" grpId="0" animBg="1"/>
      <p:bldP spid="308" grpId="1" animBg="1"/>
      <p:bldP spid="308" grpId="2" animBg="1"/>
      <p:bldP spid="308" grpId="3" animBg="1"/>
      <p:bldP spid="171" grpId="0" animBg="1"/>
      <p:bldP spid="171"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17</a:t>
            </a:fld>
            <a:endParaRPr sz="800">
              <a:solidFill>
                <a:srgbClr val="808080"/>
              </a:solidFill>
              <a:uFill>
                <a:solidFill>
                  <a:srgbClr val="808080"/>
                </a:solidFill>
              </a:uFill>
            </a:endParaRPr>
          </a:p>
        </p:txBody>
      </p:sp>
      <p:pic>
        <p:nvPicPr>
          <p:cNvPr id="399" name="pasted-image.png"/>
          <p:cNvPicPr/>
          <p:nvPr/>
        </p:nvPicPr>
        <p:blipFill>
          <a:blip r:embed="rId3">
            <a:extLst/>
          </a:blip>
          <a:stretch>
            <a:fillRect/>
          </a:stretch>
        </p:blipFill>
        <p:spPr>
          <a:xfrm>
            <a:off x="0" y="0"/>
            <a:ext cx="9144000" cy="5143500"/>
          </a:xfrm>
          <a:prstGeom prst="rect">
            <a:avLst/>
          </a:prstGeom>
          <a:ln w="12700">
            <a:miter lim="400000"/>
          </a:ln>
        </p:spPr>
      </p:pic>
      <p:sp>
        <p:nvSpPr>
          <p:cNvPr id="400" name="Shape 400"/>
          <p:cNvSpPr/>
          <p:nvPr/>
        </p:nvSpPr>
        <p:spPr>
          <a:xfrm>
            <a:off x="6451864" y="737759"/>
            <a:ext cx="2438450" cy="1112739"/>
          </a:xfrm>
          <a:prstGeom prst="wedgeEllipseCallout">
            <a:avLst>
              <a:gd name="adj1" fmla="val -83757"/>
              <a:gd name="adj2" fmla="val -24415"/>
            </a:avLst>
          </a:prstGeom>
          <a:solidFill>
            <a:srgbClr val="FFFFFF"/>
          </a:solidFill>
          <a:ln w="25400">
            <a:solidFill/>
            <a:round/>
          </a:ln>
          <a:effectLst>
            <a:outerShdw blurRad="101600" dist="25400" dir="5400000" rotWithShape="0">
              <a:srgbClr val="000000">
                <a:alpha val="75000"/>
              </a:srgbClr>
            </a:outerShdw>
          </a:effectLst>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endParaRPr sz="1700" b="1" dirty="0">
              <a:uFill>
                <a:solidFill>
                  <a:srgbClr val="4D4D4D"/>
                </a:solidFill>
              </a:uFill>
            </a:endParaRPr>
          </a:p>
          <a:p>
            <a:pPr lvl="0">
              <a:defRPr>
                <a:solidFill>
                  <a:srgbClr val="000000"/>
                </a:solidFill>
                <a:uFillTx/>
              </a:defRPr>
            </a:pPr>
            <a:r>
              <a:rPr lang="en-US" sz="1700" b="1" dirty="0" smtClean="0">
                <a:uFill>
                  <a:solidFill>
                    <a:srgbClr val="4D4D4D"/>
                  </a:solidFill>
                </a:uFill>
              </a:rPr>
              <a:t>CONTAINER</a:t>
            </a:r>
            <a:r>
              <a:rPr sz="1700" b="1" dirty="0" smtClean="0">
                <a:uFill>
                  <a:solidFill>
                    <a:srgbClr val="4D4D4D"/>
                  </a:solidFill>
                </a:uFill>
              </a:rPr>
              <a:t>S</a:t>
            </a:r>
            <a:r>
              <a:rPr sz="1700" b="1" dirty="0">
                <a:uFill>
                  <a:solidFill>
                    <a:srgbClr val="4D4D4D"/>
                  </a:solidFill>
                </a:uFill>
              </a:rPr>
              <a:t>!!!</a:t>
            </a:r>
            <a:r>
              <a:rPr sz="1700" b="1" dirty="0" smtClean="0">
                <a:uFill>
                  <a:solidFill>
                    <a:srgbClr val="4D4D4D"/>
                  </a:solidFill>
                </a:uFill>
              </a:rPr>
              <a:t>!</a:t>
            </a:r>
            <a:r>
              <a:rPr lang="en-US" sz="1700" b="1" dirty="0" smtClean="0">
                <a:uFill>
                  <a:solidFill>
                    <a:srgbClr val="4D4D4D"/>
                  </a:solidFill>
                </a:uFill>
              </a:rPr>
              <a:t/>
            </a:r>
            <a:br>
              <a:rPr lang="en-US" sz="1700" b="1" dirty="0" smtClean="0">
                <a:uFill>
                  <a:solidFill>
                    <a:srgbClr val="4D4D4D"/>
                  </a:solidFill>
                </a:uFill>
              </a:rPr>
            </a:br>
            <a:endParaRPr sz="1700" b="1" dirty="0">
              <a:uFill>
                <a:solidFill>
                  <a:srgbClr val="4D4D4D"/>
                </a:solidFill>
              </a:uFill>
            </a:endParaRPr>
          </a:p>
        </p:txBody>
      </p:sp>
      <p:grpSp>
        <p:nvGrpSpPr>
          <p:cNvPr id="7" name="Group 6"/>
          <p:cNvGrpSpPr/>
          <p:nvPr/>
        </p:nvGrpSpPr>
        <p:grpSpPr>
          <a:xfrm>
            <a:off x="7980" y="0"/>
            <a:ext cx="9144000" cy="5148496"/>
            <a:chOff x="7980" y="0"/>
            <a:chExt cx="9144000" cy="5148496"/>
          </a:xfrm>
        </p:grpSpPr>
        <p:grpSp>
          <p:nvGrpSpPr>
            <p:cNvPr id="6" name="Group 5"/>
            <p:cNvGrpSpPr/>
            <p:nvPr/>
          </p:nvGrpSpPr>
          <p:grpSpPr>
            <a:xfrm>
              <a:off x="7980" y="0"/>
              <a:ext cx="9144000" cy="5148496"/>
              <a:chOff x="7980" y="0"/>
              <a:chExt cx="9144000" cy="5148496"/>
            </a:xfrm>
          </p:grpSpPr>
          <p:grpSp>
            <p:nvGrpSpPr>
              <p:cNvPr id="5" name="Group 4"/>
              <p:cNvGrpSpPr/>
              <p:nvPr/>
            </p:nvGrpSpPr>
            <p:grpSpPr>
              <a:xfrm>
                <a:off x="7980" y="0"/>
                <a:ext cx="9144000" cy="5148496"/>
                <a:chOff x="7980" y="0"/>
                <a:chExt cx="9144000" cy="5148496"/>
              </a:xfrm>
            </p:grpSpPr>
            <p:sp>
              <p:nvSpPr>
                <p:cNvPr id="4" name="Rectangle 3"/>
                <p:cNvSpPr/>
                <p:nvPr/>
              </p:nvSpPr>
              <p:spPr>
                <a:xfrm>
                  <a:off x="7980" y="4996"/>
                  <a:ext cx="9144000" cy="5143500"/>
                </a:xfrm>
                <a:prstGeom prst="rect">
                  <a:avLst/>
                </a:prstGeom>
                <a:solidFill>
                  <a:srgbClr val="1723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3767662" y="0"/>
                  <a:ext cx="4826869" cy="5143500"/>
                </a:xfrm>
                <a:prstGeom prst="rect">
                  <a:avLst/>
                </a:prstGeom>
              </p:spPr>
            </p:pic>
          </p:grpSp>
          <p:sp>
            <p:nvSpPr>
              <p:cNvPr id="9" name="Shape 172"/>
              <p:cNvSpPr txBox="1">
                <a:spLocks/>
              </p:cNvSpPr>
              <p:nvPr/>
            </p:nvSpPr>
            <p:spPr>
              <a:xfrm>
                <a:off x="383644" y="291569"/>
                <a:ext cx="8410574" cy="460373"/>
              </a:xfrm>
              <a:prstGeom prst="rect">
                <a:avLst/>
              </a:prstGeom>
              <a:noFill/>
              <a:ln>
                <a:noFill/>
              </a:ln>
            </p:spPr>
            <p:txBody>
              <a:bodyPr lIns="0" tIns="0" rIns="0" bIns="0" anchor="t" anchorCtr="0">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lnSpc>
                    <a:spcPct val="90000"/>
                  </a:lnSpc>
                  <a:buClr>
                    <a:srgbClr val="00685D"/>
                  </a:buClr>
                  <a:buSzPct val="25000"/>
                  <a:buFont typeface="Arial"/>
                  <a:buNone/>
                </a:pPr>
                <a:r>
                  <a:rPr lang="en-US" sz="2800" dirty="0" smtClean="0">
                    <a:solidFill>
                      <a:srgbClr val="2C95DD"/>
                    </a:solidFill>
                  </a:rPr>
                  <a:t>Containers - History</a:t>
                </a:r>
                <a:endParaRPr lang="en-US" sz="2800" dirty="0">
                  <a:solidFill>
                    <a:srgbClr val="2C95DD"/>
                  </a:solidFill>
                </a:endParaRPr>
              </a:p>
            </p:txBody>
          </p:sp>
        </p:grpSp>
        <p:sp>
          <p:nvSpPr>
            <p:cNvPr id="11" name="Content Placeholder 2"/>
            <p:cNvSpPr txBox="1">
              <a:spLocks/>
            </p:cNvSpPr>
            <p:nvPr/>
          </p:nvSpPr>
          <p:spPr>
            <a:xfrm>
              <a:off x="366715" y="1074738"/>
              <a:ext cx="3280574" cy="338296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285750" indent="-285750">
                <a:buFontTx/>
                <a:buChar char="-"/>
              </a:pPr>
              <a:r>
                <a:rPr lang="en-US" sz="1800" dirty="0" smtClean="0">
                  <a:solidFill>
                    <a:srgbClr val="FFFFFF"/>
                  </a:solidFill>
                </a:rPr>
                <a:t>Containers are not new</a:t>
              </a:r>
            </a:p>
            <a:p>
              <a:pPr marL="285750" indent="-285750">
                <a:buFontTx/>
                <a:buChar char="-"/>
              </a:pPr>
              <a:r>
                <a:rPr lang="en-US" sz="1800" dirty="0" smtClean="0">
                  <a:solidFill>
                    <a:srgbClr val="FFFFFF"/>
                  </a:solidFill>
                </a:rPr>
                <a:t>CF has used containers since it’s inception</a:t>
              </a:r>
            </a:p>
            <a:p>
              <a:pPr marL="285750" indent="-285750">
                <a:buFontTx/>
                <a:buChar char="-"/>
              </a:pPr>
              <a:r>
                <a:rPr lang="en-US" sz="1800" dirty="0" smtClean="0">
                  <a:solidFill>
                    <a:srgbClr val="FFFFFF"/>
                  </a:solidFill>
                </a:rPr>
                <a:t>CF supports multiple container technologies as first class citizens including Docker, Warden, Garden and </a:t>
              </a:r>
              <a:r>
                <a:rPr lang="en-US" sz="1800" dirty="0" err="1">
                  <a:solidFill>
                    <a:srgbClr val="FFFFFF"/>
                  </a:solidFill>
                </a:rPr>
                <a:t>r</a:t>
              </a:r>
              <a:r>
                <a:rPr lang="en-US" sz="1800" dirty="0" err="1" smtClean="0">
                  <a:solidFill>
                    <a:srgbClr val="FFFFFF"/>
                  </a:solidFill>
                </a:rPr>
                <a:t>unC</a:t>
              </a:r>
              <a:endParaRPr lang="en-US" sz="1800" dirty="0" smtClean="0">
                <a:solidFill>
                  <a:srgbClr val="FFFFFF"/>
                </a:solidFill>
              </a:endParaRPr>
            </a:p>
            <a:p>
              <a:pPr lvl="1"/>
              <a:endParaRPr lang="en-US" sz="1800" dirty="0" smtClean="0">
                <a:solidFill>
                  <a:srgbClr val="FFFFFF"/>
                </a:solidFill>
                <a:hlinkClick r:id="rId5"/>
              </a:endParaRPr>
            </a:p>
          </p:txBody>
        </p:sp>
      </p:grpSp>
    </p:spTree>
    <p:extLst>
      <p:ext uri="{BB962C8B-B14F-4D97-AF65-F5344CB8AC3E}">
        <p14:creationId xmlns:p14="http://schemas.microsoft.com/office/powerpoint/2010/main" val="298849183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rPr>
              <a:t>Container</a:t>
            </a:r>
            <a:r>
              <a:rPr lang="en-US" sz="2800" dirty="0" smtClean="0">
                <a:solidFill>
                  <a:srgbClr val="0F786E"/>
                </a:solidFill>
              </a:rPr>
              <a:t> </a:t>
            </a:r>
            <a:r>
              <a:rPr lang="en-US" sz="2800" dirty="0">
                <a:solidFill>
                  <a:srgbClr val="2C95DD"/>
                </a:solidFill>
                <a:uFillTx/>
              </a:rPr>
              <a:t>Isolation</a:t>
            </a:r>
          </a:p>
        </p:txBody>
      </p:sp>
      <p:sp>
        <p:nvSpPr>
          <p:cNvPr id="27"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29" name="Rectangle 8"/>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30" name="Rectangle 9"/>
          <p:cNvSpPr>
            <a:spLocks/>
          </p:cNvSpPr>
          <p:nvPr/>
        </p:nvSpPr>
        <p:spPr bwMode="auto">
          <a:xfrm>
            <a:off x="2318742" y="1666720"/>
            <a:ext cx="1226022"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kernel</a:t>
            </a:r>
            <a:endParaRPr lang="en-US" sz="700">
              <a:solidFill>
                <a:srgbClr val="000000"/>
              </a:solidFill>
              <a:cs typeface="Helvetica Neue Thin" charset="0"/>
            </a:endParaRPr>
          </a:p>
        </p:txBody>
      </p:sp>
      <p:pic>
        <p:nvPicPr>
          <p:cNvPr id="31" name="Picture 10"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90713"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2"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33"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dirty="0">
                <a:solidFill>
                  <a:srgbClr val="FFFFFF"/>
                </a:solidFill>
                <a:cs typeface="Helvetica Neue Thin" charset="0"/>
              </a:rPr>
              <a:t>namespace isolation</a:t>
            </a:r>
            <a:endParaRPr lang="en-US" sz="700" dirty="0">
              <a:solidFill>
                <a:srgbClr val="FFFFFF"/>
              </a:solidFill>
              <a:cs typeface="Helvetica Neue Thin" charset="0"/>
            </a:endParaRPr>
          </a:p>
        </p:txBody>
      </p:sp>
      <p:sp>
        <p:nvSpPr>
          <p:cNvPr id="34"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35"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36"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37" name="Rectangle 16"/>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38"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39"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40"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1"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2"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100">
              <a:solidFill>
                <a:srgbClr val="FFFFFF"/>
              </a:solidFill>
              <a:latin typeface="Helvetica Light" charset="0"/>
              <a:cs typeface="Helvetica Light" charset="0"/>
              <a:sym typeface="Helvetica Light" charset="0"/>
            </a:endParaRPr>
          </a:p>
        </p:txBody>
      </p:sp>
      <p:sp>
        <p:nvSpPr>
          <p:cNvPr id="43"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44"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45"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46" name="Rectangle 26"/>
          <p:cNvSpPr>
            <a:spLocks/>
          </p:cNvSpPr>
          <p:nvPr/>
        </p:nvSpPr>
        <p:spPr bwMode="auto">
          <a:xfrm>
            <a:off x="1082278" y="997588"/>
            <a:ext cx="3407170"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dirty="0">
                <a:cs typeface="Helvetica Neue Thin" charset="0"/>
              </a:rPr>
              <a:t>shared resources</a:t>
            </a:r>
            <a:endParaRPr lang="en-US" sz="700" dirty="0">
              <a:solidFill>
                <a:srgbClr val="000000"/>
              </a:solidFill>
              <a:cs typeface="Helvetica Neue Thin" charset="0"/>
            </a:endParaRPr>
          </a:p>
        </p:txBody>
      </p:sp>
      <p:grpSp>
        <p:nvGrpSpPr>
          <p:cNvPr id="3" name="Group 2"/>
          <p:cNvGrpSpPr/>
          <p:nvPr/>
        </p:nvGrpSpPr>
        <p:grpSpPr>
          <a:xfrm>
            <a:off x="265545" y="808182"/>
            <a:ext cx="5403021" cy="3819619"/>
            <a:chOff x="265545" y="808182"/>
            <a:chExt cx="5403021" cy="3819619"/>
          </a:xfrm>
        </p:grpSpPr>
        <p:sp>
          <p:nvSpPr>
            <p:cNvPr id="2" name="Rounded Rectangle 1"/>
            <p:cNvSpPr/>
            <p:nvPr/>
          </p:nvSpPr>
          <p:spPr>
            <a:xfrm>
              <a:off x="265545" y="808182"/>
              <a:ext cx="4687455" cy="3819619"/>
            </a:xfrm>
            <a:prstGeom prst="roundRect">
              <a:avLst/>
            </a:prstGeom>
            <a:noFill/>
            <a:ln w="28575" cmpd="sng">
              <a:solidFill>
                <a:srgbClr val="FFFF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12"/>
            <p:cNvSpPr>
              <a:spLocks/>
            </p:cNvSpPr>
            <p:nvPr/>
          </p:nvSpPr>
          <p:spPr bwMode="auto">
            <a:xfrm>
              <a:off x="5138373" y="2341696"/>
              <a:ext cx="53019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400" dirty="0" smtClean="0">
                  <a:solidFill>
                    <a:srgbClr val="FFFFFF"/>
                  </a:solidFill>
                  <a:cs typeface="Helvetica Neue Thin" charset="0"/>
                </a:rPr>
                <a:t>Cell</a:t>
              </a:r>
              <a:endParaRPr lang="en-US" sz="2400" dirty="0">
                <a:solidFill>
                  <a:srgbClr val="FFFFFF"/>
                </a:solidFill>
                <a:cs typeface="Helvetica Neue Thin" charset="0"/>
              </a:endParaRPr>
            </a:p>
          </p:txBody>
        </p:sp>
      </p:grpSp>
    </p:spTree>
    <p:extLst>
      <p:ext uri="{BB962C8B-B14F-4D97-AF65-F5344CB8AC3E}">
        <p14:creationId xmlns:p14="http://schemas.microsoft.com/office/powerpoint/2010/main" val="21168290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4" name="Rectangle 2"/>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5" name="AutoShape 3"/>
          <p:cNvSpPr>
            <a:spLocks/>
          </p:cNvSpPr>
          <p:nvPr/>
        </p:nvSpPr>
        <p:spPr bwMode="auto">
          <a:xfrm>
            <a:off x="2069307"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587" y="0"/>
                </a:moveTo>
                <a:lnTo>
                  <a:pt x="21463" y="0"/>
                </a:lnTo>
                <a:cubicBezTo>
                  <a:pt x="21463" y="3600"/>
                  <a:pt x="21600" y="4852"/>
                  <a:pt x="21600" y="8452"/>
                </a:cubicBezTo>
                <a:cubicBezTo>
                  <a:pt x="21600" y="12052"/>
                  <a:pt x="21600" y="18000"/>
                  <a:pt x="21600" y="21600"/>
                </a:cubicBezTo>
                <a:lnTo>
                  <a:pt x="0" y="21600"/>
                </a:lnTo>
                <a:cubicBezTo>
                  <a:pt x="0" y="18000"/>
                  <a:pt x="0" y="12076"/>
                  <a:pt x="0" y="8476"/>
                </a:cubicBezTo>
                <a:cubicBezTo>
                  <a:pt x="0" y="4876"/>
                  <a:pt x="12587" y="3600"/>
                  <a:pt x="12587"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6" name="AutoShape 4"/>
          <p:cNvSpPr>
            <a:spLocks/>
          </p:cNvSpPr>
          <p:nvPr/>
        </p:nvSpPr>
        <p:spPr bwMode="auto">
          <a:xfrm>
            <a:off x="1397794" y="913805"/>
            <a:ext cx="913209"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79" y="0"/>
                </a:moveTo>
                <a:lnTo>
                  <a:pt x="21600" y="0"/>
                </a:lnTo>
                <a:cubicBezTo>
                  <a:pt x="21600" y="3600"/>
                  <a:pt x="12881" y="4852"/>
                  <a:pt x="12881" y="8452"/>
                </a:cubicBezTo>
                <a:cubicBezTo>
                  <a:pt x="12881" y="12052"/>
                  <a:pt x="12881" y="18000"/>
                  <a:pt x="12881" y="21600"/>
                </a:cubicBezTo>
                <a:lnTo>
                  <a:pt x="0" y="21600"/>
                </a:lnTo>
                <a:cubicBezTo>
                  <a:pt x="0" y="18000"/>
                  <a:pt x="0" y="12076"/>
                  <a:pt x="0" y="8476"/>
                </a:cubicBezTo>
                <a:cubicBezTo>
                  <a:pt x="0" y="4876"/>
                  <a:pt x="17979" y="3600"/>
                  <a:pt x="17979"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37" name="AutoShape 5"/>
          <p:cNvSpPr>
            <a:spLocks/>
          </p:cNvSpPr>
          <p:nvPr/>
        </p:nvSpPr>
        <p:spPr bwMode="auto">
          <a:xfrm>
            <a:off x="738187" y="913805"/>
            <a:ext cx="134362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8757" y="4852"/>
                  <a:pt x="8757" y="8452"/>
                </a:cubicBezTo>
                <a:cubicBezTo>
                  <a:pt x="8757" y="12052"/>
                  <a:pt x="8757" y="18000"/>
                  <a:pt x="8757" y="21600"/>
                </a:cubicBezTo>
                <a:lnTo>
                  <a:pt x="0" y="21600"/>
                </a:lnTo>
                <a:cubicBezTo>
                  <a:pt x="0" y="18000"/>
                  <a:pt x="0" y="12076"/>
                  <a:pt x="0" y="8476"/>
                </a:cubicBezTo>
                <a:cubicBezTo>
                  <a:pt x="0" y="4876"/>
                  <a:pt x="0" y="3600"/>
                  <a:pt x="0" y="0"/>
                </a:cubicBezTo>
                <a:close/>
              </a:path>
            </a:pathLst>
          </a:custGeom>
          <a:solidFill>
            <a:srgbClr val="971817"/>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43" name="Rectangle 11"/>
          <p:cNvSpPr>
            <a:spLocks/>
          </p:cNvSpPr>
          <p:nvPr/>
        </p:nvSpPr>
        <p:spPr bwMode="auto">
          <a:xfrm>
            <a:off x="5882283" y="1058845"/>
            <a:ext cx="265165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chemeClr val="bg1"/>
                </a:solidFill>
                <a:cs typeface="Helvetica Neue Thin" charset="0"/>
              </a:rPr>
              <a:t>resource isolation</a:t>
            </a:r>
            <a:endParaRPr lang="en-US" sz="700">
              <a:solidFill>
                <a:schemeClr val="bg1"/>
              </a:solidFill>
              <a:cs typeface="Helvetica Neue Thin" charset="0"/>
            </a:endParaRPr>
          </a:p>
        </p:txBody>
      </p:sp>
      <p:sp>
        <p:nvSpPr>
          <p:cNvPr id="69644" name="Rectangle 12"/>
          <p:cNvSpPr>
            <a:spLocks/>
          </p:cNvSpPr>
          <p:nvPr/>
        </p:nvSpPr>
        <p:spPr bwMode="auto">
          <a:xfrm>
            <a:off x="5668566" y="1663869"/>
            <a:ext cx="303973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chemeClr val="bg1"/>
                </a:solidFill>
                <a:cs typeface="Helvetica Neue Thin" charset="0"/>
              </a:rPr>
              <a:t>namespace isolation</a:t>
            </a:r>
            <a:endParaRPr lang="en-US" sz="700">
              <a:solidFill>
                <a:schemeClr val="bg1"/>
              </a:solidFill>
              <a:cs typeface="Helvetica Neue Thin" charset="0"/>
            </a:endParaRPr>
          </a:p>
        </p:txBody>
      </p:sp>
      <p:sp>
        <p:nvSpPr>
          <p:cNvPr id="69645" name="Rectangle 13"/>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A</a:t>
            </a:r>
            <a:endParaRPr lang="en-US" sz="500">
              <a:solidFill>
                <a:srgbClr val="000000"/>
              </a:solidFill>
              <a:cs typeface="Helvetica Neue Thin" charset="0"/>
            </a:endParaRPr>
          </a:p>
        </p:txBody>
      </p:sp>
      <p:sp>
        <p:nvSpPr>
          <p:cNvPr id="69646" name="Rectangle 14"/>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B</a:t>
            </a:r>
            <a:endParaRPr lang="en-US" sz="500">
              <a:solidFill>
                <a:srgbClr val="000000"/>
              </a:solidFill>
              <a:cs typeface="Helvetica Neue Thin" charset="0"/>
            </a:endParaRPr>
          </a:p>
        </p:txBody>
      </p:sp>
      <p:sp>
        <p:nvSpPr>
          <p:cNvPr id="69647" name="Rectangle 15"/>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C</a:t>
            </a:r>
            <a:endParaRPr lang="en-US" sz="2800" dirty="0">
              <a:solidFill>
                <a:srgbClr val="000000"/>
              </a:solidFill>
              <a:cs typeface="Helvetica Neue Thin" charset="0"/>
            </a:endParaRPr>
          </a:p>
        </p:txBody>
      </p:sp>
      <p:sp>
        <p:nvSpPr>
          <p:cNvPr id="69648" name="Rectangle 16"/>
          <p:cNvSpPr>
            <a:spLocks/>
          </p:cNvSpPr>
          <p:nvPr/>
        </p:nvSpPr>
        <p:spPr bwMode="auto">
          <a:xfrm rot="16200000">
            <a:off x="1986983" y="3085945"/>
            <a:ext cx="2001186" cy="56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400">
                <a:cs typeface="Helvetica Neue Thin" charset="0"/>
              </a:rPr>
              <a:t>process D</a:t>
            </a:r>
            <a:endParaRPr lang="en-US" sz="700">
              <a:solidFill>
                <a:srgbClr val="000000"/>
              </a:solidFill>
              <a:cs typeface="Helvetica Neue Thin" charset="0"/>
            </a:endParaRPr>
          </a:p>
        </p:txBody>
      </p:sp>
      <p:sp>
        <p:nvSpPr>
          <p:cNvPr id="69649" name="Rectangle 17"/>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50" name="Rectangle 18"/>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pic>
        <p:nvPicPr>
          <p:cNvPr id="69651" name="Picture 19"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31765"/>
            <a:ext cx="356592" cy="422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58" name="Rectangle 26"/>
          <p:cNvSpPr>
            <a:spLocks/>
          </p:cNvSpPr>
          <p:nvPr/>
        </p:nvSpPr>
        <p:spPr bwMode="auto">
          <a:xfrm>
            <a:off x="6582966" y="2566058"/>
            <a:ext cx="1492694"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chemeClr val="bg1"/>
                </a:solidFill>
                <a:latin typeface="Helvetica Neue Medium" charset="0"/>
                <a:cs typeface="Helvetica Neue Medium" charset="0"/>
                <a:sym typeface="Helvetica Neue Medium" charset="0"/>
              </a:rPr>
              <a:t>cgroups</a:t>
            </a:r>
            <a:endParaRPr lang="en-US" sz="700">
              <a:solidFill>
                <a:schemeClr val="bg1"/>
              </a:solidFill>
              <a:latin typeface="Helvetica Neue Medium" charset="0"/>
              <a:cs typeface="Helvetica Neue Medium" charset="0"/>
              <a:sym typeface="Helvetica Neue Medium" charset="0"/>
            </a:endParaRPr>
          </a:p>
        </p:txBody>
      </p:sp>
      <p:pic>
        <p:nvPicPr>
          <p:cNvPr id="69659" name="Picture 27"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5297" y="2637830"/>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69660" name="AutoShape 28"/>
          <p:cNvSpPr>
            <a:spLocks/>
          </p:cNvSpPr>
          <p:nvPr/>
        </p:nvSpPr>
        <p:spPr bwMode="auto">
          <a:xfrm>
            <a:off x="4061222"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1" name="AutoShape 29"/>
          <p:cNvSpPr>
            <a:spLocks/>
          </p:cNvSpPr>
          <p:nvPr/>
        </p:nvSpPr>
        <p:spPr bwMode="auto">
          <a:xfrm>
            <a:off x="3401616"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2" name="AutoShape 30"/>
          <p:cNvSpPr>
            <a:spLocks/>
          </p:cNvSpPr>
          <p:nvPr/>
        </p:nvSpPr>
        <p:spPr bwMode="auto">
          <a:xfrm>
            <a:off x="2739033" y="913805"/>
            <a:ext cx="544711" cy="34176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cubicBezTo>
                  <a:pt x="21600" y="3600"/>
                  <a:pt x="21600" y="4852"/>
                  <a:pt x="21600" y="8452"/>
                </a:cubicBezTo>
                <a:cubicBezTo>
                  <a:pt x="21600" y="12052"/>
                  <a:pt x="21600" y="18000"/>
                  <a:pt x="21600" y="21600"/>
                </a:cubicBezTo>
                <a:lnTo>
                  <a:pt x="0" y="21600"/>
                </a:lnTo>
                <a:cubicBezTo>
                  <a:pt x="0" y="18000"/>
                  <a:pt x="0" y="12076"/>
                  <a:pt x="0" y="8476"/>
                </a:cubicBezTo>
                <a:cubicBezTo>
                  <a:pt x="0" y="4876"/>
                  <a:pt x="0" y="3600"/>
                  <a:pt x="0" y="0"/>
                </a:cubicBezTo>
                <a:close/>
              </a:path>
            </a:pathLst>
          </a:custGeom>
          <a:solidFill>
            <a:srgbClr val="D45954"/>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69663" name="Rectangle 31"/>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cs typeface="Helvetica Neue Thin" charset="0"/>
              </a:rPr>
              <a:t>process D</a:t>
            </a:r>
            <a:endParaRPr lang="en-US" sz="2800" dirty="0">
              <a:solidFill>
                <a:srgbClr val="000000"/>
              </a:solidFill>
              <a:cs typeface="Helvetica Neue Thin" charset="0"/>
            </a:endParaRPr>
          </a:p>
        </p:txBody>
      </p:sp>
      <p:sp>
        <p:nvSpPr>
          <p:cNvPr id="69664" name="Rectangle 32"/>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E</a:t>
            </a:r>
            <a:endParaRPr lang="en-US" sz="500">
              <a:solidFill>
                <a:srgbClr val="000000"/>
              </a:solidFill>
              <a:cs typeface="Helvetica Neue Thin" charset="0"/>
            </a:endParaRPr>
          </a:p>
        </p:txBody>
      </p:sp>
      <p:sp>
        <p:nvSpPr>
          <p:cNvPr id="69665" name="Rectangle 33"/>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cs typeface="Helvetica Neue Thin" charset="0"/>
              </a:rPr>
              <a:t>process F</a:t>
            </a:r>
            <a:endParaRPr lang="en-US" sz="500">
              <a:solidFill>
                <a:srgbClr val="000000"/>
              </a:solidFill>
              <a:cs typeface="Helvetica Neue Thin" charset="0"/>
            </a:endParaRPr>
          </a:p>
        </p:txBody>
      </p:sp>
      <p:sp>
        <p:nvSpPr>
          <p:cNvPr id="69666" name="Rectangle 34"/>
          <p:cNvSpPr>
            <a:spLocks/>
          </p:cNvSpPr>
          <p:nvPr/>
        </p:nvSpPr>
        <p:spPr bwMode="auto">
          <a:xfrm>
            <a:off x="111324" y="1147949"/>
            <a:ext cx="444608" cy="269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1500" dirty="0">
                <a:solidFill>
                  <a:srgbClr val="FFFFFF"/>
                </a:solidFill>
                <a:cs typeface="Helvetica Neue Thin" charset="0"/>
              </a:rPr>
              <a:t>CPU</a:t>
            </a:r>
            <a:endParaRPr lang="en-US" sz="700" dirty="0">
              <a:solidFill>
                <a:srgbClr val="FFFFFF"/>
              </a:solidFill>
              <a:cs typeface="Helvetica Neue Thin"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69668"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71" name="Group 37"/>
            <p:cNvGrpSpPr>
              <a:grpSpLocks/>
            </p:cNvGrpSpPr>
            <p:nvPr/>
          </p:nvGrpSpPr>
          <p:grpSpPr bwMode="auto">
            <a:xfrm>
              <a:off x="-127000" y="2903508"/>
              <a:ext cx="670263" cy="670264"/>
              <a:chOff x="-127000" y="-127000"/>
              <a:chExt cx="670263" cy="670263"/>
            </a:xfrm>
          </p:grpSpPr>
          <p:sp>
            <p:nvSpPr>
              <p:cNvPr id="69670"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69673"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69667" name="Group 42"/>
            <p:cNvGrpSpPr>
              <a:grpSpLocks/>
            </p:cNvGrpSpPr>
            <p:nvPr/>
          </p:nvGrpSpPr>
          <p:grpSpPr bwMode="auto">
            <a:xfrm>
              <a:off x="-127001" y="2906981"/>
              <a:ext cx="663319" cy="663318"/>
              <a:chOff x="-127001" y="-127001"/>
              <a:chExt cx="663319" cy="663319"/>
            </a:xfrm>
          </p:grpSpPr>
          <p:sp>
            <p:nvSpPr>
              <p:cNvPr id="69675"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69676"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726812"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b="1" dirty="0">
                <a:solidFill>
                  <a:srgbClr val="FF0000"/>
                </a:solidFill>
                <a:cs typeface="Helvetica Neue Thin" charset="0"/>
              </a:rPr>
              <a:t>tenant 1</a:t>
            </a:r>
            <a:endParaRPr lang="en-US" sz="700" b="1" dirty="0">
              <a:solidFill>
                <a:srgbClr val="FF0000"/>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183909" y="3158559"/>
            <a:ext cx="3720379" cy="738664"/>
          </a:xfrm>
          <a:prstGeom prst="rect">
            <a:avLst/>
          </a:prstGeom>
          <a:noFill/>
        </p:spPr>
        <p:txBody>
          <a:bodyPr wrap="square" rtlCol="0">
            <a:spAutoFit/>
          </a:bodyPr>
          <a:lstStyle/>
          <a:p>
            <a:r>
              <a:rPr lang="en-US" dirty="0">
                <a:solidFill>
                  <a:schemeClr val="bg1"/>
                </a:solidFill>
              </a:rPr>
              <a:t>A</a:t>
            </a:r>
            <a:r>
              <a:rPr lang="en-US" dirty="0" smtClean="0">
                <a:solidFill>
                  <a:schemeClr val="bg1"/>
                </a:solidFill>
              </a:rPr>
              <a:t> </a:t>
            </a:r>
            <a:r>
              <a:rPr lang="en-US" dirty="0">
                <a:solidFill>
                  <a:schemeClr val="bg1"/>
                </a:solidFill>
              </a:rPr>
              <a:t>Linux kernel feature that limits, accounts for, and isolates the resource usage </a:t>
            </a:r>
            <a:r>
              <a:rPr lang="en-US" dirty="0" smtClean="0">
                <a:solidFill>
                  <a:schemeClr val="bg1"/>
                </a:solidFill>
              </a:rPr>
              <a:t>of </a:t>
            </a:r>
            <a:r>
              <a:rPr lang="en-US" dirty="0">
                <a:solidFill>
                  <a:schemeClr val="bg1"/>
                </a:solidFill>
              </a:rPr>
              <a:t>a collection of processes</a:t>
            </a:r>
          </a:p>
        </p:txBody>
      </p:sp>
    </p:spTree>
    <p:extLst>
      <p:ext uri="{BB962C8B-B14F-4D97-AF65-F5344CB8AC3E}">
        <p14:creationId xmlns:p14="http://schemas.microsoft.com/office/powerpoint/2010/main" val="3041888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017588" y="1739930"/>
            <a:ext cx="6048376" cy="620683"/>
          </a:xfrm>
        </p:spPr>
        <p:txBody>
          <a:bodyPr/>
          <a:lstStyle/>
          <a:p>
            <a:r>
              <a:rPr lang="en-US" sz="4000" dirty="0" smtClean="0">
                <a:solidFill>
                  <a:schemeClr val="accent3"/>
                </a:solidFill>
              </a:rPr>
              <a:t>The Whole Stack</a:t>
            </a:r>
            <a:endParaRPr lang="en-US" sz="4000" dirty="0">
              <a:solidFill>
                <a:schemeClr val="accent3"/>
              </a:solidFill>
            </a:endParaRPr>
          </a:p>
        </p:txBody>
      </p:sp>
    </p:spTree>
    <p:extLst>
      <p:ext uri="{BB962C8B-B14F-4D97-AF65-F5344CB8AC3E}">
        <p14:creationId xmlns:p14="http://schemas.microsoft.com/office/powerpoint/2010/main" val="1865618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0" name="Rectangle 6"/>
          <p:cNvSpPr>
            <a:spLocks/>
          </p:cNvSpPr>
          <p:nvPr/>
        </p:nvSpPr>
        <p:spPr bwMode="auto">
          <a:xfrm rot="5400000">
            <a:off x="2283023" y="-723304"/>
            <a:ext cx="738188" cy="4002881"/>
          </a:xfrm>
          <a:prstGeom prst="rect">
            <a:avLst/>
          </a:prstGeom>
          <a:solidFill>
            <a:srgbClr val="1497FC"/>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31" name="Rectangle 7"/>
          <p:cNvSpPr>
            <a:spLocks/>
          </p:cNvSpPr>
          <p:nvPr/>
        </p:nvSpPr>
        <p:spPr bwMode="auto">
          <a:xfrm rot="5400000">
            <a:off x="2351782" y="-53875"/>
            <a:ext cx="600670" cy="4002881"/>
          </a:xfrm>
          <a:prstGeom prst="rect">
            <a:avLst/>
          </a:prstGeom>
          <a:solidFill>
            <a:srgbClr val="0065C1"/>
          </a:solid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32" name="Picture 8"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685" y="1756172"/>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33" name="Rectangle 9"/>
          <p:cNvSpPr>
            <a:spLocks/>
          </p:cNvSpPr>
          <p:nvPr/>
        </p:nvSpPr>
        <p:spPr bwMode="auto">
          <a:xfrm>
            <a:off x="5882283" y="1078081"/>
            <a:ext cx="2613183"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nchor="ctr">
            <a:spAutoFit/>
          </a:bodyPr>
          <a:lstStyle/>
          <a:p>
            <a:pPr>
              <a:defRPr/>
            </a:pPr>
            <a:r>
              <a:rPr lang="en-US" sz="2600">
                <a:solidFill>
                  <a:srgbClr val="FFFFFF"/>
                </a:solidFill>
                <a:cs typeface="Helvetica Neue Thin" charset="0"/>
              </a:rPr>
              <a:t>resource isolation</a:t>
            </a:r>
            <a:endParaRPr lang="en-US" sz="700">
              <a:solidFill>
                <a:srgbClr val="FFFFFF"/>
              </a:solidFill>
              <a:cs typeface="Helvetica Neue Thin" charset="0"/>
            </a:endParaRPr>
          </a:p>
        </p:txBody>
      </p:sp>
      <p:sp>
        <p:nvSpPr>
          <p:cNvPr id="77834" name="Rectangle 10"/>
          <p:cNvSpPr>
            <a:spLocks/>
          </p:cNvSpPr>
          <p:nvPr/>
        </p:nvSpPr>
        <p:spPr bwMode="auto">
          <a:xfrm>
            <a:off x="5668566" y="1644633"/>
            <a:ext cx="3078204"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600">
                <a:solidFill>
                  <a:srgbClr val="FFFFFF"/>
                </a:solidFill>
                <a:cs typeface="Helvetica Neue Thin" charset="0"/>
              </a:rPr>
              <a:t>namespace isolation</a:t>
            </a:r>
            <a:endParaRPr lang="en-US" sz="700">
              <a:solidFill>
                <a:srgbClr val="FFFFFF"/>
              </a:solidFill>
              <a:cs typeface="Helvetica Neue Thin" charset="0"/>
            </a:endParaRPr>
          </a:p>
        </p:txBody>
      </p:sp>
      <p:sp>
        <p:nvSpPr>
          <p:cNvPr id="77835" name="Rectangle 11"/>
          <p:cNvSpPr>
            <a:spLocks/>
          </p:cNvSpPr>
          <p:nvPr/>
        </p:nvSpPr>
        <p:spPr bwMode="auto">
          <a:xfrm rot="16200000">
            <a:off x="154682" y="3116335"/>
            <a:ext cx="164147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dirty="0">
                <a:solidFill>
                  <a:srgbClr val="FFFFFF"/>
                </a:solidFill>
                <a:cs typeface="Helvetica Neue Thin" charset="0"/>
              </a:rPr>
              <a:t>process A</a:t>
            </a:r>
            <a:endParaRPr lang="en-US" sz="500" dirty="0">
              <a:solidFill>
                <a:srgbClr val="FFFFFF"/>
              </a:solidFill>
              <a:cs typeface="Helvetica Neue Thin" charset="0"/>
            </a:endParaRPr>
          </a:p>
        </p:txBody>
      </p:sp>
      <p:sp>
        <p:nvSpPr>
          <p:cNvPr id="77836" name="Rectangle 12"/>
          <p:cNvSpPr>
            <a:spLocks/>
          </p:cNvSpPr>
          <p:nvPr/>
        </p:nvSpPr>
        <p:spPr bwMode="auto">
          <a:xfrm rot="16200000">
            <a:off x="828532" y="3124371"/>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B</a:t>
            </a:r>
            <a:endParaRPr lang="en-US" sz="500">
              <a:solidFill>
                <a:srgbClr val="FFFFFF"/>
              </a:solidFill>
              <a:cs typeface="Helvetica Neue Thin" charset="0"/>
            </a:endParaRPr>
          </a:p>
        </p:txBody>
      </p:sp>
      <p:sp>
        <p:nvSpPr>
          <p:cNvPr id="77837" name="Rectangle 13"/>
          <p:cNvSpPr>
            <a:spLocks/>
          </p:cNvSpPr>
          <p:nvPr/>
        </p:nvSpPr>
        <p:spPr bwMode="auto">
          <a:xfrm rot="16200000">
            <a:off x="1489246" y="3140147"/>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C</a:t>
            </a:r>
            <a:endParaRPr lang="en-US" sz="500">
              <a:solidFill>
                <a:srgbClr val="FFFFFF"/>
              </a:solidFill>
              <a:cs typeface="Helvetica Neue Thin" charset="0"/>
            </a:endParaRPr>
          </a:p>
        </p:txBody>
      </p:sp>
      <p:sp>
        <p:nvSpPr>
          <p:cNvPr id="77838" name="Rectangle 14"/>
          <p:cNvSpPr>
            <a:spLocks/>
          </p:cNvSpPr>
          <p:nvPr/>
        </p:nvSpPr>
        <p:spPr bwMode="auto">
          <a:xfrm rot="16200000">
            <a:off x="2160163" y="3132111"/>
            <a:ext cx="1654825"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D</a:t>
            </a:r>
            <a:endParaRPr lang="en-US" sz="500">
              <a:solidFill>
                <a:srgbClr val="FFFFFF"/>
              </a:solidFill>
              <a:cs typeface="Helvetica Neue Thin" charset="0"/>
            </a:endParaRPr>
          </a:p>
        </p:txBody>
      </p:sp>
      <p:sp>
        <p:nvSpPr>
          <p:cNvPr id="77839" name="Rectangle 15"/>
          <p:cNvSpPr>
            <a:spLocks/>
          </p:cNvSpPr>
          <p:nvPr/>
        </p:nvSpPr>
        <p:spPr bwMode="auto">
          <a:xfrm rot="16200000">
            <a:off x="2840688" y="3109190"/>
            <a:ext cx="1635013"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E</a:t>
            </a:r>
            <a:endParaRPr lang="en-US" sz="500">
              <a:solidFill>
                <a:srgbClr val="FFFFFF"/>
              </a:solidFill>
              <a:cs typeface="Helvetica Neue Thin" charset="0"/>
            </a:endParaRPr>
          </a:p>
        </p:txBody>
      </p:sp>
      <p:sp>
        <p:nvSpPr>
          <p:cNvPr id="77840" name="Rectangle 16"/>
          <p:cNvSpPr>
            <a:spLocks/>
          </p:cNvSpPr>
          <p:nvPr/>
        </p:nvSpPr>
        <p:spPr bwMode="auto">
          <a:xfrm rot="16200000">
            <a:off x="3521390" y="3099368"/>
            <a:ext cx="1614850"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a:solidFill>
                  <a:srgbClr val="FFFFFF"/>
                </a:solidFill>
                <a:cs typeface="Helvetica Neue Thin" charset="0"/>
              </a:rPr>
              <a:t>process F</a:t>
            </a:r>
            <a:endParaRPr lang="en-US" sz="500">
              <a:solidFill>
                <a:srgbClr val="FFFFFF"/>
              </a:solidFill>
              <a:cs typeface="Helvetica Neue Thin" charset="0"/>
            </a:endParaRPr>
          </a:p>
        </p:txBody>
      </p:sp>
      <p:sp>
        <p:nvSpPr>
          <p:cNvPr id="77847" name="Rectangle 23"/>
          <p:cNvSpPr>
            <a:spLocks/>
          </p:cNvSpPr>
          <p:nvPr/>
        </p:nvSpPr>
        <p:spPr bwMode="auto">
          <a:xfrm>
            <a:off x="26790" y="1074234"/>
            <a:ext cx="551533" cy="4078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400" dirty="0">
                <a:solidFill>
                  <a:srgbClr val="FFFFFF"/>
                </a:solidFill>
                <a:cs typeface="Helvetica Neue Thin" charset="0"/>
              </a:rPr>
              <a:t>PID</a:t>
            </a:r>
            <a:endParaRPr lang="en-US" sz="500" dirty="0">
              <a:solidFill>
                <a:srgbClr val="FFFFFF"/>
              </a:solidFill>
              <a:cs typeface="Helvetica Neue Thin" charset="0"/>
            </a:endParaRPr>
          </a:p>
        </p:txBody>
      </p:sp>
      <p:sp>
        <p:nvSpPr>
          <p:cNvPr id="77848" name="Rectangle 24"/>
          <p:cNvSpPr>
            <a:spLocks/>
          </p:cNvSpPr>
          <p:nvPr/>
        </p:nvSpPr>
        <p:spPr bwMode="auto">
          <a:xfrm>
            <a:off x="847725"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49" name="Rectangle 25"/>
          <p:cNvSpPr>
            <a:spLocks/>
          </p:cNvSpPr>
          <p:nvPr/>
        </p:nvSpPr>
        <p:spPr bwMode="auto">
          <a:xfrm>
            <a:off x="1518642"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0" name="Rectangle 26"/>
          <p:cNvSpPr>
            <a:spLocks/>
          </p:cNvSpPr>
          <p:nvPr/>
        </p:nvSpPr>
        <p:spPr bwMode="auto">
          <a:xfrm>
            <a:off x="2189559" y="1043457"/>
            <a:ext cx="24365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4</a:t>
            </a:r>
            <a:endParaRPr lang="en-US" sz="600">
              <a:solidFill>
                <a:srgbClr val="000000"/>
              </a:solidFill>
              <a:latin typeface="Helvetica Neue" charset="0"/>
              <a:cs typeface="Helvetica Neue" charset="0"/>
              <a:sym typeface="Helvetica Neue" charset="0"/>
            </a:endParaRPr>
          </a:p>
        </p:txBody>
      </p:sp>
      <p:sp>
        <p:nvSpPr>
          <p:cNvPr id="77851" name="Rectangle 27"/>
          <p:cNvSpPr>
            <a:spLocks/>
          </p:cNvSpPr>
          <p:nvPr/>
        </p:nvSpPr>
        <p:spPr bwMode="auto">
          <a:xfrm>
            <a:off x="2859881"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2" name="Rectangle 28"/>
          <p:cNvSpPr>
            <a:spLocks/>
          </p:cNvSpPr>
          <p:nvPr/>
        </p:nvSpPr>
        <p:spPr bwMode="auto">
          <a:xfrm>
            <a:off x="3530799"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2</a:t>
            </a:r>
            <a:endParaRPr lang="en-US" sz="600">
              <a:solidFill>
                <a:srgbClr val="000000"/>
              </a:solidFill>
              <a:latin typeface="Helvetica Neue" charset="0"/>
              <a:cs typeface="Helvetica Neue" charset="0"/>
              <a:sym typeface="Helvetica Neue" charset="0"/>
            </a:endParaRPr>
          </a:p>
        </p:txBody>
      </p:sp>
      <p:sp>
        <p:nvSpPr>
          <p:cNvPr id="77853" name="Rectangle 29"/>
          <p:cNvSpPr>
            <a:spLocks/>
          </p:cNvSpPr>
          <p:nvPr/>
        </p:nvSpPr>
        <p:spPr bwMode="auto">
          <a:xfrm>
            <a:off x="4201716" y="1043457"/>
            <a:ext cx="238116" cy="469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2800" b="1">
                <a:latin typeface="Helvetica Neue" charset="0"/>
                <a:cs typeface="Helvetica Neue" charset="0"/>
                <a:sym typeface="Helvetica Neue" charset="0"/>
              </a:rPr>
              <a:t>3</a:t>
            </a:r>
            <a:endParaRPr lang="en-US" sz="600">
              <a:solidFill>
                <a:srgbClr val="000000"/>
              </a:solidFill>
              <a:latin typeface="Helvetica Neue" charset="0"/>
              <a:cs typeface="Helvetica Neue" charset="0"/>
              <a:sym typeface="Helvetica Neue" charset="0"/>
            </a:endParaRPr>
          </a:p>
        </p:txBody>
      </p:sp>
      <p:sp>
        <p:nvSpPr>
          <p:cNvPr id="77854" name="AutoShape 30"/>
          <p:cNvSpPr>
            <a:spLocks/>
          </p:cNvSpPr>
          <p:nvPr/>
        </p:nvSpPr>
        <p:spPr bwMode="auto">
          <a:xfrm>
            <a:off x="1050131" y="1469827"/>
            <a:ext cx="588169" cy="9816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cubicBezTo>
                  <a:pt x="21600" y="21600"/>
                  <a:pt x="19236" y="8522"/>
                  <a:pt x="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5" name="AutoShape 31"/>
          <p:cNvSpPr>
            <a:spLocks/>
          </p:cNvSpPr>
          <p:nvPr/>
        </p:nvSpPr>
        <p:spPr bwMode="auto">
          <a:xfrm>
            <a:off x="1643658" y="1481138"/>
            <a:ext cx="14288" cy="9584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21600" y="910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sp>
        <p:nvSpPr>
          <p:cNvPr id="77856" name="AutoShape 32"/>
          <p:cNvSpPr>
            <a:spLocks/>
          </p:cNvSpPr>
          <p:nvPr/>
        </p:nvSpPr>
        <p:spPr bwMode="auto">
          <a:xfrm>
            <a:off x="1632347" y="1475780"/>
            <a:ext cx="630436" cy="9650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cubicBezTo>
                  <a:pt x="0" y="21600"/>
                  <a:pt x="8730" y="6424"/>
                  <a:pt x="21600" y="0"/>
                </a:cubicBezTo>
              </a:path>
            </a:pathLst>
          </a:custGeom>
          <a:noFill/>
          <a:ln w="76200" cap="flat" cmpd="sng">
            <a:solidFill>
              <a:srgbClr val="7BDB45"/>
            </a:solidFill>
            <a:prstDash val="solid"/>
            <a:miter lim="0"/>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57" name="Picture 33" descr="pasted-image.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7471" y="2604493"/>
            <a:ext cx="356592" cy="422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7858" name="Rectangle 34"/>
          <p:cNvSpPr>
            <a:spLocks/>
          </p:cNvSpPr>
          <p:nvPr/>
        </p:nvSpPr>
        <p:spPr bwMode="auto">
          <a:xfrm>
            <a:off x="5834063" y="2566058"/>
            <a:ext cx="2846933" cy="500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sz="3000">
                <a:solidFill>
                  <a:srgbClr val="FFFFFF"/>
                </a:solidFill>
                <a:latin typeface="Helvetica Neue Medium" charset="0"/>
                <a:cs typeface="Helvetica Neue Medium" charset="0"/>
                <a:sym typeface="Helvetica Neue Medium" charset="0"/>
              </a:rPr>
              <a:t>PID namespace</a:t>
            </a:r>
            <a:endParaRPr lang="en-US" sz="700">
              <a:solidFill>
                <a:srgbClr val="FFFFFF"/>
              </a:solidFill>
              <a:latin typeface="Helvetica Neue Medium" charset="0"/>
              <a:cs typeface="Helvetica Neue Medium" charset="0"/>
              <a:sym typeface="Helvetica Neue Medium" charset="0"/>
            </a:endParaRPr>
          </a:p>
        </p:txBody>
      </p:sp>
      <p:grpSp>
        <p:nvGrpSpPr>
          <p:cNvPr id="2" name="Group 35"/>
          <p:cNvGrpSpPr>
            <a:grpSpLocks/>
          </p:cNvGrpSpPr>
          <p:nvPr/>
        </p:nvGrpSpPr>
        <p:grpSpPr bwMode="auto">
          <a:xfrm>
            <a:off x="2533650" y="741165"/>
            <a:ext cx="251222" cy="3762970"/>
            <a:chOff x="-127000" y="-50801"/>
            <a:chExt cx="670263" cy="10035848"/>
          </a:xfrm>
        </p:grpSpPr>
        <p:pic>
          <p:nvPicPr>
            <p:cNvPr id="77860"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787556" y="4916298"/>
              <a:ext cx="10035848" cy="1016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63" name="Group 37"/>
            <p:cNvGrpSpPr>
              <a:grpSpLocks/>
            </p:cNvGrpSpPr>
            <p:nvPr/>
          </p:nvGrpSpPr>
          <p:grpSpPr bwMode="auto">
            <a:xfrm>
              <a:off x="-127000" y="2903508"/>
              <a:ext cx="670263" cy="670264"/>
              <a:chOff x="-127000" y="-127000"/>
              <a:chExt cx="670263" cy="670263"/>
            </a:xfrm>
          </p:grpSpPr>
          <p:sp>
            <p:nvSpPr>
              <p:cNvPr id="77862" name="AutoShape 38"/>
              <p:cNvSpPr>
                <a:spLocks/>
              </p:cNvSpPr>
              <p:nvPr/>
            </p:nvSpPr>
            <p:spPr bwMode="auto">
              <a:xfrm>
                <a:off x="64" y="415"/>
                <a:ext cx="416135" cy="4159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3"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7000" y="-126601"/>
                <a:ext cx="670263" cy="670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grpSp>
        <p:nvGrpSpPr>
          <p:cNvPr id="4" name="Group 40"/>
          <p:cNvGrpSpPr>
            <a:grpSpLocks/>
          </p:cNvGrpSpPr>
          <p:nvPr/>
        </p:nvGrpSpPr>
        <p:grpSpPr bwMode="auto">
          <a:xfrm>
            <a:off x="3224213" y="741165"/>
            <a:ext cx="248841" cy="3762970"/>
            <a:chOff x="-127001" y="-50801"/>
            <a:chExt cx="663319" cy="10035848"/>
          </a:xfrm>
        </p:grpSpPr>
        <p:pic>
          <p:nvPicPr>
            <p:cNvPr id="77865"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4830722" y="4916343"/>
              <a:ext cx="10035848" cy="1015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77859" name="Group 42"/>
            <p:cNvGrpSpPr>
              <a:grpSpLocks/>
            </p:cNvGrpSpPr>
            <p:nvPr/>
          </p:nvGrpSpPr>
          <p:grpSpPr bwMode="auto">
            <a:xfrm>
              <a:off x="-127001" y="2906981"/>
              <a:ext cx="663319" cy="663318"/>
              <a:chOff x="-127001" y="-127001"/>
              <a:chExt cx="663319" cy="663319"/>
            </a:xfrm>
          </p:grpSpPr>
          <p:sp>
            <p:nvSpPr>
              <p:cNvPr id="77867" name="AutoShape 43"/>
              <p:cNvSpPr>
                <a:spLocks/>
              </p:cNvSpPr>
              <p:nvPr/>
            </p:nvSpPr>
            <p:spPr bwMode="auto">
              <a:xfrm>
                <a:off x="-50" y="117"/>
                <a:ext cx="409417" cy="4096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CAA"/>
              </a:solidFill>
              <a:ln>
                <a:noFill/>
              </a:ln>
              <a:effectLst/>
              <a:extLs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400">
                  <a:latin typeface="Helvetica Light" charset="0"/>
                  <a:cs typeface="Helvetica Light" charset="0"/>
                  <a:sym typeface="Helvetica Light" charset="0"/>
                </a:endParaRPr>
              </a:p>
            </p:txBody>
          </p:sp>
          <p:pic>
            <p:nvPicPr>
              <p:cNvPr id="77868" name="Picture 4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1" y="-126899"/>
                <a:ext cx="663319" cy="6636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sp>
        <p:nvSpPr>
          <p:cNvPr id="49" name="Shape 185"/>
          <p:cNvSpPr txBox="1">
            <a:spLocks/>
          </p:cNvSpPr>
          <p:nvPr/>
        </p:nvSpPr>
        <p:spPr>
          <a:xfrm>
            <a:off x="366713" y="325438"/>
            <a:ext cx="8410576" cy="623888"/>
          </a:xfrm>
          <a:prstGeom prst="rect">
            <a:avLst/>
          </a:prstGeom>
        </p:spPr>
        <p:txBody>
          <a:bodyPr/>
          <a:lstStyle>
            <a:lvl1pPr>
              <a:lnSpc>
                <a:spcPct val="90000"/>
              </a:lnSpc>
              <a:defRPr sz="3200">
                <a:solidFill>
                  <a:srgbClr val="008881"/>
                </a:solidFill>
                <a:uFill>
                  <a:solidFill>
                    <a:srgbClr val="008881"/>
                  </a:solidFill>
                </a:uFill>
                <a:latin typeface="Arial"/>
                <a:ea typeface="Arial"/>
                <a:cs typeface="Arial"/>
                <a:sym typeface="Arial"/>
              </a:defRPr>
            </a:lvl1pPr>
            <a:lvl2pPr>
              <a:lnSpc>
                <a:spcPct val="90000"/>
              </a:lnSpc>
              <a:defRPr sz="3200">
                <a:solidFill>
                  <a:srgbClr val="008881"/>
                </a:solidFill>
                <a:uFill>
                  <a:solidFill>
                    <a:srgbClr val="008881"/>
                  </a:solidFill>
                </a:uFill>
                <a:latin typeface="Arial"/>
                <a:ea typeface="Arial"/>
                <a:cs typeface="Arial"/>
                <a:sym typeface="Arial"/>
              </a:defRPr>
            </a:lvl2pPr>
            <a:lvl3pPr>
              <a:lnSpc>
                <a:spcPct val="90000"/>
              </a:lnSpc>
              <a:defRPr sz="3200">
                <a:solidFill>
                  <a:srgbClr val="008881"/>
                </a:solidFill>
                <a:uFill>
                  <a:solidFill>
                    <a:srgbClr val="008881"/>
                  </a:solidFill>
                </a:uFill>
                <a:latin typeface="Arial"/>
                <a:ea typeface="Arial"/>
                <a:cs typeface="Arial"/>
                <a:sym typeface="Arial"/>
              </a:defRPr>
            </a:lvl3pPr>
            <a:lvl4pPr>
              <a:lnSpc>
                <a:spcPct val="90000"/>
              </a:lnSpc>
              <a:defRPr sz="3200">
                <a:solidFill>
                  <a:srgbClr val="008881"/>
                </a:solidFill>
                <a:uFill>
                  <a:solidFill>
                    <a:srgbClr val="008881"/>
                  </a:solidFill>
                </a:uFill>
                <a:latin typeface="Arial"/>
                <a:ea typeface="Arial"/>
                <a:cs typeface="Arial"/>
                <a:sym typeface="Arial"/>
              </a:defRPr>
            </a:lvl4pPr>
            <a:lvl5pPr>
              <a:lnSpc>
                <a:spcPct val="90000"/>
              </a:lnSpc>
              <a:defRPr sz="3200">
                <a:solidFill>
                  <a:srgbClr val="008881"/>
                </a:solidFill>
                <a:uFill>
                  <a:solidFill>
                    <a:srgbClr val="008881"/>
                  </a:solidFill>
                </a:uFill>
                <a:latin typeface="Arial"/>
                <a:ea typeface="Arial"/>
                <a:cs typeface="Arial"/>
                <a:sym typeface="Arial"/>
              </a:defRPr>
            </a:lvl5pPr>
            <a:lvl6pPr>
              <a:lnSpc>
                <a:spcPct val="90000"/>
              </a:lnSpc>
              <a:defRPr sz="3200">
                <a:solidFill>
                  <a:srgbClr val="008881"/>
                </a:solidFill>
                <a:uFill>
                  <a:solidFill>
                    <a:srgbClr val="008881"/>
                  </a:solidFill>
                </a:uFill>
                <a:latin typeface="Arial"/>
                <a:ea typeface="Arial"/>
                <a:cs typeface="Arial"/>
                <a:sym typeface="Arial"/>
              </a:defRPr>
            </a:lvl6pPr>
            <a:lvl7pPr>
              <a:lnSpc>
                <a:spcPct val="90000"/>
              </a:lnSpc>
              <a:defRPr sz="3200">
                <a:solidFill>
                  <a:srgbClr val="008881"/>
                </a:solidFill>
                <a:uFill>
                  <a:solidFill>
                    <a:srgbClr val="008881"/>
                  </a:solidFill>
                </a:uFill>
                <a:latin typeface="Arial"/>
                <a:ea typeface="Arial"/>
                <a:cs typeface="Arial"/>
                <a:sym typeface="Arial"/>
              </a:defRPr>
            </a:lvl7pPr>
            <a:lvl8pPr>
              <a:lnSpc>
                <a:spcPct val="90000"/>
              </a:lnSpc>
              <a:defRPr sz="3200">
                <a:solidFill>
                  <a:srgbClr val="008881"/>
                </a:solidFill>
                <a:uFill>
                  <a:solidFill>
                    <a:srgbClr val="008881"/>
                  </a:solidFill>
                </a:uFill>
                <a:latin typeface="Arial"/>
                <a:ea typeface="Arial"/>
                <a:cs typeface="Arial"/>
                <a:sym typeface="Arial"/>
              </a:defRPr>
            </a:lvl8pPr>
            <a:lvl9pPr>
              <a:lnSpc>
                <a:spcPct val="90000"/>
              </a:lnSpc>
              <a:defRPr sz="3200">
                <a:solidFill>
                  <a:srgbClr val="008881"/>
                </a:solidFill>
                <a:uFill>
                  <a:solidFill>
                    <a:srgbClr val="008881"/>
                  </a:solidFill>
                </a:uFill>
                <a:latin typeface="Arial"/>
                <a:ea typeface="Arial"/>
                <a:cs typeface="Arial"/>
                <a:sym typeface="Arial"/>
              </a:defRPr>
            </a:lvl9pPr>
          </a:lstStyle>
          <a:p>
            <a:pPr>
              <a:defRPr sz="1800">
                <a:solidFill>
                  <a:srgbClr val="000000"/>
                </a:solidFill>
                <a:uFillTx/>
              </a:defRPr>
            </a:pPr>
            <a:r>
              <a:rPr lang="en-US" sz="2800" dirty="0">
                <a:solidFill>
                  <a:srgbClr val="2C95DD"/>
                </a:solidFill>
                <a:uFillTx/>
              </a:rPr>
              <a:t>Container</a:t>
            </a:r>
            <a:r>
              <a:rPr lang="en-US" sz="2800" dirty="0" smtClean="0">
                <a:solidFill>
                  <a:srgbClr val="0F786E"/>
                </a:solidFill>
              </a:rPr>
              <a:t> </a:t>
            </a:r>
            <a:r>
              <a:rPr lang="en-US" sz="2800" dirty="0">
                <a:solidFill>
                  <a:srgbClr val="2C95DD"/>
                </a:solidFill>
                <a:uFillTx/>
              </a:rPr>
              <a:t>Isolation</a:t>
            </a:r>
          </a:p>
        </p:txBody>
      </p:sp>
      <p:sp>
        <p:nvSpPr>
          <p:cNvPr id="42" name="Line 19"/>
          <p:cNvSpPr>
            <a:spLocks noChangeShapeType="1"/>
          </p:cNvSpPr>
          <p:nvPr/>
        </p:nvSpPr>
        <p:spPr bwMode="auto">
          <a:xfrm>
            <a:off x="791766" y="4371145"/>
            <a:ext cx="18026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3" name="Line 20"/>
          <p:cNvSpPr>
            <a:spLocks noChangeShapeType="1"/>
          </p:cNvSpPr>
          <p:nvPr/>
        </p:nvSpPr>
        <p:spPr bwMode="auto">
          <a:xfrm>
            <a:off x="2737247" y="4371145"/>
            <a:ext cx="545306"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4" name="Line 21"/>
          <p:cNvSpPr>
            <a:spLocks noChangeShapeType="1"/>
          </p:cNvSpPr>
          <p:nvPr/>
        </p:nvSpPr>
        <p:spPr bwMode="auto">
          <a:xfrm>
            <a:off x="3401021" y="4371145"/>
            <a:ext cx="1200745" cy="0"/>
          </a:xfrm>
          <a:prstGeom prst="line">
            <a:avLst/>
          </a:prstGeom>
          <a:noFill/>
          <a:ln w="50800" cap="flat" cmpd="sng">
            <a:solidFill>
              <a:srgbClr val="FFFFFF"/>
            </a:solidFill>
            <a:prstDash val="solid"/>
            <a:round/>
            <a:headEnd type="triangle" w="med" len="sm"/>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defRPr/>
            </a:pPr>
            <a:endParaRPr lang="en-US" sz="1200">
              <a:solidFill>
                <a:srgbClr val="FFFFFF"/>
              </a:solidFill>
              <a:latin typeface="Helvetica Light" charset="0"/>
              <a:cs typeface="Helvetica Light" charset="0"/>
              <a:sym typeface="Helvetica Light" charset="0"/>
            </a:endParaRPr>
          </a:p>
        </p:txBody>
      </p:sp>
      <p:sp>
        <p:nvSpPr>
          <p:cNvPr id="45" name="Rectangle 24"/>
          <p:cNvSpPr>
            <a:spLocks/>
          </p:cNvSpPr>
          <p:nvPr/>
        </p:nvSpPr>
        <p:spPr bwMode="auto">
          <a:xfrm>
            <a:off x="1267421" y="4373885"/>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1</a:t>
            </a:r>
            <a:endParaRPr lang="en-US" sz="700" dirty="0">
              <a:solidFill>
                <a:srgbClr val="FFFFFF"/>
              </a:solidFill>
              <a:cs typeface="Helvetica Neue Thin" charset="0"/>
            </a:endParaRPr>
          </a:p>
        </p:txBody>
      </p:sp>
      <p:sp>
        <p:nvSpPr>
          <p:cNvPr id="50" name="Rectangle 25"/>
          <p:cNvSpPr>
            <a:spLocks/>
          </p:cNvSpPr>
          <p:nvPr/>
        </p:nvSpPr>
        <p:spPr bwMode="auto">
          <a:xfrm>
            <a:off x="272403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2</a:t>
            </a:r>
            <a:endParaRPr lang="en-US" sz="700" dirty="0">
              <a:solidFill>
                <a:srgbClr val="FFFFFF"/>
              </a:solidFill>
              <a:cs typeface="Helvetica Neue Thin" charset="0"/>
            </a:endParaRPr>
          </a:p>
        </p:txBody>
      </p:sp>
      <p:sp>
        <p:nvSpPr>
          <p:cNvPr id="51" name="Rectangle 26"/>
          <p:cNvSpPr>
            <a:spLocks/>
          </p:cNvSpPr>
          <p:nvPr/>
        </p:nvSpPr>
        <p:spPr bwMode="auto">
          <a:xfrm>
            <a:off x="3597157" y="4374641"/>
            <a:ext cx="687363" cy="2539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19050" tIns="19050" rIns="19050" bIns="19050" anchor="ctr">
            <a:spAutoFit/>
          </a:bodyPr>
          <a:lstStyle/>
          <a:p>
            <a:pPr>
              <a:defRPr/>
            </a:pPr>
            <a:r>
              <a:rPr lang="en-US" dirty="0">
                <a:solidFill>
                  <a:srgbClr val="FFFFFF"/>
                </a:solidFill>
                <a:cs typeface="Helvetica Neue Thin" charset="0"/>
              </a:rPr>
              <a:t>tenant 3</a:t>
            </a:r>
            <a:endParaRPr lang="en-US" sz="700" dirty="0">
              <a:solidFill>
                <a:srgbClr val="FFFFFF"/>
              </a:solidFill>
              <a:cs typeface="Helvetica Neue Thin" charset="0"/>
            </a:endParaRPr>
          </a:p>
        </p:txBody>
      </p:sp>
      <p:sp>
        <p:nvSpPr>
          <p:cNvPr id="5" name="TextBox 4"/>
          <p:cNvSpPr txBox="1"/>
          <p:nvPr/>
        </p:nvSpPr>
        <p:spPr>
          <a:xfrm>
            <a:off x="5381177" y="3077740"/>
            <a:ext cx="3647367" cy="738664"/>
          </a:xfrm>
          <a:prstGeom prst="rect">
            <a:avLst/>
          </a:prstGeom>
          <a:noFill/>
        </p:spPr>
        <p:txBody>
          <a:bodyPr wrap="square" rtlCol="0">
            <a:spAutoFit/>
          </a:bodyPr>
          <a:lstStyle/>
          <a:p>
            <a:r>
              <a:rPr lang="en-US" dirty="0">
                <a:solidFill>
                  <a:srgbClr val="FFFFFF"/>
                </a:solidFill>
              </a:rPr>
              <a:t>The PID namespace provides isolation for the allocation of process identifiers (PIDs), lists of processes and their details. </a:t>
            </a:r>
          </a:p>
        </p:txBody>
      </p:sp>
    </p:spTree>
    <p:extLst>
      <p:ext uri="{BB962C8B-B14F-4D97-AF65-F5344CB8AC3E}">
        <p14:creationId xmlns:p14="http://schemas.microsoft.com/office/powerpoint/2010/main" val="33695975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565150" y="2095500"/>
            <a:ext cx="2635250" cy="698500"/>
          </a:xfrm>
          <a:prstGeom prst="roundRect">
            <a:avLst/>
          </a:prstGeom>
          <a:solidFill>
            <a:srgbClr val="008881"/>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a:t>
            </a:r>
            <a:r>
              <a:rPr lang="en-US" sz="1600" dirty="0" err="1" smtClean="0"/>
              <a:t>buildpacks</a:t>
            </a:r>
            <a:r>
              <a:rPr lang="en-US" sz="1600" dirty="0" smtClean="0"/>
              <a:t> provide standard runtime*</a:t>
            </a:r>
            <a:endParaRPr lang="en-US" sz="1600" dirty="0"/>
          </a:p>
        </p:txBody>
      </p:sp>
      <p:sp>
        <p:nvSpPr>
          <p:cNvPr id="5" name="Rounded Rectangle 4"/>
          <p:cNvSpPr/>
          <p:nvPr/>
        </p:nvSpPr>
        <p:spPr>
          <a:xfrm>
            <a:off x="565150" y="2946400"/>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OS container image</a:t>
            </a:r>
            <a:endParaRPr lang="en-US" sz="1600" dirty="0"/>
          </a:p>
        </p:txBody>
      </p:sp>
      <p:sp>
        <p:nvSpPr>
          <p:cNvPr id="6" name="Rounded Rectangle 5"/>
          <p:cNvSpPr/>
          <p:nvPr/>
        </p:nvSpPr>
        <p:spPr>
          <a:xfrm>
            <a:off x="565150" y="12636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7" name="Rounded Rectangle 6"/>
          <p:cNvSpPr/>
          <p:nvPr/>
        </p:nvSpPr>
        <p:spPr>
          <a:xfrm>
            <a:off x="5870575" y="21209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runtime container image</a:t>
            </a:r>
            <a:endParaRPr lang="en-US" sz="1600" dirty="0"/>
          </a:p>
        </p:txBody>
      </p:sp>
      <p:sp>
        <p:nvSpPr>
          <p:cNvPr id="8" name="Rounded Rectangle 7"/>
          <p:cNvSpPr/>
          <p:nvPr/>
        </p:nvSpPr>
        <p:spPr>
          <a:xfrm>
            <a:off x="5870575" y="297180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container OS image</a:t>
            </a:r>
            <a:endParaRPr lang="en-US" sz="1600" dirty="0"/>
          </a:p>
        </p:txBody>
      </p:sp>
      <p:sp>
        <p:nvSpPr>
          <p:cNvPr id="9" name="Rounded Rectangle 8"/>
          <p:cNvSpPr/>
          <p:nvPr/>
        </p:nvSpPr>
        <p:spPr>
          <a:xfrm>
            <a:off x="5870575" y="1289050"/>
            <a:ext cx="2635250" cy="698500"/>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Developer brings customized app</a:t>
            </a:r>
            <a:endParaRPr lang="en-US" sz="1600" dirty="0"/>
          </a:p>
        </p:txBody>
      </p:sp>
      <p:sp>
        <p:nvSpPr>
          <p:cNvPr id="10" name="TextBox 9"/>
          <p:cNvSpPr txBox="1"/>
          <p:nvPr/>
        </p:nvSpPr>
        <p:spPr>
          <a:xfrm>
            <a:off x="1173721" y="727406"/>
            <a:ext cx="1424989" cy="400110"/>
          </a:xfrm>
          <a:prstGeom prst="rect">
            <a:avLst/>
          </a:prstGeom>
          <a:noFill/>
        </p:spPr>
        <p:txBody>
          <a:bodyPr wrap="none" rtlCol="0">
            <a:spAutoFit/>
          </a:bodyPr>
          <a:lstStyle/>
          <a:p>
            <a:pPr algn="ctr"/>
            <a:r>
              <a:rPr lang="en-US" sz="2000" dirty="0" err="1" smtClean="0">
                <a:solidFill>
                  <a:schemeClr val="bg1"/>
                </a:solidFill>
              </a:rPr>
              <a:t>Buildpacks</a:t>
            </a:r>
            <a:endParaRPr lang="en-US" sz="2400" dirty="0" smtClean="0">
              <a:solidFill>
                <a:schemeClr val="bg1"/>
              </a:solidFill>
            </a:endParaRPr>
          </a:p>
        </p:txBody>
      </p:sp>
      <p:sp>
        <p:nvSpPr>
          <p:cNvPr id="11" name="TextBox 10"/>
          <p:cNvSpPr txBox="1"/>
          <p:nvPr/>
        </p:nvSpPr>
        <p:spPr>
          <a:xfrm>
            <a:off x="6374369" y="727406"/>
            <a:ext cx="1424989" cy="400110"/>
          </a:xfrm>
          <a:prstGeom prst="rect">
            <a:avLst/>
          </a:prstGeom>
          <a:noFill/>
        </p:spPr>
        <p:txBody>
          <a:bodyPr wrap="none" rtlCol="0">
            <a:spAutoFit/>
          </a:bodyPr>
          <a:lstStyle/>
          <a:p>
            <a:pPr algn="ctr"/>
            <a:r>
              <a:rPr lang="en-US" sz="2000" dirty="0" smtClean="0">
                <a:solidFill>
                  <a:srgbClr val="FFFFFF"/>
                </a:solidFill>
              </a:rPr>
              <a:t>Containers</a:t>
            </a:r>
            <a:endParaRPr lang="en-US" sz="2400" dirty="0" smtClean="0">
              <a:solidFill>
                <a:srgbClr val="FFFFFF"/>
              </a:solidFill>
            </a:endParaRPr>
          </a:p>
        </p:txBody>
      </p:sp>
      <p:sp>
        <p:nvSpPr>
          <p:cNvPr id="12" name="TextBox 11"/>
          <p:cNvSpPr txBox="1"/>
          <p:nvPr/>
        </p:nvSpPr>
        <p:spPr>
          <a:xfrm>
            <a:off x="307809" y="4597399"/>
            <a:ext cx="4026065" cy="369332"/>
          </a:xfrm>
          <a:prstGeom prst="rect">
            <a:avLst/>
          </a:prstGeom>
          <a:noFill/>
        </p:spPr>
        <p:txBody>
          <a:bodyPr wrap="square" rtlCol="0">
            <a:spAutoFit/>
          </a:bodyPr>
          <a:lstStyle/>
          <a:p>
            <a:pPr algn="ctr"/>
            <a:r>
              <a:rPr lang="en-US" dirty="0" smtClean="0">
                <a:solidFill>
                  <a:schemeClr val="bg1"/>
                </a:solidFill>
              </a:rPr>
              <a:t>* </a:t>
            </a:r>
            <a:r>
              <a:rPr lang="en-US" dirty="0" err="1" smtClean="0">
                <a:solidFill>
                  <a:schemeClr val="bg1"/>
                </a:solidFill>
              </a:rPr>
              <a:t>Devs</a:t>
            </a:r>
            <a:r>
              <a:rPr lang="en-US" dirty="0" smtClean="0">
                <a:solidFill>
                  <a:schemeClr val="bg1"/>
                </a:solidFill>
              </a:rPr>
              <a:t> may bring a custom </a:t>
            </a:r>
            <a:r>
              <a:rPr lang="en-US" dirty="0" err="1" smtClean="0">
                <a:solidFill>
                  <a:schemeClr val="bg1"/>
                </a:solidFill>
              </a:rPr>
              <a:t>buildpack</a:t>
            </a:r>
            <a:endParaRPr lang="en-US" dirty="0" smtClean="0">
              <a:solidFill>
                <a:schemeClr val="bg1"/>
              </a:solidFill>
            </a:endParaRPr>
          </a:p>
        </p:txBody>
      </p:sp>
      <p:sp>
        <p:nvSpPr>
          <p:cNvPr id="13" name="Rounded Rectangle 12"/>
          <p:cNvSpPr/>
          <p:nvPr/>
        </p:nvSpPr>
        <p:spPr>
          <a:xfrm>
            <a:off x="558800" y="3781425"/>
            <a:ext cx="2635250" cy="698500"/>
          </a:xfrm>
          <a:prstGeom prst="round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sp>
        <p:nvSpPr>
          <p:cNvPr id="14" name="Rounded Rectangle 13"/>
          <p:cNvSpPr/>
          <p:nvPr/>
        </p:nvSpPr>
        <p:spPr>
          <a:xfrm>
            <a:off x="5870575" y="3806825"/>
            <a:ext cx="2635250" cy="698500"/>
          </a:xfrm>
          <a:prstGeom prst="roundRect">
            <a:avLst/>
          </a:prstGeom>
          <a:solidFill>
            <a:srgbClr val="00888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Platform provides fixed host OS Kernel</a:t>
            </a:r>
            <a:endParaRPr lang="en-US" sz="1600" dirty="0"/>
          </a:p>
        </p:txBody>
      </p:sp>
      <p:grpSp>
        <p:nvGrpSpPr>
          <p:cNvPr id="19" name="Group 18"/>
          <p:cNvGrpSpPr/>
          <p:nvPr/>
        </p:nvGrpSpPr>
        <p:grpSpPr>
          <a:xfrm>
            <a:off x="3670300" y="3889375"/>
            <a:ext cx="1647825" cy="428625"/>
            <a:chOff x="3670300" y="3952875"/>
            <a:chExt cx="1647825" cy="428625"/>
          </a:xfrm>
        </p:grpSpPr>
        <p:sp>
          <p:nvSpPr>
            <p:cNvPr id="17" name="TextBox 16"/>
            <p:cNvSpPr txBox="1"/>
            <p:nvPr/>
          </p:nvSpPr>
          <p:spPr>
            <a:xfrm>
              <a:off x="3839532" y="3952875"/>
              <a:ext cx="1300356" cy="307777"/>
            </a:xfrm>
            <a:prstGeom prst="rect">
              <a:avLst/>
            </a:prstGeom>
            <a:noFill/>
          </p:spPr>
          <p:txBody>
            <a:bodyPr wrap="none" rtlCol="0">
              <a:spAutoFit/>
            </a:bodyPr>
            <a:lstStyle/>
            <a:p>
              <a:pPr algn="ctr"/>
              <a:r>
                <a:rPr lang="en-US" dirty="0" smtClean="0">
                  <a:solidFill>
                    <a:srgbClr val="FFFFFF"/>
                  </a:solidFill>
                </a:rPr>
                <a:t>App container</a:t>
              </a:r>
            </a:p>
          </p:txBody>
        </p:sp>
        <p:sp>
          <p:nvSpPr>
            <p:cNvPr id="18" name="Rounded Rectangle 17"/>
            <p:cNvSpPr/>
            <p:nvPr/>
          </p:nvSpPr>
          <p:spPr>
            <a:xfrm>
              <a:off x="3670300" y="3971926"/>
              <a:ext cx="1647825" cy="409574"/>
            </a:xfrm>
            <a:prstGeom prst="roundRect">
              <a:avLst/>
            </a:prstGeom>
            <a:noFill/>
            <a:ln w="19050"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p:nvPr>
        </p:nvSpPr>
        <p:spPr>
          <a:xfrm>
            <a:off x="128586" y="88754"/>
            <a:ext cx="8410576" cy="457201"/>
          </a:xfrm>
        </p:spPr>
        <p:txBody>
          <a:bodyPr/>
          <a:lstStyle/>
          <a:p>
            <a:r>
              <a:rPr lang="en-US" sz="2800" dirty="0" smtClean="0">
                <a:solidFill>
                  <a:srgbClr val="2C95DD"/>
                </a:solidFill>
              </a:rPr>
              <a:t>Customize the Container Experience</a:t>
            </a:r>
            <a:endParaRPr lang="en-US" sz="2800" dirty="0">
              <a:solidFill>
                <a:srgbClr val="2C95DD"/>
              </a:solidFill>
            </a:endParaRPr>
          </a:p>
        </p:txBody>
      </p:sp>
      <p:sp>
        <p:nvSpPr>
          <p:cNvPr id="21" name="Rounded Rectangle 20"/>
          <p:cNvSpPr/>
          <p:nvPr/>
        </p:nvSpPr>
        <p:spPr>
          <a:xfrm>
            <a:off x="307809" y="1135593"/>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553432" y="1190626"/>
            <a:ext cx="3254375" cy="2540000"/>
          </a:xfrm>
          <a:prstGeom prst="roundRect">
            <a:avLst/>
          </a:prstGeom>
          <a:noFill/>
          <a:ln w="28575" cmpd="sng">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934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6" name="Group 65"/>
          <p:cNvGrpSpPr/>
          <p:nvPr/>
        </p:nvGrpSpPr>
        <p:grpSpPr>
          <a:xfrm>
            <a:off x="7048643" y="891822"/>
            <a:ext cx="1744133" cy="886964"/>
            <a:chOff x="6775984" y="840178"/>
            <a:chExt cx="1744133" cy="886964"/>
          </a:xfrm>
        </p:grpSpPr>
        <p:sp>
          <p:nvSpPr>
            <p:cNvPr id="223" name="AutoShape 1"/>
            <p:cNvSpPr>
              <a:spLocks noChangeArrowheads="1"/>
            </p:cNvSpPr>
            <p:nvPr/>
          </p:nvSpPr>
          <p:spPr bwMode="auto">
            <a:xfrm>
              <a:off x="6775984" y="840178"/>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91" name="Shape 179"/>
            <p:cNvGrpSpPr/>
            <p:nvPr/>
          </p:nvGrpSpPr>
          <p:grpSpPr>
            <a:xfrm>
              <a:off x="6847703" y="928524"/>
              <a:ext cx="1621611" cy="798618"/>
              <a:chOff x="1163919" y="1239446"/>
              <a:chExt cx="1621611" cy="798618"/>
            </a:xfrm>
          </p:grpSpPr>
          <p:grpSp>
            <p:nvGrpSpPr>
              <p:cNvPr id="93" name="Shape 181"/>
              <p:cNvGrpSpPr/>
              <p:nvPr/>
            </p:nvGrpSpPr>
            <p:grpSpPr>
              <a:xfrm>
                <a:off x="1163919" y="1239446"/>
                <a:ext cx="1621611" cy="568476"/>
                <a:chOff x="5481921" y="2721113"/>
                <a:chExt cx="1621611" cy="568476"/>
              </a:xfrm>
            </p:grpSpPr>
            <p:sp>
              <p:nvSpPr>
                <p:cNvPr id="9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00"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01"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94"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dk1"/>
                    </a:solidFill>
                    <a:latin typeface="Arial"/>
                    <a:ea typeface="Arial"/>
                    <a:cs typeface="Arial"/>
                    <a:sym typeface="Arial"/>
                    <a:rtl val="0"/>
                  </a:rPr>
                  <a:t>Operations Manager</a:t>
                </a:r>
              </a:p>
            </p:txBody>
          </p:sp>
        </p:grpSp>
      </p:grpSp>
      <p:grpSp>
        <p:nvGrpSpPr>
          <p:cNvPr id="228" name="Group 227"/>
          <p:cNvGrpSpPr/>
          <p:nvPr/>
        </p:nvGrpSpPr>
        <p:grpSpPr>
          <a:xfrm>
            <a:off x="7063953" y="1936205"/>
            <a:ext cx="1744133" cy="896936"/>
            <a:chOff x="6775984" y="1967163"/>
            <a:chExt cx="1744133" cy="896936"/>
          </a:xfrm>
        </p:grpSpPr>
        <p:sp>
          <p:nvSpPr>
            <p:cNvPr id="229"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230" name="Shape 194"/>
            <p:cNvGrpSpPr/>
            <p:nvPr/>
          </p:nvGrpSpPr>
          <p:grpSpPr>
            <a:xfrm>
              <a:off x="6847707" y="2014681"/>
              <a:ext cx="1613145" cy="849418"/>
              <a:chOff x="6430190" y="1230979"/>
              <a:chExt cx="1613145" cy="849418"/>
            </a:xfrm>
          </p:grpSpPr>
          <p:grpSp>
            <p:nvGrpSpPr>
              <p:cNvPr id="231" name="Shape 196"/>
              <p:cNvGrpSpPr/>
              <p:nvPr/>
            </p:nvGrpSpPr>
            <p:grpSpPr>
              <a:xfrm>
                <a:off x="6430190" y="1230979"/>
                <a:ext cx="1613145" cy="568473"/>
                <a:chOff x="5490387" y="1527312"/>
                <a:chExt cx="1613145" cy="568473"/>
              </a:xfrm>
            </p:grpSpPr>
            <p:sp>
              <p:nvSpPr>
                <p:cNvPr id="234"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235"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236"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32"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233"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271" name="Group 270"/>
          <p:cNvGrpSpPr/>
          <p:nvPr/>
        </p:nvGrpSpPr>
        <p:grpSpPr>
          <a:xfrm>
            <a:off x="393647" y="830823"/>
            <a:ext cx="6540132" cy="3333901"/>
            <a:chOff x="1082694" y="751236"/>
            <a:chExt cx="5574744" cy="3449484"/>
          </a:xfrm>
        </p:grpSpPr>
        <p:sp>
          <p:nvSpPr>
            <p:cNvPr id="6" name="AutoShape 1"/>
            <p:cNvSpPr>
              <a:spLocks noChangeArrowheads="1"/>
            </p:cNvSpPr>
            <p:nvPr/>
          </p:nvSpPr>
          <p:spPr bwMode="auto">
            <a:xfrm>
              <a:off x="1082694" y="751236"/>
              <a:ext cx="5574744" cy="3449484"/>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sp>
          <p:nvSpPr>
            <p:cNvPr id="166" name="AutoShape 5"/>
            <p:cNvSpPr>
              <a:spLocks noChangeArrowheads="1"/>
            </p:cNvSpPr>
            <p:nvPr/>
          </p:nvSpPr>
          <p:spPr bwMode="auto">
            <a:xfrm>
              <a:off x="5105240" y="1287868"/>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70" name="AutoShape 55"/>
            <p:cNvSpPr>
              <a:spLocks noChangeArrowheads="1"/>
            </p:cNvSpPr>
            <p:nvPr/>
          </p:nvSpPr>
          <p:spPr bwMode="auto">
            <a:xfrm>
              <a:off x="2132543" y="3437648"/>
              <a:ext cx="2907197" cy="706424"/>
            </a:xfrm>
            <a:prstGeom prst="roundRect">
              <a:avLst>
                <a:gd name="adj" fmla="val 431"/>
              </a:avLst>
            </a:prstGeom>
            <a:solidFill>
              <a:srgbClr val="00685D"/>
            </a:solidFill>
            <a:ln w="9525" cap="flat">
              <a:solidFill>
                <a:srgbClr val="808080"/>
              </a:solidFill>
              <a:round/>
              <a:headEnd/>
              <a:tailEnd/>
            </a:ln>
            <a:effectLst/>
          </p:spPr>
          <p:txBody>
            <a:bodyPr lIns="0" tIns="0" rIns="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  Loggregator</a:t>
              </a:r>
              <a:endParaRPr lang="en-US" sz="1200" b="1" dirty="0">
                <a:solidFill>
                  <a:srgbClr val="FFFFFF"/>
                </a:solidFill>
              </a:endParaRPr>
            </a:p>
          </p:txBody>
        </p:sp>
        <p:sp>
          <p:nvSpPr>
            <p:cNvPr id="177" name="AutoShape 4"/>
            <p:cNvSpPr>
              <a:spLocks noChangeArrowheads="1"/>
            </p:cNvSpPr>
            <p:nvPr/>
          </p:nvSpPr>
          <p:spPr bwMode="auto">
            <a:xfrm>
              <a:off x="3623690" y="814519"/>
              <a:ext cx="1402134" cy="403140"/>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2135040" y="819319"/>
              <a:ext cx="1406266" cy="401241"/>
              <a:chOff x="1899269" y="947948"/>
              <a:chExt cx="1406266" cy="401241"/>
            </a:xfrm>
          </p:grpSpPr>
          <p:sp>
            <p:nvSpPr>
              <p:cNvPr id="175" name="AutoShape 3"/>
              <p:cNvSpPr>
                <a:spLocks noChangeArrowheads="1"/>
              </p:cNvSpPr>
              <p:nvPr/>
            </p:nvSpPr>
            <p:spPr bwMode="auto">
              <a:xfrm>
                <a:off x="1899269" y="947948"/>
                <a:ext cx="1406266" cy="401241"/>
              </a:xfrm>
              <a:prstGeom prst="roundRect">
                <a:avLst>
                  <a:gd name="adj" fmla="val 4579"/>
                </a:avLst>
              </a:prstGeom>
              <a:solidFill>
                <a:srgbClr val="00685D"/>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1917943" y="1030635"/>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grpSp>
          <p:nvGrpSpPr>
            <p:cNvPr id="78" name="Group 77"/>
            <p:cNvGrpSpPr/>
            <p:nvPr/>
          </p:nvGrpSpPr>
          <p:grpSpPr>
            <a:xfrm>
              <a:off x="5105239" y="1758355"/>
              <a:ext cx="1417638" cy="403140"/>
              <a:chOff x="5105239" y="1758355"/>
              <a:chExt cx="1417638" cy="403140"/>
            </a:xfrm>
          </p:grpSpPr>
          <p:sp>
            <p:nvSpPr>
              <p:cNvPr id="183" name="AutoShape 5"/>
              <p:cNvSpPr>
                <a:spLocks noChangeArrowheads="1"/>
              </p:cNvSpPr>
              <p:nvPr/>
            </p:nvSpPr>
            <p:spPr bwMode="auto">
              <a:xfrm>
                <a:off x="5105239" y="1758355"/>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90" name="Oval 194"/>
              <p:cNvSpPr/>
              <p:nvPr/>
            </p:nvSpPr>
            <p:spPr>
              <a:xfrm>
                <a:off x="5204526" y="1829355"/>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5" name="Group 194"/>
            <p:cNvGrpSpPr/>
            <p:nvPr/>
          </p:nvGrpSpPr>
          <p:grpSpPr>
            <a:xfrm>
              <a:off x="5109058" y="3209965"/>
              <a:ext cx="1417638" cy="953021"/>
              <a:chOff x="5151274" y="2101139"/>
              <a:chExt cx="1417638" cy="953021"/>
            </a:xfrm>
          </p:grpSpPr>
          <p:sp>
            <p:nvSpPr>
              <p:cNvPr id="196" name="AutoShape 5"/>
              <p:cNvSpPr>
                <a:spLocks noChangeArrowheads="1"/>
              </p:cNvSpPr>
              <p:nvPr/>
            </p:nvSpPr>
            <p:spPr bwMode="auto">
              <a:xfrm>
                <a:off x="5151274" y="2101139"/>
                <a:ext cx="1417638" cy="953021"/>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Access</a:t>
                </a:r>
                <a:endParaRPr lang="en-US" sz="1600" b="1" dirty="0">
                  <a:solidFill>
                    <a:srgbClr val="FFFFFF"/>
                  </a:solidFill>
                </a:endParaRPr>
              </a:p>
            </p:txBody>
          </p:sp>
          <p:sp>
            <p:nvSpPr>
              <p:cNvPr id="197" name="AutoShape 11"/>
              <p:cNvSpPr>
                <a:spLocks noChangeArrowheads="1"/>
              </p:cNvSpPr>
              <p:nvPr/>
            </p:nvSpPr>
            <p:spPr bwMode="auto">
              <a:xfrm>
                <a:off x="5223623" y="2728871"/>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Fileserver</a:t>
                </a:r>
                <a:endParaRPr lang="en-US" sz="1400" dirty="0">
                  <a:solidFill>
                    <a:srgbClr val="FFFFFF"/>
                  </a:solidFill>
                </a:endParaRPr>
              </a:p>
            </p:txBody>
          </p:sp>
          <p:sp>
            <p:nvSpPr>
              <p:cNvPr id="198" name="AutoShape 11"/>
              <p:cNvSpPr>
                <a:spLocks noChangeArrowheads="1"/>
              </p:cNvSpPr>
              <p:nvPr/>
            </p:nvSpPr>
            <p:spPr bwMode="auto">
              <a:xfrm>
                <a:off x="5226244" y="2403286"/>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2" name="Group 71"/>
            <p:cNvGrpSpPr/>
            <p:nvPr/>
          </p:nvGrpSpPr>
          <p:grpSpPr>
            <a:xfrm>
              <a:off x="3626954" y="1287866"/>
              <a:ext cx="1402134" cy="403140"/>
              <a:chOff x="3626954" y="1287866"/>
              <a:chExt cx="1402134" cy="403140"/>
            </a:xfrm>
          </p:grpSpPr>
          <p:sp>
            <p:nvSpPr>
              <p:cNvPr id="8" name="AutoShape 4"/>
              <p:cNvSpPr>
                <a:spLocks noChangeArrowheads="1"/>
              </p:cNvSpPr>
              <p:nvPr/>
            </p:nvSpPr>
            <p:spPr bwMode="auto">
              <a:xfrm>
                <a:off x="3626954" y="1287866"/>
                <a:ext cx="1402134" cy="403140"/>
              </a:xfrm>
              <a:prstGeom prst="roundRect">
                <a:avLst>
                  <a:gd name="adj" fmla="val 2662"/>
                </a:avLst>
              </a:prstGeom>
              <a:solidFill>
                <a:srgbClr val="004A4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a:solidFill>
                      <a:srgbClr val="FFFFFF"/>
                    </a:solidFill>
                  </a:rPr>
                  <a:t>     CC Bridge</a:t>
                </a:r>
              </a:p>
            </p:txBody>
          </p:sp>
          <p:sp>
            <p:nvSpPr>
              <p:cNvPr id="201" name="Shape 333"/>
              <p:cNvSpPr/>
              <p:nvPr/>
            </p:nvSpPr>
            <p:spPr>
              <a:xfrm>
                <a:off x="3667744" y="1353562"/>
                <a:ext cx="280288" cy="308010"/>
              </a:xfrm>
              <a:prstGeom prst="blockArc">
                <a:avLst>
                  <a:gd name="adj1" fmla="val 10766933"/>
                  <a:gd name="adj2" fmla="val 21584774"/>
                  <a:gd name="adj3" fmla="val 17989"/>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252" name="Group 251"/>
            <p:cNvGrpSpPr/>
            <p:nvPr/>
          </p:nvGrpSpPr>
          <p:grpSpPr>
            <a:xfrm>
              <a:off x="5109057" y="2206199"/>
              <a:ext cx="1417638" cy="960101"/>
              <a:chOff x="5116754" y="2189697"/>
              <a:chExt cx="1417638" cy="960101"/>
            </a:xfrm>
          </p:grpSpPr>
          <p:grpSp>
            <p:nvGrpSpPr>
              <p:cNvPr id="65" name="Group 64"/>
              <p:cNvGrpSpPr/>
              <p:nvPr/>
            </p:nvGrpSpPr>
            <p:grpSpPr>
              <a:xfrm>
                <a:off x="5116754" y="2189697"/>
                <a:ext cx="1417638" cy="960101"/>
                <a:chOff x="5151273" y="2144619"/>
                <a:chExt cx="1417638" cy="869975"/>
              </a:xfrm>
            </p:grpSpPr>
            <p:sp>
              <p:nvSpPr>
                <p:cNvPr id="162" name="AutoShape 5"/>
                <p:cNvSpPr>
                  <a:spLocks noChangeArrowheads="1"/>
                </p:cNvSpPr>
                <p:nvPr/>
              </p:nvSpPr>
              <p:spPr bwMode="auto">
                <a:xfrm>
                  <a:off x="5151273" y="2144619"/>
                  <a:ext cx="1417638" cy="869975"/>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23623" y="272887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26244" y="2432141"/>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sp>
            <p:nvSpPr>
              <p:cNvPr id="202" name="Shape 352"/>
              <p:cNvSpPr/>
              <p:nvPr/>
            </p:nvSpPr>
            <p:spPr>
              <a:xfrm>
                <a:off x="5251865" y="2585469"/>
                <a:ext cx="161840" cy="132758"/>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70" name="Group 69"/>
            <p:cNvGrpSpPr/>
            <p:nvPr/>
          </p:nvGrpSpPr>
          <p:grpSpPr>
            <a:xfrm>
              <a:off x="5101421" y="819319"/>
              <a:ext cx="1417638" cy="403140"/>
              <a:chOff x="5124260" y="803673"/>
              <a:chExt cx="1417638" cy="403140"/>
            </a:xfrm>
          </p:grpSpPr>
          <p:sp>
            <p:nvSpPr>
              <p:cNvPr id="184" name="AutoShape 5"/>
              <p:cNvSpPr>
                <a:spLocks noChangeArrowheads="1"/>
              </p:cNvSpPr>
              <p:nvPr/>
            </p:nvSpPr>
            <p:spPr bwMode="auto">
              <a:xfrm>
                <a:off x="5124260" y="803673"/>
                <a:ext cx="1417638" cy="403140"/>
              </a:xfrm>
              <a:prstGeom prst="roundRect">
                <a:avLst>
                  <a:gd name="adj" fmla="val 7401"/>
                </a:avLst>
              </a:prstGeom>
              <a:solidFill>
                <a:srgbClr val="004A4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5432270" y="955967"/>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5204246" y="921653"/>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9" name="Group 68"/>
            <p:cNvGrpSpPr/>
            <p:nvPr/>
          </p:nvGrpSpPr>
          <p:grpSpPr>
            <a:xfrm>
              <a:off x="1657566" y="814350"/>
              <a:ext cx="419995" cy="3329721"/>
              <a:chOff x="1657566" y="814350"/>
              <a:chExt cx="419995" cy="3329721"/>
            </a:xfrm>
          </p:grpSpPr>
          <p:grpSp>
            <p:nvGrpSpPr>
              <p:cNvPr id="31" name="Group 30"/>
              <p:cNvGrpSpPr/>
              <p:nvPr/>
            </p:nvGrpSpPr>
            <p:grpSpPr>
              <a:xfrm rot="16200000">
                <a:off x="202703" y="2269213"/>
                <a:ext cx="3329721" cy="419995"/>
                <a:chOff x="4329613" y="184635"/>
                <a:chExt cx="2687453" cy="213867"/>
              </a:xfrm>
              <a:solidFill>
                <a:srgbClr val="00685D"/>
              </a:solidFill>
            </p:grpSpPr>
            <p:sp>
              <p:nvSpPr>
                <p:cNvPr id="135" name="Rounded Rectangle 134"/>
                <p:cNvSpPr/>
                <p:nvPr/>
              </p:nvSpPr>
              <p:spPr bwMode="auto">
                <a:xfrm>
                  <a:off x="4329613" y="184635"/>
                  <a:ext cx="2687453" cy="213867"/>
                </a:xfrm>
                <a:prstGeom prst="roundRect">
                  <a:avLst>
                    <a:gd name="adj" fmla="val 17740"/>
                  </a:avLst>
                </a:prstGeom>
                <a:grpFill/>
                <a:ln w="41275">
                  <a:noFill/>
                  <a:round/>
                  <a:headEnd/>
                  <a:tailEnd/>
                </a:ln>
              </p:spPr>
              <p:txBody>
                <a:bodyPr wrap="none" lIns="91440" tIns="0" rIns="91440" bIns="0" rtlCol="0" anchor="ctr"/>
                <a:lstStyle/>
                <a:p>
                  <a:pPr algn="ctr"/>
                  <a:r>
                    <a:rPr lang="en-US" sz="1600" dirty="0">
                      <a:solidFill>
                        <a:prstClr val="white">
                          <a:lumMod val="95000"/>
                        </a:prstClr>
                      </a:solidFill>
                      <a:latin typeface="Calibri"/>
                    </a:rPr>
                    <a:t>Dynamic </a:t>
                  </a:r>
                  <a:r>
                    <a:rPr lang="en-US" sz="1600" dirty="0" smtClean="0">
                      <a:solidFill>
                        <a:prstClr val="white">
                          <a:lumMod val="95000"/>
                        </a:prstClr>
                      </a:solidFill>
                      <a:latin typeface="Calibri"/>
                    </a:rPr>
                    <a:t>Router</a:t>
                  </a:r>
                </a:p>
              </p:txBody>
            </p:sp>
            <p:sp>
              <p:nvSpPr>
                <p:cNvPr id="136" name="Oval 42"/>
                <p:cNvSpPr/>
                <p:nvPr/>
              </p:nvSpPr>
              <p:spPr>
                <a:xfrm>
                  <a:off x="6311121" y="214188"/>
                  <a:ext cx="161925" cy="154453"/>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rgbClr val="FFFFFF"/>
                    </a:solidFill>
                    <a:latin typeface="Arial"/>
                  </a:endParaRPr>
                </a:p>
              </p:txBody>
            </p:sp>
          </p:grpSp>
          <p:sp>
            <p:nvSpPr>
              <p:cNvPr id="216" name="Shape 346"/>
              <p:cNvSpPr/>
              <p:nvPr/>
            </p:nvSpPr>
            <p:spPr>
              <a:xfrm>
                <a:off x="1715602" y="3657755"/>
                <a:ext cx="303318" cy="280773"/>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18" name="Rounded Rectangle 217"/>
            <p:cNvSpPr/>
            <p:nvPr/>
          </p:nvSpPr>
          <p:spPr bwMode="auto">
            <a:xfrm rot="16200000">
              <a:off x="-256737" y="2271696"/>
              <a:ext cx="3324752" cy="419995"/>
            </a:xfrm>
            <a:prstGeom prst="roundRect">
              <a:avLst>
                <a:gd name="adj" fmla="val 17740"/>
              </a:avLst>
            </a:prstGeom>
            <a:solidFill>
              <a:srgbClr val="00685D"/>
            </a:solidFill>
            <a:ln w="41275">
              <a:noFill/>
              <a:round/>
              <a:headEnd/>
              <a:tailEnd/>
            </a:ln>
          </p:spPr>
          <p:txBody>
            <a:bodyPr wrap="none" lIns="91440" tIns="0" rIns="91440" bIns="0" rtlCol="0" anchor="ctr"/>
            <a:lstStyle/>
            <a:p>
              <a:pPr algn="ctr"/>
              <a:r>
                <a:rPr lang="en-US" sz="1600" dirty="0" smtClean="0">
                  <a:solidFill>
                    <a:prstClr val="white">
                      <a:lumMod val="95000"/>
                    </a:prstClr>
                  </a:solidFill>
                  <a:latin typeface="Calibri"/>
                </a:rPr>
                <a:t>HA Load Balancer</a:t>
              </a:r>
            </a:p>
          </p:txBody>
        </p:sp>
        <p:sp>
          <p:nvSpPr>
            <p:cNvPr id="220" name="AutoShape 23"/>
            <p:cNvSpPr>
              <a:spLocks noChangeArrowheads="1"/>
            </p:cNvSpPr>
            <p:nvPr/>
          </p:nvSpPr>
          <p:spPr bwMode="auto">
            <a:xfrm>
              <a:off x="2212368" y="3823189"/>
              <a:ext cx="1056558" cy="258479"/>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221" name="AutoShape 23"/>
            <p:cNvSpPr>
              <a:spLocks noChangeArrowheads="1"/>
            </p:cNvSpPr>
            <p:nvPr/>
          </p:nvSpPr>
          <p:spPr bwMode="auto">
            <a:xfrm>
              <a:off x="3368311" y="3516875"/>
              <a:ext cx="1597148"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222" name="AutoShape 23"/>
            <p:cNvSpPr>
              <a:spLocks noChangeArrowheads="1"/>
            </p:cNvSpPr>
            <p:nvPr/>
          </p:nvSpPr>
          <p:spPr bwMode="auto">
            <a:xfrm>
              <a:off x="3368675" y="3829255"/>
              <a:ext cx="1596783" cy="252413"/>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sp>
        <p:nvSpPr>
          <p:cNvPr id="224" name="AutoShape 1"/>
          <p:cNvSpPr>
            <a:spLocks noChangeArrowheads="1"/>
          </p:cNvSpPr>
          <p:nvPr/>
        </p:nvSpPr>
        <p:spPr bwMode="auto">
          <a:xfrm>
            <a:off x="1249007" y="4253384"/>
            <a:ext cx="4965900" cy="251161"/>
          </a:xfrm>
          <a:prstGeom prst="roundRect">
            <a:avLst>
              <a:gd name="adj" fmla="val 7589"/>
            </a:avLst>
          </a:prstGeom>
          <a:solidFill>
            <a:srgbClr val="33928A"/>
          </a:solidFill>
          <a:ln w="9525" cap="flat">
            <a:solidFill>
              <a:srgbClr val="FFFFFF"/>
            </a:solidFill>
            <a:round/>
            <a:headEnd/>
            <a:tailEnd/>
          </a:ln>
          <a:effectLst/>
          <a:extLst/>
        </p:spPr>
        <p:txBody>
          <a:bodyPr wrap="none" anchor="ctr"/>
          <a:lstStyle/>
          <a:p>
            <a:pPr algn="ctr"/>
            <a:r>
              <a:rPr lang="en-US" dirty="0" smtClean="0">
                <a:solidFill>
                  <a:schemeClr val="tx1">
                    <a:lumMod val="50000"/>
                  </a:schemeClr>
                </a:solidFill>
              </a:rPr>
              <a:t> </a:t>
            </a:r>
            <a:r>
              <a:rPr lang="en-US" b="1" dirty="0" smtClean="0">
                <a:solidFill>
                  <a:schemeClr val="bg1"/>
                </a:solidFill>
              </a:rPr>
              <a:t>BOSH</a:t>
            </a:r>
            <a:endParaRPr lang="en-US" b="1" dirty="0">
              <a:solidFill>
                <a:schemeClr val="bg1"/>
              </a:solidFill>
            </a:endParaRPr>
          </a:p>
        </p:txBody>
      </p:sp>
      <p:grpSp>
        <p:nvGrpSpPr>
          <p:cNvPr id="272" name="Group 271"/>
          <p:cNvGrpSpPr/>
          <p:nvPr/>
        </p:nvGrpSpPr>
        <p:grpSpPr>
          <a:xfrm>
            <a:off x="1804302" y="4415030"/>
            <a:ext cx="4063099" cy="609071"/>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sp>
        <p:nvSpPr>
          <p:cNvPr id="287"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lvl="0">
              <a:buClr>
                <a:srgbClr val="00685D"/>
              </a:buClr>
              <a:buSzPct val="25000"/>
            </a:pPr>
            <a:r>
              <a:rPr lang="en-US" sz="2800" dirty="0">
                <a:solidFill>
                  <a:srgbClr val="2C95DD"/>
                </a:solidFill>
              </a:rPr>
              <a:t>Pivotal CF Architecture - Recap</a:t>
            </a:r>
          </a:p>
        </p:txBody>
      </p:sp>
      <p:grpSp>
        <p:nvGrpSpPr>
          <p:cNvPr id="111" name="Group 110"/>
          <p:cNvGrpSpPr/>
          <p:nvPr/>
        </p:nvGrpSpPr>
        <p:grpSpPr>
          <a:xfrm>
            <a:off x="7063953" y="2984167"/>
            <a:ext cx="1744133" cy="896936"/>
            <a:chOff x="6775984" y="1967163"/>
            <a:chExt cx="1744133" cy="896936"/>
          </a:xfrm>
        </p:grpSpPr>
        <p:sp>
          <p:nvSpPr>
            <p:cNvPr id="112" name="AutoShape 1"/>
            <p:cNvSpPr>
              <a:spLocks noChangeArrowheads="1"/>
            </p:cNvSpPr>
            <p:nvPr/>
          </p:nvSpPr>
          <p:spPr bwMode="auto">
            <a:xfrm>
              <a:off x="6775984" y="1967163"/>
              <a:ext cx="1744133" cy="864803"/>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ctr"/>
            <a:lstStyle/>
            <a:p>
              <a:r>
                <a:rPr lang="en-US" dirty="0" smtClean="0"/>
                <a:t> </a:t>
              </a:r>
              <a:endParaRPr lang="en-US" dirty="0"/>
            </a:p>
          </p:txBody>
        </p:sp>
        <p:grpSp>
          <p:nvGrpSpPr>
            <p:cNvPr id="113" name="Shape 194"/>
            <p:cNvGrpSpPr/>
            <p:nvPr/>
          </p:nvGrpSpPr>
          <p:grpSpPr>
            <a:xfrm>
              <a:off x="6847707" y="2014681"/>
              <a:ext cx="1613145" cy="849418"/>
              <a:chOff x="6430190" y="1230979"/>
              <a:chExt cx="1613145" cy="849418"/>
            </a:xfrm>
          </p:grpSpPr>
          <p:grpSp>
            <p:nvGrpSpPr>
              <p:cNvPr id="114" name="Shape 196"/>
              <p:cNvGrpSpPr/>
              <p:nvPr/>
            </p:nvGrpSpPr>
            <p:grpSpPr>
              <a:xfrm>
                <a:off x="6430190" y="1230979"/>
                <a:ext cx="1613145" cy="568473"/>
                <a:chOff x="5490387" y="1527312"/>
                <a:chExt cx="1613145" cy="568473"/>
              </a:xfrm>
            </p:grpSpPr>
            <p:sp>
              <p:nvSpPr>
                <p:cNvPr id="117"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18"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1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Arial"/>
                    <a:ea typeface="Arial"/>
                    <a:cs typeface="Arial"/>
                    <a:sym typeface="Arial"/>
                    <a:rtl val="0"/>
                  </a:rPr>
                  <a:t>Service</a:t>
                </a:r>
                <a:endParaRPr lang="en-US" sz="1200" b="0" i="0" u="none" strike="noStrike" cap="none" baseline="0" dirty="0">
                  <a:solidFill>
                    <a:schemeClr val="dk1"/>
                  </a:solidFill>
                  <a:latin typeface="Arial"/>
                  <a:ea typeface="Arial"/>
                  <a:cs typeface="Arial"/>
                  <a:sym typeface="Arial"/>
                  <a:rtl val="0"/>
                </a:endParaRPr>
              </a:p>
            </p:txBody>
          </p:sp>
          <p:sp>
            <p:nvSpPr>
              <p:cNvPr id="116"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37050105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596571"/>
            <a:ext cx="6048299" cy="764059"/>
          </a:xfrm>
        </p:spPr>
        <p:txBody>
          <a:bodyPr/>
          <a:lstStyle/>
          <a:p>
            <a:r>
              <a:rPr lang="en-US" sz="4000" dirty="0" smtClean="0">
                <a:solidFill>
                  <a:srgbClr val="F27C3A"/>
                </a:solidFill>
              </a:rPr>
              <a:t>Deploying Cloud Foundry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3143577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Shape 405"/>
          <p:cNvSpPr/>
          <p:nvPr/>
        </p:nvSpPr>
        <p:spPr>
          <a:xfrm>
            <a:off x="1724025" y="1200150"/>
            <a:ext cx="3990975"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grpSp>
        <p:nvGrpSpPr>
          <p:cNvPr id="406" name="Shape 406"/>
          <p:cNvGrpSpPr/>
          <p:nvPr/>
        </p:nvGrpSpPr>
        <p:grpSpPr>
          <a:xfrm>
            <a:off x="3976503" y="2648851"/>
            <a:ext cx="1533402" cy="443726"/>
            <a:chOff x="4038600" y="2305108"/>
            <a:chExt cx="1533402" cy="443726"/>
          </a:xfrm>
        </p:grpSpPr>
        <p:sp>
          <p:nvSpPr>
            <p:cNvPr id="407" name="Shape 407"/>
            <p:cNvSpPr/>
            <p:nvPr/>
          </p:nvSpPr>
          <p:spPr>
            <a:xfrm>
              <a:off x="4038600" y="2305108"/>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Message Bus</a:t>
              </a:r>
            </a:p>
          </p:txBody>
        </p:sp>
        <p:sp>
          <p:nvSpPr>
            <p:cNvPr id="408" name="Shape 408"/>
            <p:cNvSpPr/>
            <p:nvPr/>
          </p:nvSpPr>
          <p:spPr>
            <a:xfrm rot="-10345447">
              <a:off x="4094828" y="2426119"/>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10" name="Shape 410"/>
          <p:cNvSpPr/>
          <p:nvPr/>
        </p:nvSpPr>
        <p:spPr>
          <a:xfrm>
            <a:off x="5715000" y="1200150"/>
            <a:ext cx="3085552" cy="32003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411" name="Shape 411"/>
          <p:cNvSpPr/>
          <p:nvPr/>
        </p:nvSpPr>
        <p:spPr>
          <a:xfrm>
            <a:off x="7010400" y="39550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a:solidFill>
                  <a:srgbClr val="000000"/>
                </a:solidFill>
                <a:latin typeface="Calibri"/>
                <a:ea typeface="Calibri"/>
                <a:cs typeface="Calibri"/>
                <a:sym typeface="Calibri"/>
              </a:rPr>
              <a:t>IaaS</a:t>
            </a:r>
          </a:p>
        </p:txBody>
      </p:sp>
      <p:sp>
        <p:nvSpPr>
          <p:cNvPr id="412" name="Shape 412"/>
          <p:cNvSpPr/>
          <p:nvPr/>
        </p:nvSpPr>
        <p:spPr>
          <a:xfrm>
            <a:off x="2743200" y="3678019"/>
            <a:ext cx="2878328" cy="646331"/>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a:solidFill>
                  <a:srgbClr val="000000"/>
                </a:solidFill>
                <a:latin typeface="Calibri"/>
                <a:ea typeface="Calibri"/>
                <a:cs typeface="Calibri"/>
                <a:sym typeface="Calibri"/>
              </a:rPr>
              <a:t>Cloud Foundry       Operations Manager/BOSH</a:t>
            </a:r>
          </a:p>
        </p:txBody>
      </p:sp>
      <p:grpSp>
        <p:nvGrpSpPr>
          <p:cNvPr id="413" name="Shape 413"/>
          <p:cNvGrpSpPr/>
          <p:nvPr/>
        </p:nvGrpSpPr>
        <p:grpSpPr>
          <a:xfrm>
            <a:off x="1943954" y="1384374"/>
            <a:ext cx="1533402" cy="443726"/>
            <a:chOff x="810566" y="1384374"/>
            <a:chExt cx="1533402" cy="443726"/>
          </a:xfrm>
        </p:grpSpPr>
        <p:sp>
          <p:nvSpPr>
            <p:cNvPr id="414" name="Shape 414"/>
            <p:cNvSpPr/>
            <p:nvPr/>
          </p:nvSpPr>
          <p:spPr>
            <a:xfrm>
              <a:off x="810566"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DB</a:t>
              </a:r>
            </a:p>
          </p:txBody>
        </p:sp>
        <p:sp>
          <p:nvSpPr>
            <p:cNvPr id="415" name="Shape 415"/>
            <p:cNvSpPr/>
            <p:nvPr/>
          </p:nvSpPr>
          <p:spPr>
            <a:xfrm>
              <a:off x="874073" y="149837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6" name="Shape 416"/>
          <p:cNvGrpSpPr/>
          <p:nvPr/>
        </p:nvGrpSpPr>
        <p:grpSpPr>
          <a:xfrm>
            <a:off x="3976503" y="1794381"/>
            <a:ext cx="1533402" cy="443726"/>
            <a:chOff x="5181600" y="2326964"/>
            <a:chExt cx="1533402" cy="443726"/>
          </a:xfrm>
        </p:grpSpPr>
        <p:sp>
          <p:nvSpPr>
            <p:cNvPr id="417" name="Shape 417"/>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BOSH Director</a:t>
              </a:r>
            </a:p>
          </p:txBody>
        </p:sp>
        <p:sp>
          <p:nvSpPr>
            <p:cNvPr id="418" name="Shape 418"/>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19" name="Shape 419"/>
          <p:cNvGrpSpPr/>
          <p:nvPr/>
        </p:nvGrpSpPr>
        <p:grpSpPr>
          <a:xfrm>
            <a:off x="1943953" y="2221766"/>
            <a:ext cx="1533402" cy="443726"/>
            <a:chOff x="2155868" y="1384375"/>
            <a:chExt cx="1533402" cy="443726"/>
          </a:xfrm>
        </p:grpSpPr>
        <p:sp>
          <p:nvSpPr>
            <p:cNvPr id="420" name="Shape 420"/>
            <p:cNvSpPr/>
            <p:nvPr/>
          </p:nvSpPr>
          <p:spPr>
            <a:xfrm>
              <a:off x="2155868" y="1384375"/>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err="1" smtClean="0">
                  <a:solidFill>
                    <a:schemeClr val="lt1"/>
                  </a:solidFill>
                  <a:latin typeface="Arial"/>
                  <a:ea typeface="Arial"/>
                  <a:cs typeface="Arial"/>
                  <a:sym typeface="Arial"/>
                </a:rPr>
                <a:t>Blobstore</a:t>
              </a:r>
              <a:endParaRPr lang="en-US" sz="1200" b="1" i="0" u="none" strike="noStrike" cap="none" dirty="0">
                <a:solidFill>
                  <a:schemeClr val="lt1"/>
                </a:solidFill>
                <a:latin typeface="Arial"/>
                <a:ea typeface="Arial"/>
                <a:cs typeface="Arial"/>
                <a:sym typeface="Arial"/>
              </a:endParaRPr>
            </a:p>
          </p:txBody>
        </p:sp>
        <p:sp>
          <p:nvSpPr>
            <p:cNvPr id="421" name="Shape 421"/>
            <p:cNvSpPr/>
            <p:nvPr/>
          </p:nvSpPr>
          <p:spPr>
            <a:xfrm rot="-2700000">
              <a:off x="2241490" y="154753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22" name="Shape 422"/>
          <p:cNvGrpSpPr/>
          <p:nvPr/>
        </p:nvGrpSpPr>
        <p:grpSpPr>
          <a:xfrm>
            <a:off x="1943954" y="3059158"/>
            <a:ext cx="1533402" cy="443726"/>
            <a:chOff x="3495798" y="1384374"/>
            <a:chExt cx="1533402" cy="443726"/>
          </a:xfrm>
        </p:grpSpPr>
        <p:sp>
          <p:nvSpPr>
            <p:cNvPr id="423" name="Shape 423"/>
            <p:cNvSpPr/>
            <p:nvPr/>
          </p:nvSpPr>
          <p:spPr>
            <a:xfrm>
              <a:off x="3495798" y="138437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Health Monitor</a:t>
              </a:r>
            </a:p>
          </p:txBody>
        </p:sp>
        <p:sp>
          <p:nvSpPr>
            <p:cNvPr id="424" name="Shape 424"/>
            <p:cNvSpPr/>
            <p:nvPr/>
          </p:nvSpPr>
          <p:spPr>
            <a:xfrm>
              <a:off x="3549266" y="1516358"/>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425" name="Shape 425"/>
          <p:cNvSpPr/>
          <p:nvPr/>
        </p:nvSpPr>
        <p:spPr>
          <a:xfrm>
            <a:off x="181591" y="2886075"/>
            <a:ext cx="1390650" cy="1514473"/>
          </a:xfrm>
          <a:prstGeom prst="roundRect">
            <a:avLst>
              <a:gd name="adj" fmla="val 744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91425" tIns="45700" rIns="91425" bIns="45700" anchor="t" anchorCtr="0">
            <a:noAutofit/>
          </a:bodyPr>
          <a:lstStyle/>
          <a:p>
            <a:pPr marL="0" marR="0" lvl="0" indent="0" algn="l" rtl="0">
              <a:spcBef>
                <a:spcPts val="0"/>
              </a:spcBef>
              <a:spcAft>
                <a:spcPts val="600"/>
              </a:spcAft>
              <a:buSzPct val="25000"/>
              <a:buNone/>
            </a:pPr>
            <a:r>
              <a:rPr lang="en-US" sz="1400" b="1" i="0" u="none" strike="noStrike" cap="none" dirty="0">
                <a:solidFill>
                  <a:schemeClr val="dk1"/>
                </a:solidFill>
                <a:latin typeface="Arial"/>
                <a:ea typeface="Arial"/>
                <a:cs typeface="Arial"/>
                <a:sym typeface="Arial"/>
              </a:rPr>
              <a:t>Deployment</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Packages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Blobs</a:t>
            </a:r>
          </a:p>
          <a:p>
            <a:pPr marL="285750" marR="0" lvl="1" indent="-120650"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Source</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Jobs</a:t>
            </a:r>
          </a:p>
          <a:p>
            <a:pPr marL="119063" marR="0" lvl="0" indent="-119063" algn="l" rtl="0">
              <a:spcBef>
                <a:spcPts val="0"/>
              </a:spcBef>
              <a:buClr>
                <a:schemeClr val="dk1"/>
              </a:buClr>
              <a:buSzPct val="100000"/>
              <a:buFont typeface="Arial"/>
              <a:buChar char="•"/>
            </a:pPr>
            <a:r>
              <a:rPr lang="en-US" sz="1400" b="0" i="0" u="none" strike="noStrike" cap="none" dirty="0">
                <a:solidFill>
                  <a:schemeClr val="dk1"/>
                </a:solidFill>
                <a:latin typeface="Arial"/>
                <a:ea typeface="Arial"/>
                <a:cs typeface="Arial"/>
                <a:sym typeface="Arial"/>
              </a:rPr>
              <a:t>Manifest</a:t>
            </a:r>
          </a:p>
        </p:txBody>
      </p:sp>
      <p:sp>
        <p:nvSpPr>
          <p:cNvPr id="426" name="Shape 426"/>
          <p:cNvSpPr/>
          <p:nvPr/>
        </p:nvSpPr>
        <p:spPr>
          <a:xfrm>
            <a:off x="366713" y="1627749"/>
            <a:ext cx="1542433" cy="776286"/>
          </a:xfrm>
          <a:prstGeom prst="rightArrow">
            <a:avLst>
              <a:gd name="adj1" fmla="val 72086"/>
              <a:gd name="adj2" fmla="val 41820"/>
            </a:avLst>
          </a:prstGeom>
          <a:solidFill>
            <a:srgbClr val="7F7F7F"/>
          </a:solidFill>
          <a:ln>
            <a:noFill/>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dirty="0" smtClean="0">
                <a:solidFill>
                  <a:schemeClr val="lt1"/>
                </a:solidFill>
                <a:latin typeface="Arial"/>
                <a:ea typeface="Arial"/>
                <a:cs typeface="Arial"/>
                <a:sym typeface="Arial"/>
              </a:rPr>
              <a:t>Deploy new</a:t>
            </a:r>
          </a:p>
          <a:p>
            <a:pPr marL="0" marR="0" lvl="0" indent="0" algn="ctr" rtl="0">
              <a:spcBef>
                <a:spcPts val="0"/>
              </a:spcBef>
              <a:buSzPct val="25000"/>
              <a:buNone/>
            </a:pPr>
            <a:r>
              <a:rPr lang="en-US" sz="1400" b="0" i="1" u="none" strike="noStrike" cap="none" dirty="0" smtClean="0">
                <a:solidFill>
                  <a:schemeClr val="lt1"/>
                </a:solidFill>
                <a:latin typeface="Arial"/>
                <a:ea typeface="Arial"/>
                <a:cs typeface="Arial"/>
                <a:sym typeface="Arial"/>
              </a:rPr>
              <a:t>CF Instance</a:t>
            </a:r>
            <a:endParaRPr lang="en-US" sz="1400" b="0" i="1" u="none" strike="noStrike" cap="none" dirty="0">
              <a:solidFill>
                <a:schemeClr val="lt1"/>
              </a:solidFill>
              <a:latin typeface="Arial"/>
              <a:ea typeface="Arial"/>
              <a:cs typeface="Arial"/>
              <a:sym typeface="Arial"/>
            </a:endParaRPr>
          </a:p>
        </p:txBody>
      </p:sp>
      <p:pic>
        <p:nvPicPr>
          <p:cNvPr id="427" name="Shape 427"/>
          <p:cNvPicPr preferRelativeResize="0"/>
          <p:nvPr/>
        </p:nvPicPr>
        <p:blipFill rotWithShape="1">
          <a:blip r:embed="rId3">
            <a:alphaModFix/>
          </a:blip>
          <a:srcRect/>
          <a:stretch/>
        </p:blipFill>
        <p:spPr>
          <a:xfrm>
            <a:off x="181591" y="1627749"/>
            <a:ext cx="438150" cy="776286"/>
          </a:xfrm>
          <a:prstGeom prst="rect">
            <a:avLst/>
          </a:prstGeom>
          <a:noFill/>
          <a:ln>
            <a:noFill/>
          </a:ln>
        </p:spPr>
      </p:pic>
      <p:grpSp>
        <p:nvGrpSpPr>
          <p:cNvPr id="428" name="Shape 428"/>
          <p:cNvGrpSpPr/>
          <p:nvPr/>
        </p:nvGrpSpPr>
        <p:grpSpPr>
          <a:xfrm>
            <a:off x="5958598" y="1409866"/>
            <a:ext cx="2602716" cy="1033761"/>
            <a:chOff x="5958598" y="1409866"/>
            <a:chExt cx="2602716" cy="1033761"/>
          </a:xfrm>
        </p:grpSpPr>
        <p:sp>
          <p:nvSpPr>
            <p:cNvPr id="429" name="Shape 429"/>
            <p:cNvSpPr/>
            <p:nvPr/>
          </p:nvSpPr>
          <p:spPr>
            <a:xfrm>
              <a:off x="5958598" y="1409866"/>
              <a:ext cx="2602716" cy="1033761"/>
            </a:xfrm>
            <a:prstGeom prst="roundRect">
              <a:avLst>
                <a:gd name="adj" fmla="val 4579"/>
              </a:avLst>
            </a:prstGeom>
            <a:solidFill>
              <a:srgbClr val="33928A"/>
            </a:solidFill>
            <a:ln>
              <a:noFill/>
            </a:ln>
          </p:spPr>
          <p:txBody>
            <a:bodyPr lIns="914400" tIns="0" rIns="0" bIns="0" anchor="ctr"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Worker VMs</a:t>
              </a:r>
            </a:p>
          </p:txBody>
        </p:sp>
        <p:grpSp>
          <p:nvGrpSpPr>
            <p:cNvPr id="430" name="Shape 430"/>
            <p:cNvGrpSpPr/>
            <p:nvPr/>
          </p:nvGrpSpPr>
          <p:grpSpPr>
            <a:xfrm>
              <a:off x="6034264" y="1504950"/>
              <a:ext cx="751569" cy="871170"/>
              <a:chOff x="6443676" y="1273494"/>
              <a:chExt cx="993333" cy="1151407"/>
            </a:xfrm>
          </p:grpSpPr>
          <p:pic>
            <p:nvPicPr>
              <p:cNvPr id="431" name="Shape 431"/>
              <p:cNvPicPr preferRelativeResize="0"/>
              <p:nvPr/>
            </p:nvPicPr>
            <p:blipFill rotWithShape="1">
              <a:blip r:embed="rId4">
                <a:alphaModFix/>
              </a:blip>
              <a:srcRect/>
              <a:stretch/>
            </p:blipFill>
            <p:spPr>
              <a:xfrm>
                <a:off x="6443676" y="1556884"/>
                <a:ext cx="478470" cy="560812"/>
              </a:xfrm>
              <a:prstGeom prst="rect">
                <a:avLst/>
              </a:prstGeom>
              <a:noFill/>
              <a:ln>
                <a:noFill/>
              </a:ln>
            </p:spPr>
          </p:pic>
          <p:pic>
            <p:nvPicPr>
              <p:cNvPr id="432" name="Shape 432"/>
              <p:cNvPicPr preferRelativeResize="0"/>
              <p:nvPr/>
            </p:nvPicPr>
            <p:blipFill rotWithShape="1">
              <a:blip r:embed="rId4">
                <a:alphaModFix/>
              </a:blip>
              <a:srcRect/>
              <a:stretch/>
            </p:blipFill>
            <p:spPr>
              <a:xfrm>
                <a:off x="6699395" y="1710486"/>
                <a:ext cx="478470" cy="560812"/>
              </a:xfrm>
              <a:prstGeom prst="rect">
                <a:avLst/>
              </a:prstGeom>
              <a:noFill/>
              <a:ln>
                <a:noFill/>
              </a:ln>
            </p:spPr>
          </p:pic>
          <p:pic>
            <p:nvPicPr>
              <p:cNvPr id="433" name="Shape 433"/>
              <p:cNvPicPr preferRelativeResize="0"/>
              <p:nvPr/>
            </p:nvPicPr>
            <p:blipFill rotWithShape="1">
              <a:blip r:embed="rId4">
                <a:alphaModFix/>
              </a:blip>
              <a:srcRect/>
              <a:stretch/>
            </p:blipFill>
            <p:spPr>
              <a:xfrm>
                <a:off x="6955114" y="1864089"/>
                <a:ext cx="478470" cy="560812"/>
              </a:xfrm>
              <a:prstGeom prst="rect">
                <a:avLst/>
              </a:prstGeom>
              <a:noFill/>
              <a:ln>
                <a:noFill/>
              </a:ln>
            </p:spPr>
          </p:pic>
          <p:pic>
            <p:nvPicPr>
              <p:cNvPr id="434" name="Shape 434"/>
              <p:cNvPicPr preferRelativeResize="0"/>
              <p:nvPr/>
            </p:nvPicPr>
            <p:blipFill rotWithShape="1">
              <a:blip r:embed="rId4">
                <a:alphaModFix/>
              </a:blip>
              <a:srcRect/>
              <a:stretch/>
            </p:blipFill>
            <p:spPr>
              <a:xfrm>
                <a:off x="6447100" y="1273494"/>
                <a:ext cx="478470" cy="560812"/>
              </a:xfrm>
              <a:prstGeom prst="rect">
                <a:avLst/>
              </a:prstGeom>
              <a:noFill/>
              <a:ln>
                <a:noFill/>
              </a:ln>
            </p:spPr>
          </p:pic>
          <p:pic>
            <p:nvPicPr>
              <p:cNvPr id="435" name="Shape 435"/>
              <p:cNvPicPr preferRelativeResize="0"/>
              <p:nvPr/>
            </p:nvPicPr>
            <p:blipFill rotWithShape="1">
              <a:blip r:embed="rId4">
                <a:alphaModFix/>
              </a:blip>
              <a:srcRect/>
              <a:stretch/>
            </p:blipFill>
            <p:spPr>
              <a:xfrm>
                <a:off x="6702818" y="1427095"/>
                <a:ext cx="478470" cy="560812"/>
              </a:xfrm>
              <a:prstGeom prst="rect">
                <a:avLst/>
              </a:prstGeom>
              <a:noFill/>
              <a:ln>
                <a:noFill/>
              </a:ln>
            </p:spPr>
          </p:pic>
          <p:pic>
            <p:nvPicPr>
              <p:cNvPr id="436" name="Shape 436"/>
              <p:cNvPicPr preferRelativeResize="0"/>
              <p:nvPr/>
            </p:nvPicPr>
            <p:blipFill rotWithShape="1">
              <a:blip r:embed="rId4">
                <a:alphaModFix/>
              </a:blip>
              <a:srcRect/>
              <a:stretch/>
            </p:blipFill>
            <p:spPr>
              <a:xfrm>
                <a:off x="6958538" y="1580698"/>
                <a:ext cx="478470" cy="560812"/>
              </a:xfrm>
              <a:prstGeom prst="rect">
                <a:avLst/>
              </a:prstGeom>
              <a:noFill/>
              <a:ln>
                <a:noFill/>
              </a:ln>
            </p:spPr>
          </p:pic>
        </p:grpSp>
      </p:grpSp>
      <p:grpSp>
        <p:nvGrpSpPr>
          <p:cNvPr id="437" name="Shape 437"/>
          <p:cNvGrpSpPr/>
          <p:nvPr/>
        </p:nvGrpSpPr>
        <p:grpSpPr>
          <a:xfrm>
            <a:off x="5958598" y="2542365"/>
            <a:ext cx="2602716" cy="807464"/>
            <a:chOff x="5958598" y="2542365"/>
            <a:chExt cx="2602716" cy="807464"/>
          </a:xfrm>
        </p:grpSpPr>
        <p:sp>
          <p:nvSpPr>
            <p:cNvPr id="438" name="Shape 438"/>
            <p:cNvSpPr/>
            <p:nvPr/>
          </p:nvSpPr>
          <p:spPr>
            <a:xfrm>
              <a:off x="5958598" y="2542365"/>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etcd</a:t>
              </a:r>
            </a:p>
          </p:txBody>
        </p:sp>
        <p:pic>
          <p:nvPicPr>
            <p:cNvPr id="439" name="Shape 439"/>
            <p:cNvPicPr preferRelativeResize="0"/>
            <p:nvPr/>
          </p:nvPicPr>
          <p:blipFill rotWithShape="1">
            <a:blip r:embed="rId5">
              <a:alphaModFix/>
            </a:blip>
            <a:srcRect/>
            <a:stretch/>
          </p:blipFill>
          <p:spPr>
            <a:xfrm>
              <a:off x="7961239" y="2744640"/>
              <a:ext cx="478470" cy="560812"/>
            </a:xfrm>
            <a:prstGeom prst="rect">
              <a:avLst/>
            </a:prstGeom>
            <a:noFill/>
            <a:ln>
              <a:noFill/>
            </a:ln>
          </p:spPr>
        </p:pic>
        <p:sp>
          <p:nvSpPr>
            <p:cNvPr id="440" name="Shape 440"/>
            <p:cNvSpPr txBox="1"/>
            <p:nvPr/>
          </p:nvSpPr>
          <p:spPr>
            <a:xfrm>
              <a:off x="7165514" y="2997403"/>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sp>
          <p:nvSpPr>
            <p:cNvPr id="441" name="Shape 441"/>
            <p:cNvSpPr/>
            <p:nvPr/>
          </p:nvSpPr>
          <p:spPr>
            <a:xfrm rot="-10345447">
              <a:off x="6014828" y="2673762"/>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cxnSp>
        <p:nvCxnSpPr>
          <p:cNvPr id="442" name="Shape 442"/>
          <p:cNvCxnSpPr>
            <a:stCxn id="414" idx="3"/>
          </p:cNvCxnSpPr>
          <p:nvPr/>
        </p:nvCxnSpPr>
        <p:spPr>
          <a:xfrm>
            <a:off x="3477356" y="1606237"/>
            <a:ext cx="499200" cy="188100"/>
          </a:xfrm>
          <a:prstGeom prst="straightConnector1">
            <a:avLst/>
          </a:prstGeom>
          <a:noFill/>
          <a:ln w="19050" cap="flat" cmpd="sng">
            <a:solidFill>
              <a:srgbClr val="7F7F7F"/>
            </a:solidFill>
            <a:prstDash val="solid"/>
            <a:round/>
            <a:headEnd type="none" w="med" len="med"/>
            <a:tailEnd type="none" w="med" len="med"/>
          </a:ln>
        </p:spPr>
      </p:cxnSp>
      <p:cxnSp>
        <p:nvCxnSpPr>
          <p:cNvPr id="443" name="Shape 443"/>
          <p:cNvCxnSpPr>
            <a:stCxn id="420" idx="3"/>
          </p:cNvCxnSpPr>
          <p:nvPr/>
        </p:nvCxnSpPr>
        <p:spPr>
          <a:xfrm rot="10800000" flipH="1">
            <a:off x="3477356" y="2221629"/>
            <a:ext cx="499200" cy="222000"/>
          </a:xfrm>
          <a:prstGeom prst="straightConnector1">
            <a:avLst/>
          </a:prstGeom>
          <a:noFill/>
          <a:ln w="19050" cap="flat" cmpd="sng">
            <a:solidFill>
              <a:srgbClr val="7F7F7F"/>
            </a:solidFill>
            <a:prstDash val="solid"/>
            <a:round/>
            <a:headEnd type="none" w="med" len="med"/>
            <a:tailEnd type="none" w="med" len="med"/>
          </a:ln>
        </p:spPr>
      </p:cxnSp>
      <p:cxnSp>
        <p:nvCxnSpPr>
          <p:cNvPr id="444" name="Shape 444"/>
          <p:cNvCxnSpPr>
            <a:stCxn id="426" idx="3"/>
            <a:endCxn id="417" idx="1"/>
          </p:cNvCxnSpPr>
          <p:nvPr/>
        </p:nvCxnSpPr>
        <p:spPr>
          <a:xfrm>
            <a:off x="1909146" y="2015892"/>
            <a:ext cx="2067357" cy="352"/>
          </a:xfrm>
          <a:prstGeom prst="straightConnector1">
            <a:avLst/>
          </a:prstGeom>
          <a:noFill/>
          <a:ln w="19050" cap="flat" cmpd="sng">
            <a:solidFill>
              <a:srgbClr val="7F7F7F"/>
            </a:solidFill>
            <a:prstDash val="solid"/>
            <a:round/>
            <a:headEnd type="none" w="med" len="med"/>
            <a:tailEnd type="triangle" w="lg" len="lg"/>
          </a:ln>
        </p:spPr>
      </p:cxnSp>
      <p:cxnSp>
        <p:nvCxnSpPr>
          <p:cNvPr id="445" name="Shape 445"/>
          <p:cNvCxnSpPr/>
          <p:nvPr/>
        </p:nvCxnSpPr>
        <p:spPr>
          <a:xfrm rot="10800000" flipH="1">
            <a:off x="5509905" y="1930166"/>
            <a:ext cx="448694" cy="352"/>
          </a:xfrm>
          <a:prstGeom prst="straightConnector1">
            <a:avLst/>
          </a:prstGeom>
          <a:noFill/>
          <a:ln w="19050" cap="flat" cmpd="sng">
            <a:solidFill>
              <a:srgbClr val="7F7F7F"/>
            </a:solidFill>
            <a:prstDash val="solid"/>
            <a:round/>
            <a:headEnd type="none" w="med" len="med"/>
            <a:tailEnd type="triangle" w="lg" len="lg"/>
          </a:ln>
        </p:spPr>
      </p:cxnSp>
      <p:cxnSp>
        <p:nvCxnSpPr>
          <p:cNvPr id="446" name="Shape 446"/>
          <p:cNvCxnSpPr/>
          <p:nvPr/>
        </p:nvCxnSpPr>
        <p:spPr>
          <a:xfrm>
            <a:off x="5509905" y="2221766"/>
            <a:ext cx="448694" cy="347876"/>
          </a:xfrm>
          <a:prstGeom prst="straightConnector1">
            <a:avLst/>
          </a:prstGeom>
          <a:noFill/>
          <a:ln w="19050" cap="flat" cmpd="sng">
            <a:solidFill>
              <a:srgbClr val="7F7F7F"/>
            </a:solidFill>
            <a:prstDash val="solid"/>
            <a:round/>
            <a:headEnd type="none" w="med" len="med"/>
            <a:tailEnd type="triangle" w="lg" len="lg"/>
          </a:ln>
        </p:spPr>
      </p:cxnSp>
      <p:cxnSp>
        <p:nvCxnSpPr>
          <p:cNvPr id="447" name="Shape 447"/>
          <p:cNvCxnSpPr>
            <a:endCxn id="407" idx="2"/>
          </p:cNvCxnSpPr>
          <p:nvPr/>
        </p:nvCxnSpPr>
        <p:spPr>
          <a:xfrm rot="10800000">
            <a:off x="4743204" y="3092577"/>
            <a:ext cx="1215300" cy="458700"/>
          </a:xfrm>
          <a:prstGeom prst="curvedConnector2">
            <a:avLst/>
          </a:prstGeom>
          <a:noFill/>
          <a:ln w="19050" cap="flat" cmpd="sng">
            <a:solidFill>
              <a:srgbClr val="7F7F7F"/>
            </a:solidFill>
            <a:prstDash val="solid"/>
            <a:round/>
            <a:headEnd type="none" w="med" len="med"/>
            <a:tailEnd type="triangle" w="lg" len="lg"/>
          </a:ln>
        </p:spPr>
      </p:cxnSp>
      <p:cxnSp>
        <p:nvCxnSpPr>
          <p:cNvPr id="448" name="Shape 448"/>
          <p:cNvCxnSpPr>
            <a:stCxn id="407" idx="0"/>
            <a:endCxn id="417" idx="2"/>
          </p:cNvCxnSpPr>
          <p:nvPr/>
        </p:nvCxnSpPr>
        <p:spPr>
          <a:xfrm rot="10800000">
            <a:off x="4743204" y="2238151"/>
            <a:ext cx="0" cy="410700"/>
          </a:xfrm>
          <a:prstGeom prst="straightConnector1">
            <a:avLst/>
          </a:prstGeom>
          <a:noFill/>
          <a:ln w="19050" cap="flat" cmpd="sng">
            <a:solidFill>
              <a:srgbClr val="7F7F7F"/>
            </a:solidFill>
            <a:prstDash val="solid"/>
            <a:round/>
            <a:headEnd type="none" w="med" len="med"/>
            <a:tailEnd type="triangle" w="lg" len="lg"/>
          </a:ln>
        </p:spPr>
      </p:cxnSp>
      <p:cxnSp>
        <p:nvCxnSpPr>
          <p:cNvPr id="449" name="Shape 449"/>
          <p:cNvCxnSpPr>
            <a:stCxn id="407" idx="1"/>
            <a:endCxn id="423" idx="3"/>
          </p:cNvCxnSpPr>
          <p:nvPr/>
        </p:nvCxnSpPr>
        <p:spPr>
          <a:xfrm flipH="1">
            <a:off x="3477303" y="2870714"/>
            <a:ext cx="499200" cy="410400"/>
          </a:xfrm>
          <a:prstGeom prst="straightConnector1">
            <a:avLst/>
          </a:prstGeom>
          <a:noFill/>
          <a:ln w="19050" cap="flat" cmpd="sng">
            <a:solidFill>
              <a:srgbClr val="7F7F7F"/>
            </a:solidFill>
            <a:prstDash val="solid"/>
            <a:round/>
            <a:headEnd type="none" w="med" len="med"/>
            <a:tailEnd type="triangle" w="lg" len="lg"/>
          </a:ln>
        </p:spPr>
      </p:cxnSp>
      <p:grpSp>
        <p:nvGrpSpPr>
          <p:cNvPr id="451" name="Shape 451"/>
          <p:cNvGrpSpPr/>
          <p:nvPr/>
        </p:nvGrpSpPr>
        <p:grpSpPr>
          <a:xfrm>
            <a:off x="5958598" y="2844958"/>
            <a:ext cx="2602716" cy="807464"/>
            <a:chOff x="5958598" y="2844958"/>
            <a:chExt cx="2602716" cy="807464"/>
          </a:xfrm>
        </p:grpSpPr>
        <p:grpSp>
          <p:nvGrpSpPr>
            <p:cNvPr id="452" name="Shape 452"/>
            <p:cNvGrpSpPr/>
            <p:nvPr/>
          </p:nvGrpSpPr>
          <p:grpSpPr>
            <a:xfrm>
              <a:off x="5958598" y="2844958"/>
              <a:ext cx="2602716" cy="807464"/>
              <a:chOff x="5958598" y="2844958"/>
              <a:chExt cx="2602716" cy="807464"/>
            </a:xfrm>
          </p:grpSpPr>
          <p:sp>
            <p:nvSpPr>
              <p:cNvPr id="453" name="Shape 453"/>
              <p:cNvSpPr/>
              <p:nvPr/>
            </p:nvSpPr>
            <p:spPr>
              <a:xfrm>
                <a:off x="5958598" y="2844958"/>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CELL</a:t>
                </a:r>
              </a:p>
            </p:txBody>
          </p:sp>
          <p:pic>
            <p:nvPicPr>
              <p:cNvPr id="454" name="Shape 454"/>
              <p:cNvPicPr preferRelativeResize="0"/>
              <p:nvPr/>
            </p:nvPicPr>
            <p:blipFill rotWithShape="1">
              <a:blip r:embed="rId5">
                <a:alphaModFix/>
              </a:blip>
              <a:srcRect/>
              <a:stretch/>
            </p:blipFill>
            <p:spPr>
              <a:xfrm>
                <a:off x="7961239" y="3047233"/>
                <a:ext cx="478470" cy="560812"/>
              </a:xfrm>
              <a:prstGeom prst="rect">
                <a:avLst/>
              </a:prstGeom>
              <a:noFill/>
              <a:ln>
                <a:noFill/>
              </a:ln>
            </p:spPr>
          </p:pic>
          <p:sp>
            <p:nvSpPr>
              <p:cNvPr id="455" name="Shape 455"/>
              <p:cNvSpPr txBox="1"/>
              <p:nvPr/>
            </p:nvSpPr>
            <p:spPr>
              <a:xfrm>
                <a:off x="7165514" y="3299998"/>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456" name="Shape 456"/>
            <p:cNvSpPr/>
            <p:nvPr/>
          </p:nvSpPr>
          <p:spPr>
            <a:xfrm>
              <a:off x="6002464" y="2936150"/>
              <a:ext cx="225280" cy="222167"/>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457" name="Shape 457"/>
          <p:cNvGrpSpPr/>
          <p:nvPr/>
        </p:nvGrpSpPr>
        <p:grpSpPr>
          <a:xfrm>
            <a:off x="5958598" y="3147553"/>
            <a:ext cx="2602716" cy="807464"/>
            <a:chOff x="5958598" y="2631060"/>
            <a:chExt cx="2602716" cy="807464"/>
          </a:xfrm>
        </p:grpSpPr>
        <p:sp>
          <p:nvSpPr>
            <p:cNvPr id="458" name="Shape 458"/>
            <p:cNvSpPr/>
            <p:nvPr/>
          </p:nvSpPr>
          <p:spPr>
            <a:xfrm>
              <a:off x="5958598" y="2631060"/>
              <a:ext cx="2602716" cy="807464"/>
            </a:xfrm>
            <a:prstGeom prst="roundRect">
              <a:avLst>
                <a:gd name="adj" fmla="val 4579"/>
              </a:avLst>
            </a:prstGeom>
            <a:solidFill>
              <a:srgbClr val="33928A"/>
            </a:solidFill>
            <a:ln>
              <a:noFill/>
            </a:ln>
          </p:spPr>
          <p:txBody>
            <a:bodyPr lIns="320025" tIns="109725" rIns="0" bIns="0" anchor="t" anchorCtr="0">
              <a:noAutofit/>
            </a:bodyPr>
            <a:lstStyle/>
            <a:p>
              <a:pPr marL="0" marR="0" lvl="0" indent="0" algn="l" rtl="0">
                <a:spcBef>
                  <a:spcPts val="0"/>
                </a:spcBef>
                <a:spcAft>
                  <a:spcPts val="0"/>
                </a:spcAft>
                <a:buSzPct val="25000"/>
                <a:buNone/>
              </a:pPr>
              <a:r>
                <a:rPr lang="en-US" sz="1200" b="1" i="0" u="none" strike="noStrike" cap="none">
                  <a:solidFill>
                    <a:schemeClr val="lt1"/>
                  </a:solidFill>
                  <a:latin typeface="Arial"/>
                  <a:ea typeface="Arial"/>
                  <a:cs typeface="Arial"/>
                  <a:sym typeface="Arial"/>
                </a:rPr>
                <a:t>Cloud Controller</a:t>
              </a:r>
            </a:p>
          </p:txBody>
        </p:sp>
        <p:sp>
          <p:nvSpPr>
            <p:cNvPr id="459" name="Shape 459"/>
            <p:cNvSpPr/>
            <p:nvPr/>
          </p:nvSpPr>
          <p:spPr>
            <a:xfrm>
              <a:off x="6034800" y="2735081"/>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pic>
          <p:nvPicPr>
            <p:cNvPr id="460" name="Shape 460"/>
            <p:cNvPicPr preferRelativeResize="0"/>
            <p:nvPr/>
          </p:nvPicPr>
          <p:blipFill rotWithShape="1">
            <a:blip r:embed="rId5">
              <a:alphaModFix/>
            </a:blip>
            <a:srcRect/>
            <a:stretch/>
          </p:blipFill>
          <p:spPr>
            <a:xfrm>
              <a:off x="7961239" y="2833335"/>
              <a:ext cx="478470" cy="560812"/>
            </a:xfrm>
            <a:prstGeom prst="rect">
              <a:avLst/>
            </a:prstGeom>
            <a:noFill/>
            <a:ln>
              <a:noFill/>
            </a:ln>
          </p:spPr>
        </p:pic>
        <p:sp>
          <p:nvSpPr>
            <p:cNvPr id="461" name="Shape 461"/>
            <p:cNvSpPr txBox="1"/>
            <p:nvPr/>
          </p:nvSpPr>
          <p:spPr>
            <a:xfrm>
              <a:off x="7165514" y="3086100"/>
              <a:ext cx="835486" cy="253916"/>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050" b="1" i="0" u="none" strike="noStrike" cap="none">
                  <a:solidFill>
                    <a:schemeClr val="lt1"/>
                  </a:solidFill>
                  <a:latin typeface="Arial"/>
                  <a:ea typeface="Arial"/>
                  <a:cs typeface="Arial"/>
                  <a:sym typeface="Arial"/>
                </a:rPr>
                <a:t>Target VM</a:t>
              </a:r>
            </a:p>
          </p:txBody>
        </p:sp>
      </p:grpSp>
      <p:sp>
        <p:nvSpPr>
          <p:cNvPr id="60" name="Title 1"/>
          <p:cNvSpPr>
            <a:spLocks noGrp="1"/>
          </p:cNvSpPr>
          <p:nvPr>
            <p:ph type="title"/>
          </p:nvPr>
        </p:nvSpPr>
        <p:spPr>
          <a:xfrm>
            <a:off x="150739" y="95250"/>
            <a:ext cx="8410575" cy="460375"/>
          </a:xfrm>
        </p:spPr>
        <p:txBody>
          <a:bodyPr/>
          <a:lstStyle/>
          <a:p>
            <a:r>
              <a:rPr lang="en-US" sz="2800" dirty="0" smtClean="0">
                <a:solidFill>
                  <a:srgbClr val="2C95DD"/>
                </a:solidFill>
              </a:rPr>
              <a:t>Deploying the CF Runtime </a:t>
            </a:r>
            <a:br>
              <a:rPr lang="en-US" sz="2800" dirty="0" smtClean="0">
                <a:solidFill>
                  <a:srgbClr val="2C95DD"/>
                </a:solidFill>
              </a:rPr>
            </a:br>
            <a:r>
              <a:rPr lang="en-US" sz="2800" dirty="0" smtClean="0">
                <a:solidFill>
                  <a:srgbClr val="2C95DD"/>
                </a:solidFill>
              </a:rPr>
              <a:t>with Cloud Foundry BOSH</a:t>
            </a:r>
            <a:endParaRPr lang="en-US" sz="2800" i="1" dirty="0">
              <a:solidFill>
                <a:srgbClr val="2C95DD"/>
              </a:solidFill>
            </a:endParaRPr>
          </a:p>
        </p:txBody>
      </p:sp>
      <p:sp>
        <p:nvSpPr>
          <p:cNvPr id="62" name="Shape 971"/>
          <p:cNvSpPr/>
          <p:nvPr/>
        </p:nvSpPr>
        <p:spPr>
          <a:xfrm>
            <a:off x="7198520" y="733830"/>
            <a:ext cx="567942" cy="24622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600">
                <a:solidFill>
                  <a:srgbClr val="535353"/>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BOSH</a:t>
            </a:r>
          </a:p>
        </p:txBody>
      </p:sp>
      <p:pic>
        <p:nvPicPr>
          <p:cNvPr id="63" name="Picture 62" descr="PivotalCloudFoundry-CloudRings-OnDark.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11592" y="262719"/>
            <a:ext cx="706503" cy="471111"/>
          </a:xfrm>
          <a:prstGeom prst="rect">
            <a:avLst/>
          </a:prstGeom>
        </p:spPr>
      </p:pic>
    </p:spTree>
    <p:extLst>
      <p:ext uri="{BB962C8B-B14F-4D97-AF65-F5344CB8AC3E}">
        <p14:creationId xmlns:p14="http://schemas.microsoft.com/office/powerpoint/2010/main" val="304094792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500"/>
                                        <p:tgtEl>
                                          <p:spTgt spid="4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4"/>
                                        </p:tgtEl>
                                        <p:attrNameLst>
                                          <p:attrName>style.visibility</p:attrName>
                                        </p:attrNameLst>
                                      </p:cBhvr>
                                      <p:to>
                                        <p:strVal val="visible"/>
                                      </p:to>
                                    </p:set>
                                    <p:animEffect transition="in" filter="fade">
                                      <p:cBhvr>
                                        <p:cTn id="11" dur="500"/>
                                        <p:tgtEl>
                                          <p:spTgt spid="4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45"/>
                                        </p:tgtEl>
                                        <p:attrNameLst>
                                          <p:attrName>style.visibility</p:attrName>
                                        </p:attrNameLst>
                                      </p:cBhvr>
                                      <p:to>
                                        <p:strVal val="visible"/>
                                      </p:to>
                                    </p:set>
                                    <p:animEffect transition="in" filter="fade">
                                      <p:cBhvr>
                                        <p:cTn id="16" dur="500"/>
                                        <p:tgtEl>
                                          <p:spTgt spid="44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28"/>
                                        </p:tgtEl>
                                        <p:attrNameLst>
                                          <p:attrName>style.visibility</p:attrName>
                                        </p:attrNameLst>
                                      </p:cBhvr>
                                      <p:to>
                                        <p:strVal val="visible"/>
                                      </p:to>
                                    </p:set>
                                    <p:animEffect transition="in" filter="fade">
                                      <p:cBhvr>
                                        <p:cTn id="20" dur="500"/>
                                        <p:tgtEl>
                                          <p:spTgt spid="428"/>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446"/>
                                        </p:tgtEl>
                                        <p:attrNameLst>
                                          <p:attrName>style.visibility</p:attrName>
                                        </p:attrNameLst>
                                      </p:cBhvr>
                                      <p:to>
                                        <p:strVal val="visible"/>
                                      </p:to>
                                    </p:set>
                                    <p:animEffect transition="in" filter="fade">
                                      <p:cBhvr>
                                        <p:cTn id="24" dur="500"/>
                                        <p:tgtEl>
                                          <p:spTgt spid="44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37"/>
                                        </p:tgtEl>
                                        <p:attrNameLst>
                                          <p:attrName>style.visibility</p:attrName>
                                        </p:attrNameLst>
                                      </p:cBhvr>
                                      <p:to>
                                        <p:strVal val="visible"/>
                                      </p:to>
                                    </p:set>
                                    <p:animEffect transition="in" filter="fade">
                                      <p:cBhvr>
                                        <p:cTn id="28" dur="500"/>
                                        <p:tgtEl>
                                          <p:spTgt spid="437"/>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451"/>
                                        </p:tgtEl>
                                        <p:attrNameLst>
                                          <p:attrName>style.visibility</p:attrName>
                                        </p:attrNameLst>
                                      </p:cBhvr>
                                      <p:to>
                                        <p:strVal val="visible"/>
                                      </p:to>
                                    </p:set>
                                    <p:animEffect transition="in" filter="fade">
                                      <p:cBhvr>
                                        <p:cTn id="32" dur="500"/>
                                        <p:tgtEl>
                                          <p:spTgt spid="451"/>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457"/>
                                        </p:tgtEl>
                                        <p:attrNameLst>
                                          <p:attrName>style.visibility</p:attrName>
                                        </p:attrNameLst>
                                      </p:cBhvr>
                                      <p:to>
                                        <p:strVal val="visible"/>
                                      </p:to>
                                    </p:set>
                                    <p:animEffect transition="in" filter="fade">
                                      <p:cBhvr>
                                        <p:cTn id="36" dur="500"/>
                                        <p:tgtEl>
                                          <p:spTgt spid="45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28"/>
                                        </p:tgtEl>
                                      </p:cBhvr>
                                    </p:animEffect>
                                    <p:set>
                                      <p:cBhvr>
                                        <p:cTn id="41" dur="1" fill="hold">
                                          <p:stCondLst>
                                            <p:cond delay="500"/>
                                          </p:stCondLst>
                                        </p:cTn>
                                        <p:tgtEl>
                                          <p:spTgt spid="428"/>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45"/>
                                        </p:tgtEl>
                                      </p:cBhvr>
                                    </p:animEffect>
                                    <p:set>
                                      <p:cBhvr>
                                        <p:cTn id="44" dur="1" fill="hold">
                                          <p:stCondLst>
                                            <p:cond delay="500"/>
                                          </p:stCondLst>
                                        </p:cTn>
                                        <p:tgtEl>
                                          <p:spTgt spid="44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47"/>
                                        </p:tgtEl>
                                        <p:attrNameLst>
                                          <p:attrName>style.visibility</p:attrName>
                                        </p:attrNameLst>
                                      </p:cBhvr>
                                      <p:to>
                                        <p:strVal val="visible"/>
                                      </p:to>
                                    </p:set>
                                    <p:animEffect transition="in" filter="fade">
                                      <p:cBhvr>
                                        <p:cTn id="49" dur="500"/>
                                        <p:tgtEl>
                                          <p:spTgt spid="447"/>
                                        </p:tgtEl>
                                      </p:cBhvr>
                                    </p:animEffec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448"/>
                                        </p:tgtEl>
                                        <p:attrNameLst>
                                          <p:attrName>style.visibility</p:attrName>
                                        </p:attrNameLst>
                                      </p:cBhvr>
                                      <p:to>
                                        <p:strVal val="visible"/>
                                      </p:to>
                                    </p:set>
                                    <p:animEffect transition="in" filter="fade">
                                      <p:cBhvr>
                                        <p:cTn id="53" dur="500"/>
                                        <p:tgtEl>
                                          <p:spTgt spid="448"/>
                                        </p:tgtEl>
                                      </p:cBhvr>
                                    </p:animEffect>
                                  </p:childTnLst>
                                </p:cTn>
                              </p:par>
                              <p:par>
                                <p:cTn id="54" presetID="10" presetClass="entr" presetSubtype="0" fill="hold" nodeType="withEffect">
                                  <p:stCondLst>
                                    <p:cond delay="0"/>
                                  </p:stCondLst>
                                  <p:childTnLst>
                                    <p:set>
                                      <p:cBhvr>
                                        <p:cTn id="55" dur="1" fill="hold">
                                          <p:stCondLst>
                                            <p:cond delay="0"/>
                                          </p:stCondLst>
                                        </p:cTn>
                                        <p:tgtEl>
                                          <p:spTgt spid="449"/>
                                        </p:tgtEl>
                                        <p:attrNameLst>
                                          <p:attrName>style.visibility</p:attrName>
                                        </p:attrNameLst>
                                      </p:cBhvr>
                                      <p:to>
                                        <p:strVal val="visible"/>
                                      </p:to>
                                    </p:set>
                                    <p:animEffect transition="in" filter="fade">
                                      <p:cBhvr>
                                        <p:cTn id="56" dur="5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844674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ctrTitle"/>
          </p:nvPr>
        </p:nvSpPr>
        <p:spPr>
          <a:xfrm>
            <a:off x="685800" y="1583342"/>
            <a:ext cx="7772400" cy="1159856"/>
          </a:xfrm>
          <a:prstGeom prst="rect">
            <a:avLst/>
          </a:prstGeom>
        </p:spPr>
        <p:txBody>
          <a:bodyPr lIns="91425" tIns="91425" rIns="91425" bIns="91425" anchor="ctr" anchorCtr="0">
            <a:noAutofit/>
          </a:bodyPr>
          <a:lstStyle/>
          <a:p>
            <a:pPr>
              <a:spcBef>
                <a:spcPts val="0"/>
              </a:spcBef>
              <a:buNone/>
            </a:pPr>
            <a:r>
              <a:rPr lang="en-US" dirty="0" smtClean="0">
                <a:solidFill>
                  <a:srgbClr val="2C95DD"/>
                </a:solidFill>
              </a:rPr>
              <a:t>Pivotal Cloud Foundry</a:t>
            </a:r>
            <a:endParaRPr lang="en" dirty="0">
              <a:solidFill>
                <a:srgbClr val="2C95DD"/>
              </a:solidFill>
            </a:endParaRPr>
          </a:p>
        </p:txBody>
      </p:sp>
      <p:sp>
        <p:nvSpPr>
          <p:cNvPr id="4" name="Shape 152"/>
          <p:cNvSpPr txBox="1">
            <a:spLocks/>
          </p:cNvSpPr>
          <p:nvPr/>
        </p:nvSpPr>
        <p:spPr>
          <a:xfrm>
            <a:off x="618066" y="2917310"/>
            <a:ext cx="7772400" cy="784737"/>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None/>
              <a:defRPr sz="14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3000" b="0" i="0" u="none" strike="noStrike" cap="none" baseline="0">
                <a:solidFill>
                  <a:schemeClr val="dk2"/>
                </a:solidFill>
                <a:latin typeface="Arial"/>
                <a:ea typeface="Arial"/>
                <a:cs typeface="Arial"/>
                <a:sym typeface="Arial"/>
                <a:rtl val="0"/>
              </a:defRPr>
            </a:lvl9pPr>
          </a:lstStyle>
          <a:p>
            <a:r>
              <a:rPr lang="en-US" sz="2800" dirty="0" smtClean="0"/>
              <a:t>Operations</a:t>
            </a:r>
          </a:p>
        </p:txBody>
      </p:sp>
    </p:spTree>
    <p:extLst>
      <p:ext uri="{BB962C8B-B14F-4D97-AF65-F5344CB8AC3E}">
        <p14:creationId xmlns:p14="http://schemas.microsoft.com/office/powerpoint/2010/main" val="39119069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sz="2800" dirty="0">
                <a:solidFill>
                  <a:srgbClr val="2C95DD"/>
                </a:solidFill>
                <a:latin typeface="Arial"/>
                <a:ea typeface="Arial"/>
                <a:cs typeface="Arial"/>
                <a:sym typeface="Arial"/>
              </a:rPr>
              <a:t>Pivotal</a:t>
            </a:r>
            <a:r>
              <a:rPr sz="2800" dirty="0">
                <a:solidFill>
                  <a:srgbClr val="3366FF"/>
                </a:solidFill>
                <a:uFill>
                  <a:solidFill>
                    <a:srgbClr val="2C95DD"/>
                  </a:solidFill>
                </a:uFill>
              </a:rPr>
              <a:t> </a:t>
            </a:r>
            <a:r>
              <a:rPr sz="2800" dirty="0">
                <a:solidFill>
                  <a:srgbClr val="2C95DD"/>
                </a:solidFill>
                <a:uFillTx/>
                <a:latin typeface="Arial"/>
                <a:ea typeface="Arial"/>
                <a:cs typeface="Arial"/>
              </a:rPr>
              <a:t>CF</a:t>
            </a:r>
            <a:r>
              <a:rPr sz="2800" dirty="0">
                <a:solidFill>
                  <a:srgbClr val="3366FF"/>
                </a:solidFill>
                <a:uFill>
                  <a:solidFill>
                    <a:srgbClr val="2C95DD"/>
                  </a:solidFill>
                </a:uFill>
              </a:rPr>
              <a:t> </a:t>
            </a:r>
            <a:r>
              <a:rPr sz="2800" dirty="0">
                <a:solidFill>
                  <a:srgbClr val="2C95DD"/>
                </a:solidFill>
                <a:uFillTx/>
                <a:latin typeface="Arial"/>
                <a:ea typeface="Arial"/>
                <a:cs typeface="Arial"/>
              </a:rPr>
              <a:t>operations</a:t>
            </a:r>
          </a:p>
        </p:txBody>
      </p:sp>
      <p:sp>
        <p:nvSpPr>
          <p:cNvPr id="3" name="Rectangle 2"/>
          <p:cNvSpPr/>
          <p:nvPr/>
        </p:nvSpPr>
        <p:spPr>
          <a:xfrm>
            <a:off x="1492656" y="1248833"/>
            <a:ext cx="6159213" cy="267397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6" name="pasted-image.png"/>
          <p:cNvPicPr/>
          <p:nvPr/>
        </p:nvPicPr>
        <p:blipFill>
          <a:blip r:embed="rId2">
            <a:extLst/>
          </a:blip>
          <a:stretch>
            <a:fillRect/>
          </a:stretch>
        </p:blipFill>
        <p:spPr>
          <a:xfrm>
            <a:off x="1492656" y="1388741"/>
            <a:ext cx="2158597" cy="2366018"/>
          </a:xfrm>
          <a:prstGeom prst="rect">
            <a:avLst/>
          </a:prstGeom>
          <a:ln w="12700">
            <a:miter lim="400000"/>
          </a:ln>
        </p:spPr>
      </p:pic>
      <p:sp>
        <p:nvSpPr>
          <p:cNvPr id="427" name="Shape 427"/>
          <p:cNvSpPr/>
          <p:nvPr/>
        </p:nvSpPr>
        <p:spPr>
          <a:xfrm>
            <a:off x="425454" y="3424385"/>
            <a:ext cx="4596634"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Developer</a:t>
            </a:r>
          </a:p>
        </p:txBody>
      </p:sp>
      <p:sp>
        <p:nvSpPr>
          <p:cNvPr id="428" name="Shape 428"/>
          <p:cNvSpPr/>
          <p:nvPr/>
        </p:nvSpPr>
        <p:spPr>
          <a:xfrm>
            <a:off x="3651254" y="3424385"/>
            <a:ext cx="4596635" cy="4984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825500">
              <a:defRPr sz="2600" b="1">
                <a:solidFill>
                  <a:srgbClr val="29756E"/>
                </a:solidFill>
                <a:uFillTx/>
                <a:latin typeface="Helvetica Neue"/>
                <a:ea typeface="Helvetica Neue"/>
                <a:cs typeface="Helvetica Neue"/>
                <a:sym typeface="Helvetica Neue"/>
              </a:defRPr>
            </a:lvl1pPr>
          </a:lstStyle>
          <a:p>
            <a:pPr lvl="0">
              <a:defRPr sz="1800" b="0">
                <a:solidFill>
                  <a:srgbClr val="000000"/>
                </a:solidFill>
              </a:defRPr>
            </a:pPr>
            <a:r>
              <a:rPr sz="2600" b="1" dirty="0">
                <a:solidFill>
                  <a:srgbClr val="0D0D0D"/>
                </a:solidFill>
              </a:rPr>
              <a:t>Operator</a:t>
            </a:r>
          </a:p>
        </p:txBody>
      </p:sp>
      <p:pic>
        <p:nvPicPr>
          <p:cNvPr id="429" name="pasted-image.png"/>
          <p:cNvPicPr/>
          <p:nvPr/>
        </p:nvPicPr>
        <p:blipFill>
          <a:blip r:embed="rId3">
            <a:extLst/>
          </a:blip>
          <a:stretch>
            <a:fillRect/>
          </a:stretch>
        </p:blipFill>
        <p:spPr>
          <a:xfrm>
            <a:off x="4247273" y="1537012"/>
            <a:ext cx="3404596" cy="1915086"/>
          </a:xfrm>
          <a:prstGeom prst="rect">
            <a:avLst/>
          </a:prstGeom>
          <a:ln w="12700">
            <a:miter lim="400000"/>
          </a:ln>
        </p:spPr>
      </p:pic>
    </p:spTree>
    <p:extLst>
      <p:ext uri="{BB962C8B-B14F-4D97-AF65-F5344CB8AC3E}">
        <p14:creationId xmlns:p14="http://schemas.microsoft.com/office/powerpoint/2010/main" val="3106359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7" name="Group 527"/>
          <p:cNvGrpSpPr/>
          <p:nvPr/>
        </p:nvGrpSpPr>
        <p:grpSpPr>
          <a:xfrm>
            <a:off x="5469016" y="104621"/>
            <a:ext cx="3037443" cy="891670"/>
            <a:chOff x="0" y="0"/>
            <a:chExt cx="3037441" cy="891668"/>
          </a:xfrm>
        </p:grpSpPr>
        <p:sp>
          <p:nvSpPr>
            <p:cNvPr id="525" name="Shape 525"/>
            <p:cNvSpPr/>
            <p:nvPr/>
          </p:nvSpPr>
          <p:spPr>
            <a:xfrm>
              <a:off x="784502" y="221689"/>
              <a:ext cx="2252940" cy="575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Install runtime and container</a:t>
              </a:r>
            </a:p>
          </p:txBody>
        </p:sp>
        <p:pic>
          <p:nvPicPr>
            <p:cNvPr id="526" name="pasted-image.png"/>
            <p:cNvPicPr/>
            <p:nvPr/>
          </p:nvPicPr>
          <p:blipFill>
            <a:blip r:embed="rId2">
              <a:extLst/>
            </a:blip>
            <a:stretch>
              <a:fillRect/>
            </a:stretch>
          </p:blipFill>
          <p:spPr>
            <a:xfrm>
              <a:off x="0" y="0"/>
              <a:ext cx="891668" cy="891669"/>
            </a:xfrm>
            <a:prstGeom prst="rect">
              <a:avLst/>
            </a:prstGeom>
            <a:ln w="12700" cap="flat">
              <a:noFill/>
              <a:miter lim="400000"/>
            </a:ln>
            <a:effectLst/>
          </p:spPr>
        </p:pic>
      </p:grpSp>
      <p:pic>
        <p:nvPicPr>
          <p:cNvPr id="529" name="Picture 528"/>
          <p:cNvPicPr/>
          <p:nvPr/>
        </p:nvPicPr>
        <p:blipFill>
          <a:blip r:embed="rId3">
            <a:duotone>
              <a:schemeClr val="accent3">
                <a:shade val="45000"/>
                <a:satMod val="135000"/>
              </a:schemeClr>
              <a:prstClr val="white"/>
            </a:duotone>
            <a:extLst/>
          </a:blip>
          <a:stretch>
            <a:fillRect/>
          </a:stretch>
        </p:blipFill>
        <p:spPr>
          <a:xfrm>
            <a:off x="1966363" y="988167"/>
            <a:ext cx="2585381" cy="543892"/>
          </a:xfrm>
          <a:prstGeom prst="rect">
            <a:avLst/>
          </a:prstGeom>
          <a:effectLst>
            <a:outerShdw blurRad="38100" dist="20000" dir="5400000" rotWithShape="0">
              <a:srgbClr val="000000">
                <a:alpha val="38000"/>
              </a:srgbClr>
            </a:outerShdw>
          </a:effectLst>
        </p:spPr>
      </p:pic>
      <p:grpSp>
        <p:nvGrpSpPr>
          <p:cNvPr id="532" name="Group 532"/>
          <p:cNvGrpSpPr/>
          <p:nvPr/>
        </p:nvGrpSpPr>
        <p:grpSpPr>
          <a:xfrm>
            <a:off x="5033800" y="1773060"/>
            <a:ext cx="3803382" cy="920134"/>
            <a:chOff x="267585" y="85153"/>
            <a:chExt cx="3507445" cy="920133"/>
          </a:xfrm>
        </p:grpSpPr>
        <p:sp>
          <p:nvSpPr>
            <p:cNvPr id="530" name="Shape 530"/>
            <p:cNvSpPr/>
            <p:nvPr/>
          </p:nvSpPr>
          <p:spPr>
            <a:xfrm>
              <a:off x="720868" y="266623"/>
              <a:ext cx="3054162" cy="738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load-balancing, SSL termination and dynamic routing</a:t>
              </a:r>
            </a:p>
          </p:txBody>
        </p:sp>
        <p:pic>
          <p:nvPicPr>
            <p:cNvPr id="531" name="pasted-image.png"/>
            <p:cNvPicPr/>
            <p:nvPr/>
          </p:nvPicPr>
          <p:blipFill>
            <a:blip r:embed="rId4">
              <a:extLst/>
            </a:blip>
            <a:stretch>
              <a:fillRect/>
            </a:stretch>
          </p:blipFill>
          <p:spPr>
            <a:xfrm>
              <a:off x="267585" y="85153"/>
              <a:ext cx="582822" cy="725778"/>
            </a:xfrm>
            <a:prstGeom prst="rect">
              <a:avLst/>
            </a:prstGeom>
            <a:ln w="12700" cap="flat">
              <a:noFill/>
              <a:miter lim="400000"/>
            </a:ln>
            <a:effectLst/>
          </p:spPr>
        </p:pic>
      </p:grpSp>
      <p:grpSp>
        <p:nvGrpSpPr>
          <p:cNvPr id="535" name="Group 535"/>
          <p:cNvGrpSpPr/>
          <p:nvPr/>
        </p:nvGrpSpPr>
        <p:grpSpPr>
          <a:xfrm>
            <a:off x="6360685" y="2779107"/>
            <a:ext cx="2371901" cy="802065"/>
            <a:chOff x="1025162" y="-548514"/>
            <a:chExt cx="2371899" cy="802064"/>
          </a:xfrm>
        </p:grpSpPr>
        <p:sp>
          <p:nvSpPr>
            <p:cNvPr id="533" name="Shape 533"/>
            <p:cNvSpPr/>
            <p:nvPr/>
          </p:nvSpPr>
          <p:spPr>
            <a:xfrm>
              <a:off x="1025162" y="-465507"/>
              <a:ext cx="2371899" cy="4924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 </a:t>
              </a:r>
              <a:r>
                <a:rPr sz="1600" dirty="0" smtClean="0">
                  <a:solidFill>
                    <a:srgbClr val="FFFFFF"/>
                  </a:solidFill>
                  <a:latin typeface="Arial"/>
                  <a:cs typeface="Arial"/>
                </a:rPr>
                <a:t>config</a:t>
              </a:r>
              <a:endParaRPr lang="en-US" sz="1600" dirty="0" smtClean="0">
                <a:solidFill>
                  <a:srgbClr val="FFFFFF"/>
                </a:solidFill>
                <a:latin typeface="Arial"/>
                <a:cs typeface="Arial"/>
              </a:endParaRPr>
            </a:p>
            <a:p>
              <a:pPr lvl="0">
                <a:defRPr sz="1800">
                  <a:solidFill>
                    <a:srgbClr val="000000"/>
                  </a:solidFill>
                </a:defRPr>
              </a:pPr>
              <a:r>
                <a:rPr sz="1600" dirty="0" smtClean="0">
                  <a:solidFill>
                    <a:srgbClr val="FFFFFF"/>
                  </a:solidFill>
                  <a:latin typeface="Arial"/>
                  <a:cs typeface="Arial"/>
                </a:rPr>
                <a:t> </a:t>
              </a:r>
              <a:r>
                <a:rPr sz="1600" dirty="0">
                  <a:solidFill>
                    <a:srgbClr val="FFFFFF"/>
                  </a:solidFill>
                  <a:latin typeface="Arial"/>
                  <a:cs typeface="Arial"/>
                </a:rPr>
                <a:t>High Availability</a:t>
              </a:r>
            </a:p>
          </p:txBody>
        </p:sp>
        <p:pic>
          <p:nvPicPr>
            <p:cNvPr id="534" name="pasted-image.png"/>
            <p:cNvPicPr/>
            <p:nvPr/>
          </p:nvPicPr>
          <p:blipFill>
            <a:blip r:embed="rId5">
              <a:extLst/>
            </a:blip>
            <a:stretch>
              <a:fillRect/>
            </a:stretch>
          </p:blipFill>
          <p:spPr>
            <a:xfrm>
              <a:off x="2669856" y="-548514"/>
              <a:ext cx="727205" cy="802064"/>
            </a:xfrm>
            <a:prstGeom prst="rect">
              <a:avLst/>
            </a:prstGeom>
            <a:ln w="12700" cap="flat">
              <a:noFill/>
              <a:miter lim="400000"/>
            </a:ln>
            <a:effectLst/>
          </p:spPr>
        </p:pic>
      </p:grpSp>
      <p:grpSp>
        <p:nvGrpSpPr>
          <p:cNvPr id="538" name="Group 538"/>
          <p:cNvGrpSpPr/>
          <p:nvPr/>
        </p:nvGrpSpPr>
        <p:grpSpPr>
          <a:xfrm>
            <a:off x="5533662" y="3331924"/>
            <a:ext cx="3368250" cy="935022"/>
            <a:chOff x="1989823" y="-47046"/>
            <a:chExt cx="3368248" cy="935021"/>
          </a:xfrm>
        </p:grpSpPr>
        <p:pic>
          <p:nvPicPr>
            <p:cNvPr id="536" name="pasted-image.png"/>
            <p:cNvPicPr/>
            <p:nvPr/>
          </p:nvPicPr>
          <p:blipFill>
            <a:blip r:embed="rId6">
              <a:extLst/>
            </a:blip>
            <a:stretch>
              <a:fillRect/>
            </a:stretch>
          </p:blipFill>
          <p:spPr>
            <a:xfrm>
              <a:off x="1989823" y="-47046"/>
              <a:ext cx="642828" cy="935021"/>
            </a:xfrm>
            <a:prstGeom prst="rect">
              <a:avLst/>
            </a:prstGeom>
            <a:ln w="12700" cap="flat">
              <a:noFill/>
              <a:miter lim="400000"/>
            </a:ln>
            <a:effectLst/>
          </p:spPr>
        </p:pic>
        <p:sp>
          <p:nvSpPr>
            <p:cNvPr id="537" name="Shape 537"/>
            <p:cNvSpPr/>
            <p:nvPr/>
          </p:nvSpPr>
          <p:spPr>
            <a:xfrm>
              <a:off x="2590800" y="342900"/>
              <a:ext cx="2767271" cy="2462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4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APM</a:t>
              </a:r>
            </a:p>
          </p:txBody>
        </p:sp>
      </p:grpSp>
      <p:grpSp>
        <p:nvGrpSpPr>
          <p:cNvPr id="541" name="Group 541"/>
          <p:cNvGrpSpPr/>
          <p:nvPr/>
        </p:nvGrpSpPr>
        <p:grpSpPr>
          <a:xfrm>
            <a:off x="6148310" y="3744617"/>
            <a:ext cx="2584276" cy="915354"/>
            <a:chOff x="-372446" y="197334"/>
            <a:chExt cx="2584275" cy="915352"/>
          </a:xfrm>
        </p:grpSpPr>
        <p:sp>
          <p:nvSpPr>
            <p:cNvPr id="539" name="Shape 539"/>
            <p:cNvSpPr/>
            <p:nvPr/>
          </p:nvSpPr>
          <p:spPr>
            <a:xfrm>
              <a:off x="-372446" y="560233"/>
              <a:ext cx="2133462" cy="2462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marL="457200" indent="-228600" defTabSz="457200">
                <a:defRPr sz="1500">
                  <a:solidFill>
                    <a:srgbClr val="848387"/>
                  </a:solidFill>
                  <a:uFillTx/>
                  <a:latin typeface="Cooper Black"/>
                  <a:ea typeface="Cooper Black"/>
                  <a:cs typeface="Cooper Black"/>
                  <a:sym typeface="Cooper Black"/>
                </a:defRPr>
              </a:lvl1pPr>
            </a:lstStyle>
            <a:p>
              <a:pPr lvl="0">
                <a:defRPr sz="1800">
                  <a:solidFill>
                    <a:srgbClr val="000000"/>
                  </a:solidFill>
                </a:defRPr>
              </a:pPr>
              <a:r>
                <a:rPr sz="1600" dirty="0">
                  <a:solidFill>
                    <a:srgbClr val="FFFFFF"/>
                  </a:solidFill>
                  <a:latin typeface="Arial"/>
                  <a:cs typeface="Arial"/>
                </a:rPr>
                <a:t>Setup log streaming</a:t>
              </a:r>
            </a:p>
          </p:txBody>
        </p:sp>
        <p:pic>
          <p:nvPicPr>
            <p:cNvPr id="540" name="pasted-image.png"/>
            <p:cNvPicPr/>
            <p:nvPr/>
          </p:nvPicPr>
          <p:blipFill>
            <a:blip r:embed="rId7">
              <a:extLst/>
            </a:blip>
            <a:stretch>
              <a:fillRect/>
            </a:stretch>
          </p:blipFill>
          <p:spPr>
            <a:xfrm>
              <a:off x="1525315" y="197334"/>
              <a:ext cx="686514" cy="915352"/>
            </a:xfrm>
            <a:prstGeom prst="rect">
              <a:avLst/>
            </a:prstGeom>
            <a:ln w="12700" cap="flat">
              <a:noFill/>
              <a:miter lim="400000"/>
            </a:ln>
            <a:effectLst/>
          </p:spPr>
        </p:pic>
      </p:grpSp>
      <p:sp>
        <p:nvSpPr>
          <p:cNvPr id="543" name="Shape 543"/>
          <p:cNvSpPr/>
          <p:nvPr/>
        </p:nvSpPr>
        <p:spPr>
          <a:xfrm>
            <a:off x="2176705" y="656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chemeClr val="bg1"/>
                </a:solidFill>
                <a:uFill>
                  <a:solidFill>
                    <a:srgbClr val="4D4D4D"/>
                  </a:solidFill>
                </a:uFill>
              </a:rPr>
              <a:t>Deploy to dev</a:t>
            </a:r>
          </a:p>
        </p:txBody>
      </p:sp>
      <p:grpSp>
        <p:nvGrpSpPr>
          <p:cNvPr id="3" name="Group 2"/>
          <p:cNvGrpSpPr/>
          <p:nvPr/>
        </p:nvGrpSpPr>
        <p:grpSpPr>
          <a:xfrm>
            <a:off x="2112828" y="3384539"/>
            <a:ext cx="2292451" cy="817755"/>
            <a:chOff x="2112828" y="3384539"/>
            <a:chExt cx="2292451" cy="817755"/>
          </a:xfrm>
        </p:grpSpPr>
        <p:sp>
          <p:nvSpPr>
            <p:cNvPr id="544" name="Shape 544"/>
            <p:cNvSpPr/>
            <p:nvPr/>
          </p:nvSpPr>
          <p:spPr>
            <a:xfrm>
              <a:off x="2570938" y="3384539"/>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545" name="Picture 544"/>
            <p:cNvPicPr/>
            <p:nvPr/>
          </p:nvPicPr>
          <p:blipFill>
            <a:blip r:embed="rId8">
              <a:duotone>
                <a:schemeClr val="accent3">
                  <a:shade val="45000"/>
                  <a:satMod val="135000"/>
                </a:schemeClr>
                <a:prstClr val="white"/>
              </a:duotone>
              <a:extLst/>
            </a:blip>
            <a:stretch>
              <a:fillRect/>
            </a:stretch>
          </p:blipFill>
          <p:spPr>
            <a:xfrm rot="10800000">
              <a:off x="2112828" y="3658403"/>
              <a:ext cx="2292451" cy="543891"/>
            </a:xfrm>
            <a:prstGeom prst="rect">
              <a:avLst/>
            </a:prstGeom>
            <a:effectLst>
              <a:outerShdw blurRad="38100" dist="20000" dir="5400000" rotWithShape="0">
                <a:srgbClr val="000000">
                  <a:alpha val="38000"/>
                </a:srgbClr>
              </a:outerShdw>
            </a:effectLst>
          </p:spPr>
        </p:pic>
      </p:grpSp>
      <p:grpSp>
        <p:nvGrpSpPr>
          <p:cNvPr id="548" name="Group 548"/>
          <p:cNvGrpSpPr/>
          <p:nvPr/>
        </p:nvGrpSpPr>
        <p:grpSpPr>
          <a:xfrm>
            <a:off x="5061573" y="990796"/>
            <a:ext cx="3354053" cy="953837"/>
            <a:chOff x="514045" y="-62594"/>
            <a:chExt cx="3354051" cy="953835"/>
          </a:xfrm>
        </p:grpSpPr>
        <p:pic>
          <p:nvPicPr>
            <p:cNvPr id="546" name="pasted-image.png"/>
            <p:cNvPicPr/>
            <p:nvPr/>
          </p:nvPicPr>
          <p:blipFill>
            <a:blip r:embed="rId9">
              <a:extLst/>
            </a:blip>
            <a:stretch>
              <a:fillRect/>
            </a:stretch>
          </p:blipFill>
          <p:spPr>
            <a:xfrm>
              <a:off x="3087686" y="-62595"/>
              <a:ext cx="780412" cy="953836"/>
            </a:xfrm>
            <a:prstGeom prst="rect">
              <a:avLst/>
            </a:prstGeom>
            <a:ln w="12700" cap="flat">
              <a:noFill/>
              <a:miter lim="400000"/>
            </a:ln>
            <a:effectLst/>
          </p:spPr>
        </p:pic>
        <p:sp>
          <p:nvSpPr>
            <p:cNvPr id="547" name="Shape 547"/>
            <p:cNvSpPr/>
            <p:nvPr/>
          </p:nvSpPr>
          <p:spPr>
            <a:xfrm>
              <a:off x="514045" y="117317"/>
              <a:ext cx="3144307" cy="4863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p>
              <a:pPr marL="457200" lvl="0" indent="-228600" defTabSz="457200">
                <a:defRPr>
                  <a:solidFill>
                    <a:srgbClr val="000000"/>
                  </a:solidFill>
                  <a:uFillTx/>
                </a:defRPr>
              </a:pPr>
              <a:r>
                <a:rPr sz="1600" dirty="0">
                  <a:solidFill>
                    <a:srgbClr val="FFFFFF"/>
                  </a:solidFill>
                  <a:ea typeface="Cooper Black"/>
                  <a:sym typeface="Cooper Black"/>
                </a:rPr>
                <a:t>Install services (db, </a:t>
              </a:r>
            </a:p>
            <a:p>
              <a:pPr marL="457200" lvl="0" indent="-228600" defTabSz="457200">
                <a:defRPr>
                  <a:solidFill>
                    <a:srgbClr val="000000"/>
                  </a:solidFill>
                  <a:uFillTx/>
                </a:defRPr>
              </a:pPr>
              <a:r>
                <a:rPr sz="1600" dirty="0">
                  <a:solidFill>
                    <a:srgbClr val="FFFFFF"/>
                  </a:solidFill>
                  <a:ea typeface="Cooper Black"/>
                  <a:sym typeface="Cooper Black"/>
                </a:rPr>
                <a:t>messaging, hadoop, …)</a:t>
              </a:r>
            </a:p>
          </p:txBody>
        </p:sp>
      </p:grpSp>
      <p:pic>
        <p:nvPicPr>
          <p:cNvPr id="551" name="pasted-image.png"/>
          <p:cNvPicPr/>
          <p:nvPr/>
        </p:nvPicPr>
        <p:blipFill>
          <a:blip r:embed="rId10">
            <a:extLst/>
          </a:blip>
          <a:stretch>
            <a:fillRect/>
          </a:stretch>
        </p:blipFill>
        <p:spPr>
          <a:xfrm>
            <a:off x="0" y="1954530"/>
            <a:ext cx="1800304" cy="2978331"/>
          </a:xfrm>
          <a:prstGeom prst="rect">
            <a:avLst/>
          </a:prstGeom>
          <a:ln w="12700">
            <a:miter lim="400000"/>
          </a:ln>
        </p:spPr>
      </p:pic>
      <p:pic>
        <p:nvPicPr>
          <p:cNvPr id="552" name="pasted-image.png"/>
          <p:cNvPicPr/>
          <p:nvPr/>
        </p:nvPicPr>
        <p:blipFill>
          <a:blip r:embed="rId11">
            <a:extLst/>
          </a:blip>
          <a:stretch>
            <a:fillRect/>
          </a:stretch>
        </p:blipFill>
        <p:spPr>
          <a:xfrm>
            <a:off x="1571751" y="1634570"/>
            <a:ext cx="1800304" cy="1719987"/>
          </a:xfrm>
          <a:prstGeom prst="rect">
            <a:avLst/>
          </a:prstGeom>
          <a:ln w="12700">
            <a:miter lim="400000"/>
          </a:ln>
        </p:spPr>
      </p:pic>
      <p:pic>
        <p:nvPicPr>
          <p:cNvPr id="28" name="pasted-image.png"/>
          <p:cNvPicPr/>
          <p:nvPr/>
        </p:nvPicPr>
        <p:blipFill>
          <a:blip r:embed="rId12">
            <a:extLst/>
          </a:blip>
          <a:stretch>
            <a:fillRect/>
          </a:stretch>
        </p:blipFill>
        <p:spPr>
          <a:xfrm>
            <a:off x="362306" y="489643"/>
            <a:ext cx="1209445" cy="1511806"/>
          </a:xfrm>
          <a:prstGeom prst="rect">
            <a:avLst/>
          </a:prstGeom>
          <a:ln w="12700">
            <a:miter lim="400000"/>
          </a:ln>
        </p:spPr>
      </p:pic>
    </p:spTree>
    <p:extLst>
      <p:ext uri="{BB962C8B-B14F-4D97-AF65-F5344CB8AC3E}">
        <p14:creationId xmlns:p14="http://schemas.microsoft.com/office/powerpoint/2010/main" val="15540756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7"/>
                                        </p:tgtEl>
                                        <p:attrNameLst>
                                          <p:attrName>style.visibility</p:attrName>
                                        </p:attrNameLst>
                                      </p:cBhvr>
                                      <p:to>
                                        <p:strVal val="visible"/>
                                      </p:to>
                                    </p:set>
                                    <p:animEffect transition="in" filter="dissolve">
                                      <p:cBhvr>
                                        <p:cTn id="7" dur="500"/>
                                        <p:tgtEl>
                                          <p:spTgt spid="527"/>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48"/>
                                        </p:tgtEl>
                                        <p:attrNameLst>
                                          <p:attrName>style.visibility</p:attrName>
                                        </p:attrNameLst>
                                      </p:cBhvr>
                                      <p:to>
                                        <p:strVal val="visible"/>
                                      </p:to>
                                    </p:set>
                                    <p:animEffect transition="in" filter="dissolve">
                                      <p:cBhvr>
                                        <p:cTn id="11" dur="500"/>
                                        <p:tgtEl>
                                          <p:spTgt spid="548"/>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532"/>
                                        </p:tgtEl>
                                        <p:attrNameLst>
                                          <p:attrName>style.visibility</p:attrName>
                                        </p:attrNameLst>
                                      </p:cBhvr>
                                      <p:to>
                                        <p:strVal val="visible"/>
                                      </p:to>
                                    </p:set>
                                    <p:animEffect transition="in" filter="dissolve">
                                      <p:cBhvr>
                                        <p:cTn id="15" dur="500"/>
                                        <p:tgtEl>
                                          <p:spTgt spid="53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35"/>
                                        </p:tgtEl>
                                        <p:attrNameLst>
                                          <p:attrName>style.visibility</p:attrName>
                                        </p:attrNameLst>
                                      </p:cBhvr>
                                      <p:to>
                                        <p:strVal val="visible"/>
                                      </p:to>
                                    </p:set>
                                    <p:animEffect transition="in" filter="dissolve">
                                      <p:cBhvr>
                                        <p:cTn id="19" dur="500"/>
                                        <p:tgtEl>
                                          <p:spTgt spid="535"/>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538"/>
                                        </p:tgtEl>
                                        <p:attrNameLst>
                                          <p:attrName>style.visibility</p:attrName>
                                        </p:attrNameLst>
                                      </p:cBhvr>
                                      <p:to>
                                        <p:strVal val="visible"/>
                                      </p:to>
                                    </p:set>
                                    <p:animEffect transition="in" filter="dissolve">
                                      <p:cBhvr>
                                        <p:cTn id="23" dur="500"/>
                                        <p:tgtEl>
                                          <p:spTgt spid="53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dissolve">
                                      <p:cBhvr>
                                        <p:cTn id="27" dur="5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551"/>
                                        </p:tgtEl>
                                        <p:attrNameLst>
                                          <p:attrName>style.visibility</p:attrName>
                                        </p:attrNameLst>
                                      </p:cBhvr>
                                      <p:to>
                                        <p:strVal val="visible"/>
                                      </p:to>
                                    </p:set>
                                    <p:animEffect transition="in" filter="dissolve">
                                      <p:cBhvr>
                                        <p:cTn id="36" dur="500"/>
                                        <p:tgtEl>
                                          <p:spTgt spid="551"/>
                                        </p:tgtEl>
                                      </p:cBhvr>
                                    </p:animEffect>
                                  </p:childTnLst>
                                </p:cTn>
                              </p:par>
                            </p:childTnLst>
                          </p:cTn>
                        </p:par>
                        <p:par>
                          <p:cTn id="37" fill="hold">
                            <p:stCondLst>
                              <p:cond delay="1000"/>
                            </p:stCondLst>
                            <p:childTnLst>
                              <p:par>
                                <p:cTn id="38" presetID="9" presetClass="entr" presetSubtype="0" fill="hold" grpId="0" nodeType="afterEffect">
                                  <p:stCondLst>
                                    <p:cond delay="500"/>
                                  </p:stCondLst>
                                  <p:childTnLst>
                                    <p:set>
                                      <p:cBhvr>
                                        <p:cTn id="39" dur="1" fill="hold">
                                          <p:stCondLst>
                                            <p:cond delay="0"/>
                                          </p:stCondLst>
                                        </p:cTn>
                                        <p:tgtEl>
                                          <p:spTgt spid="552"/>
                                        </p:tgtEl>
                                        <p:attrNameLst>
                                          <p:attrName>style.visibility</p:attrName>
                                        </p:attrNameLst>
                                      </p:cBhvr>
                                      <p:to>
                                        <p:strVal val="visible"/>
                                      </p:to>
                                    </p:set>
                                    <p:animEffect transition="in" filter="dissolve">
                                      <p:cBhvr>
                                        <p:cTn id="40" dur="500"/>
                                        <p:tgtEl>
                                          <p:spTgt spid="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 grpId="0" animBg="1" advAuto="0"/>
      <p:bldP spid="552"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a:spLocks noGrp="1"/>
          </p:cNvSpPr>
          <p:nvPr>
            <p:ph type="sldNum" sz="quarter" idx="4294967295"/>
          </p:nvPr>
        </p:nvSpPr>
        <p:spPr>
          <a:xfrm>
            <a:off x="8553450" y="5021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29</a:t>
            </a:fld>
            <a:endParaRPr sz="800">
              <a:solidFill>
                <a:srgbClr val="808080"/>
              </a:solidFill>
              <a:uFill>
                <a:solidFill>
                  <a:srgbClr val="808080"/>
                </a:solidFill>
              </a:uFill>
            </a:endParaRPr>
          </a:p>
        </p:txBody>
      </p:sp>
      <p:pic>
        <p:nvPicPr>
          <p:cNvPr id="558" name="pasted-image.png"/>
          <p:cNvPicPr/>
          <p:nvPr/>
        </p:nvPicPr>
        <p:blipFill>
          <a:blip r:embed="rId2">
            <a:extLst/>
          </a:blip>
          <a:stretch>
            <a:fillRect/>
          </a:stretch>
        </p:blipFill>
        <p:spPr>
          <a:xfrm>
            <a:off x="34864" y="2207745"/>
            <a:ext cx="1794026" cy="2242531"/>
          </a:xfrm>
          <a:prstGeom prst="rect">
            <a:avLst/>
          </a:prstGeom>
          <a:ln w="12700">
            <a:miter lim="400000"/>
          </a:ln>
        </p:spPr>
      </p:pic>
      <p:sp>
        <p:nvSpPr>
          <p:cNvPr id="574" name="Shape 574"/>
          <p:cNvSpPr/>
          <p:nvPr/>
        </p:nvSpPr>
        <p:spPr>
          <a:xfrm>
            <a:off x="340881" y="987055"/>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Deploy to dev</a:t>
            </a:r>
          </a:p>
        </p:txBody>
      </p:sp>
      <p:sp>
        <p:nvSpPr>
          <p:cNvPr id="576" name="Shape 576"/>
          <p:cNvSpPr/>
          <p:nvPr/>
        </p:nvSpPr>
        <p:spPr>
          <a:xfrm rot="21505997">
            <a:off x="2288303" y="477675"/>
            <a:ext cx="1767060"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Deploy to Test</a:t>
            </a:r>
          </a:p>
        </p:txBody>
      </p:sp>
      <p:sp>
        <p:nvSpPr>
          <p:cNvPr id="577" name="Shape 577"/>
          <p:cNvSpPr/>
          <p:nvPr/>
        </p:nvSpPr>
        <p:spPr>
          <a:xfrm rot="21593395">
            <a:off x="1641044" y="2097434"/>
            <a:ext cx="170563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Deploy to QA</a:t>
            </a:r>
          </a:p>
        </p:txBody>
      </p:sp>
      <p:sp>
        <p:nvSpPr>
          <p:cNvPr id="578" name="Shape 578"/>
          <p:cNvSpPr/>
          <p:nvPr/>
        </p:nvSpPr>
        <p:spPr>
          <a:xfrm rot="21300000">
            <a:off x="1772109" y="3336898"/>
            <a:ext cx="2799448" cy="2923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Promote to production</a:t>
            </a:r>
          </a:p>
        </p:txBody>
      </p:sp>
      <p:sp>
        <p:nvSpPr>
          <p:cNvPr id="579" name="Shape 579"/>
          <p:cNvSpPr/>
          <p:nvPr/>
        </p:nvSpPr>
        <p:spPr>
          <a:xfrm rot="21167637">
            <a:off x="2159312" y="1346764"/>
            <a:ext cx="1160336" cy="3385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200" b="1"/>
            </a:lvl1pPr>
          </a:lstStyle>
          <a:p>
            <a:pPr lvl="0">
              <a:defRPr sz="1800" b="0">
                <a:solidFill>
                  <a:srgbClr val="000000"/>
                </a:solidFill>
                <a:uFillTx/>
              </a:defRPr>
            </a:pPr>
            <a:r>
              <a:rPr sz="2200" b="1">
                <a:solidFill>
                  <a:srgbClr val="FFFFFF"/>
                </a:solidFill>
                <a:uFill>
                  <a:solidFill>
                    <a:srgbClr val="4D4D4D"/>
                  </a:solidFill>
                </a:uFill>
              </a:rPr>
              <a:t>Scale up</a:t>
            </a:r>
          </a:p>
        </p:txBody>
      </p:sp>
      <p:sp>
        <p:nvSpPr>
          <p:cNvPr id="580" name="Shape 580"/>
          <p:cNvSpPr/>
          <p:nvPr/>
        </p:nvSpPr>
        <p:spPr>
          <a:xfrm rot="21180000">
            <a:off x="629690" y="1784850"/>
            <a:ext cx="1611760" cy="3231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Update app</a:t>
            </a:r>
          </a:p>
        </p:txBody>
      </p:sp>
      <p:sp>
        <p:nvSpPr>
          <p:cNvPr id="581" name="Shape 581"/>
          <p:cNvSpPr/>
          <p:nvPr/>
        </p:nvSpPr>
        <p:spPr>
          <a:xfrm rot="420000">
            <a:off x="2627877" y="4111802"/>
            <a:ext cx="141101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Scale down</a:t>
            </a:r>
          </a:p>
        </p:txBody>
      </p:sp>
      <p:sp>
        <p:nvSpPr>
          <p:cNvPr id="582" name="Shape 582"/>
          <p:cNvSpPr/>
          <p:nvPr/>
        </p:nvSpPr>
        <p:spPr>
          <a:xfrm rot="420000">
            <a:off x="2356324" y="1048716"/>
            <a:ext cx="1218282"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Redeploy</a:t>
            </a:r>
          </a:p>
        </p:txBody>
      </p:sp>
      <p:sp>
        <p:nvSpPr>
          <p:cNvPr id="583" name="Shape 583"/>
          <p:cNvSpPr/>
          <p:nvPr/>
        </p:nvSpPr>
        <p:spPr>
          <a:xfrm rot="240000">
            <a:off x="2799337" y="2785900"/>
            <a:ext cx="129522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Unbind service</a:t>
            </a:r>
          </a:p>
        </p:txBody>
      </p:sp>
      <p:sp>
        <p:nvSpPr>
          <p:cNvPr id="584" name="Shape 584"/>
          <p:cNvSpPr/>
          <p:nvPr/>
        </p:nvSpPr>
        <p:spPr>
          <a:xfrm rot="20868160">
            <a:off x="2639193" y="1648187"/>
            <a:ext cx="1525358" cy="3077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000" b="1"/>
            </a:lvl1pPr>
          </a:lstStyle>
          <a:p>
            <a:pPr lvl="0">
              <a:defRPr sz="1800" b="0">
                <a:solidFill>
                  <a:srgbClr val="000000"/>
                </a:solidFill>
                <a:uFillTx/>
              </a:defRPr>
            </a:pPr>
            <a:r>
              <a:rPr sz="2000" b="1">
                <a:solidFill>
                  <a:srgbClr val="FFFFFF"/>
                </a:solidFill>
                <a:uFill>
                  <a:solidFill>
                    <a:srgbClr val="4D4D4D"/>
                  </a:solidFill>
                </a:uFill>
              </a:rPr>
              <a:t>Bind service</a:t>
            </a:r>
          </a:p>
        </p:txBody>
      </p:sp>
      <p:sp>
        <p:nvSpPr>
          <p:cNvPr id="585" name="Shape 585"/>
          <p:cNvSpPr/>
          <p:nvPr/>
        </p:nvSpPr>
        <p:spPr>
          <a:xfrm rot="420000">
            <a:off x="296361" y="240544"/>
            <a:ext cx="1641475" cy="2923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900" b="1"/>
            </a:lvl1pPr>
          </a:lstStyle>
          <a:p>
            <a:pPr lvl="0">
              <a:defRPr sz="1800" b="0">
                <a:solidFill>
                  <a:srgbClr val="000000"/>
                </a:solidFill>
                <a:uFillTx/>
              </a:defRPr>
            </a:pPr>
            <a:r>
              <a:rPr sz="1900" b="1">
                <a:solidFill>
                  <a:srgbClr val="FFFFFF"/>
                </a:solidFill>
                <a:uFill>
                  <a:solidFill>
                    <a:srgbClr val="4D4D4D"/>
                  </a:solidFill>
                </a:uFill>
              </a:rPr>
              <a:t>Restart server</a:t>
            </a:r>
          </a:p>
        </p:txBody>
      </p:sp>
      <p:sp>
        <p:nvSpPr>
          <p:cNvPr id="586" name="Shape 586"/>
          <p:cNvSpPr/>
          <p:nvPr/>
        </p:nvSpPr>
        <p:spPr>
          <a:xfrm rot="240000">
            <a:off x="2310516" y="2964286"/>
            <a:ext cx="115708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route</a:t>
            </a:r>
          </a:p>
        </p:txBody>
      </p:sp>
      <p:pic>
        <p:nvPicPr>
          <p:cNvPr id="587" name="pasted-image.png"/>
          <p:cNvPicPr/>
          <p:nvPr/>
        </p:nvPicPr>
        <p:blipFill>
          <a:blip r:embed="rId3">
            <a:extLst/>
          </a:blip>
          <a:stretch>
            <a:fillRect/>
          </a:stretch>
        </p:blipFill>
        <p:spPr>
          <a:xfrm>
            <a:off x="4914896" y="509706"/>
            <a:ext cx="2166406" cy="4332811"/>
          </a:xfrm>
          <a:prstGeom prst="rect">
            <a:avLst/>
          </a:prstGeom>
          <a:ln w="12700">
            <a:miter lim="400000"/>
          </a:ln>
        </p:spPr>
      </p:pic>
      <p:pic>
        <p:nvPicPr>
          <p:cNvPr id="588" name="pasted-image.png"/>
          <p:cNvPicPr/>
          <p:nvPr/>
        </p:nvPicPr>
        <p:blipFill>
          <a:blip r:embed="rId4">
            <a:extLst/>
          </a:blip>
          <a:stretch>
            <a:fillRect/>
          </a:stretch>
        </p:blipFill>
        <p:spPr>
          <a:xfrm>
            <a:off x="6665691" y="2002213"/>
            <a:ext cx="2166406" cy="2502199"/>
          </a:xfrm>
          <a:prstGeom prst="rect">
            <a:avLst/>
          </a:prstGeom>
          <a:ln w="12700">
            <a:miter lim="400000"/>
          </a:ln>
        </p:spPr>
      </p:pic>
      <p:sp>
        <p:nvSpPr>
          <p:cNvPr id="589" name="Shape 589"/>
          <p:cNvSpPr/>
          <p:nvPr/>
        </p:nvSpPr>
        <p:spPr>
          <a:xfrm rot="240000">
            <a:off x="518731" y="1408319"/>
            <a:ext cx="1247287"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Scale Platform</a:t>
            </a:r>
          </a:p>
        </p:txBody>
      </p:sp>
      <p:sp>
        <p:nvSpPr>
          <p:cNvPr id="590" name="Shape 590"/>
          <p:cNvSpPr/>
          <p:nvPr/>
        </p:nvSpPr>
        <p:spPr>
          <a:xfrm rot="20103">
            <a:off x="526822" y="682213"/>
            <a:ext cx="1231106"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Create service</a:t>
            </a:r>
          </a:p>
        </p:txBody>
      </p:sp>
      <p:sp>
        <p:nvSpPr>
          <p:cNvPr id="591" name="Shape 591"/>
          <p:cNvSpPr/>
          <p:nvPr/>
        </p:nvSpPr>
        <p:spPr>
          <a:xfrm rot="20103">
            <a:off x="1574301" y="4339408"/>
            <a:ext cx="93774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Delete App</a:t>
            </a:r>
          </a:p>
        </p:txBody>
      </p:sp>
      <p:sp>
        <p:nvSpPr>
          <p:cNvPr id="592" name="Shape 592"/>
          <p:cNvSpPr/>
          <p:nvPr/>
        </p:nvSpPr>
        <p:spPr>
          <a:xfrm rot="21557452">
            <a:off x="1888782" y="74467"/>
            <a:ext cx="2000548"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Blue-green deployment</a:t>
            </a:r>
          </a:p>
        </p:txBody>
      </p:sp>
      <p:sp>
        <p:nvSpPr>
          <p:cNvPr id="593" name="Shape 593"/>
          <p:cNvSpPr/>
          <p:nvPr/>
        </p:nvSpPr>
        <p:spPr>
          <a:xfrm rot="20962820">
            <a:off x="2933399" y="3691942"/>
            <a:ext cx="1436729"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Check logs</a:t>
            </a:r>
          </a:p>
        </p:txBody>
      </p:sp>
      <p:sp>
        <p:nvSpPr>
          <p:cNvPr id="594" name="Shape 594"/>
          <p:cNvSpPr/>
          <p:nvPr/>
        </p:nvSpPr>
        <p:spPr>
          <a:xfrm rot="20962820">
            <a:off x="1774749" y="3630944"/>
            <a:ext cx="1976127" cy="32316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2100" b="1"/>
            </a:lvl1pPr>
          </a:lstStyle>
          <a:p>
            <a:pPr lvl="0">
              <a:defRPr sz="1800" b="0">
                <a:solidFill>
                  <a:srgbClr val="000000"/>
                </a:solidFill>
                <a:uFillTx/>
              </a:defRPr>
            </a:pPr>
            <a:r>
              <a:rPr sz="2100" b="1">
                <a:solidFill>
                  <a:srgbClr val="FFFFFF"/>
                </a:solidFill>
                <a:uFill>
                  <a:solidFill>
                    <a:srgbClr val="4D4D4D"/>
                  </a:solidFill>
                </a:uFill>
              </a:rPr>
              <a:t>Escale memory</a:t>
            </a:r>
          </a:p>
        </p:txBody>
      </p:sp>
      <p:sp>
        <p:nvSpPr>
          <p:cNvPr id="595" name="Shape 595"/>
          <p:cNvSpPr/>
          <p:nvPr/>
        </p:nvSpPr>
        <p:spPr>
          <a:xfrm rot="21122439">
            <a:off x="2544708" y="2394522"/>
            <a:ext cx="1577355"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Update app server</a:t>
            </a:r>
          </a:p>
        </p:txBody>
      </p:sp>
      <p:sp>
        <p:nvSpPr>
          <p:cNvPr id="596" name="Shape 596"/>
          <p:cNvSpPr/>
          <p:nvPr/>
        </p:nvSpPr>
        <p:spPr>
          <a:xfrm rot="565034">
            <a:off x="2946511" y="937318"/>
            <a:ext cx="1067400"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Change JDK</a:t>
            </a:r>
          </a:p>
        </p:txBody>
      </p:sp>
      <p:sp>
        <p:nvSpPr>
          <p:cNvPr id="597" name="Shape 597"/>
          <p:cNvSpPr/>
          <p:nvPr/>
        </p:nvSpPr>
        <p:spPr>
          <a:xfrm rot="21148612">
            <a:off x="2320701" y="276332"/>
            <a:ext cx="1097293"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a:solidFill>
                  <a:srgbClr val="FFFFFF"/>
                </a:solidFill>
                <a:uFill>
                  <a:solidFill>
                    <a:srgbClr val="4D4D4D"/>
                  </a:solidFill>
                </a:uFill>
              </a:rPr>
              <a:t>Upgrade app</a:t>
            </a:r>
          </a:p>
        </p:txBody>
      </p:sp>
      <p:grpSp>
        <p:nvGrpSpPr>
          <p:cNvPr id="3" name="Group 2"/>
          <p:cNvGrpSpPr/>
          <p:nvPr/>
        </p:nvGrpSpPr>
        <p:grpSpPr>
          <a:xfrm>
            <a:off x="-13754" y="0"/>
            <a:ext cx="9151193" cy="5172877"/>
            <a:chOff x="-10480" y="0"/>
            <a:chExt cx="9109136" cy="5172876"/>
          </a:xfrm>
        </p:grpSpPr>
        <p:sp>
          <p:nvSpPr>
            <p:cNvPr id="2" name="Rectangle 1"/>
            <p:cNvSpPr/>
            <p:nvPr/>
          </p:nvSpPr>
          <p:spPr>
            <a:xfrm>
              <a:off x="-10480" y="0"/>
              <a:ext cx="9109136" cy="4637851"/>
            </a:xfrm>
            <a:prstGeom prst="rect">
              <a:avLst/>
            </a:prstGeom>
            <a:solidFill>
              <a:schemeClr val="tx1">
                <a:lumMod val="50000"/>
                <a:alpha val="84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asted-image.png"/>
            <p:cNvPicPr/>
            <p:nvPr/>
          </p:nvPicPr>
          <p:blipFill>
            <a:blip r:embed="rId5">
              <a:extLst/>
            </a:blip>
            <a:stretch>
              <a:fillRect/>
            </a:stretch>
          </p:blipFill>
          <p:spPr>
            <a:xfrm>
              <a:off x="1568492" y="1133853"/>
              <a:ext cx="5882070" cy="4039023"/>
            </a:xfrm>
            <a:prstGeom prst="rect">
              <a:avLst/>
            </a:prstGeom>
            <a:ln w="12700">
              <a:miter lim="400000"/>
            </a:ln>
          </p:spPr>
        </p:pic>
      </p:grpSp>
    </p:spTree>
    <p:extLst>
      <p:ext uri="{BB962C8B-B14F-4D97-AF65-F5344CB8AC3E}">
        <p14:creationId xmlns:p14="http://schemas.microsoft.com/office/powerpoint/2010/main" val="1121475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p:tmAbs val="0"/>
                                  </p:iterate>
                                  <p:childTnLst>
                                    <p:set>
                                      <p:cBhvr>
                                        <p:cTn id="6" fill="hold"/>
                                        <p:tgtEl>
                                          <p:spTgt spid="576"/>
                                        </p:tgtEl>
                                        <p:attrNameLst>
                                          <p:attrName>style.visibility</p:attrName>
                                        </p:attrNameLst>
                                      </p:cBhvr>
                                      <p:to>
                                        <p:strVal val="visible"/>
                                      </p:to>
                                    </p:set>
                                    <p:anim calcmode="lin" valueType="num">
                                      <p:cBhvr>
                                        <p:cTn id="7" dur="500" fill="hold"/>
                                        <p:tgtEl>
                                          <p:spTgt spid="576"/>
                                        </p:tgtEl>
                                        <p:attrNameLst>
                                          <p:attrName>ppt_w</p:attrName>
                                        </p:attrNameLst>
                                      </p:cBhvr>
                                      <p:tavLst>
                                        <p:tav tm="0">
                                          <p:val>
                                            <p:fltVal val="0"/>
                                          </p:val>
                                        </p:tav>
                                        <p:tav tm="100000">
                                          <p:val>
                                            <p:strVal val="#ppt_w"/>
                                          </p:val>
                                        </p:tav>
                                      </p:tavLst>
                                    </p:anim>
                                    <p:anim calcmode="lin" valueType="num">
                                      <p:cBhvr>
                                        <p:cTn id="8" dur="500" fill="hold"/>
                                        <p:tgtEl>
                                          <p:spTgt spid="57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iterate>
                                    <p:tmAbs val="0"/>
                                  </p:iterate>
                                  <p:childTnLst>
                                    <p:set>
                                      <p:cBhvr>
                                        <p:cTn id="11" fill="hold"/>
                                        <p:tgtEl>
                                          <p:spTgt spid="577"/>
                                        </p:tgtEl>
                                        <p:attrNameLst>
                                          <p:attrName>style.visibility</p:attrName>
                                        </p:attrNameLst>
                                      </p:cBhvr>
                                      <p:to>
                                        <p:strVal val="visible"/>
                                      </p:to>
                                    </p:set>
                                    <p:anim calcmode="lin" valueType="num">
                                      <p:cBhvr>
                                        <p:cTn id="12" dur="200" fill="hold"/>
                                        <p:tgtEl>
                                          <p:spTgt spid="577"/>
                                        </p:tgtEl>
                                        <p:attrNameLst>
                                          <p:attrName>ppt_w</p:attrName>
                                        </p:attrNameLst>
                                      </p:cBhvr>
                                      <p:tavLst>
                                        <p:tav tm="0">
                                          <p:val>
                                            <p:fltVal val="0"/>
                                          </p:val>
                                        </p:tav>
                                        <p:tav tm="100000">
                                          <p:val>
                                            <p:strVal val="#ppt_w"/>
                                          </p:val>
                                        </p:tav>
                                      </p:tavLst>
                                    </p:anim>
                                    <p:anim calcmode="lin" valueType="num">
                                      <p:cBhvr>
                                        <p:cTn id="13" dur="200" fill="hold"/>
                                        <p:tgtEl>
                                          <p:spTgt spid="577"/>
                                        </p:tgtEl>
                                        <p:attrNameLst>
                                          <p:attrName>ppt_h</p:attrName>
                                        </p:attrNameLst>
                                      </p:cBhvr>
                                      <p:tavLst>
                                        <p:tav tm="0">
                                          <p:val>
                                            <p:fltVal val="0"/>
                                          </p:val>
                                        </p:tav>
                                        <p:tav tm="100000">
                                          <p:val>
                                            <p:strVal val="#ppt_h"/>
                                          </p:val>
                                        </p:tav>
                                      </p:tavLst>
                                    </p:anim>
                                  </p:childTnLst>
                                </p:cTn>
                              </p:par>
                            </p:childTnLst>
                          </p:cTn>
                        </p:par>
                        <p:par>
                          <p:cTn id="14" fill="hold">
                            <p:stCondLst>
                              <p:cond delay="700"/>
                            </p:stCondLst>
                            <p:childTnLst>
                              <p:par>
                                <p:cTn id="15" presetID="23" presetClass="entr" presetSubtype="16" fill="hold" grpId="0" nodeType="afterEffect">
                                  <p:stCondLst>
                                    <p:cond delay="0"/>
                                  </p:stCondLst>
                                  <p:iterate>
                                    <p:tmAbs val="0"/>
                                  </p:iterate>
                                  <p:childTnLst>
                                    <p:set>
                                      <p:cBhvr>
                                        <p:cTn id="16" fill="hold"/>
                                        <p:tgtEl>
                                          <p:spTgt spid="578"/>
                                        </p:tgtEl>
                                        <p:attrNameLst>
                                          <p:attrName>style.visibility</p:attrName>
                                        </p:attrNameLst>
                                      </p:cBhvr>
                                      <p:to>
                                        <p:strVal val="visible"/>
                                      </p:to>
                                    </p:set>
                                    <p:anim calcmode="lin" valueType="num">
                                      <p:cBhvr>
                                        <p:cTn id="17" dur="200" fill="hold"/>
                                        <p:tgtEl>
                                          <p:spTgt spid="578"/>
                                        </p:tgtEl>
                                        <p:attrNameLst>
                                          <p:attrName>ppt_w</p:attrName>
                                        </p:attrNameLst>
                                      </p:cBhvr>
                                      <p:tavLst>
                                        <p:tav tm="0">
                                          <p:val>
                                            <p:fltVal val="0"/>
                                          </p:val>
                                        </p:tav>
                                        <p:tav tm="100000">
                                          <p:val>
                                            <p:strVal val="#ppt_w"/>
                                          </p:val>
                                        </p:tav>
                                      </p:tavLst>
                                    </p:anim>
                                    <p:anim calcmode="lin" valueType="num">
                                      <p:cBhvr>
                                        <p:cTn id="18" dur="200" fill="hold"/>
                                        <p:tgtEl>
                                          <p:spTgt spid="578"/>
                                        </p:tgtEl>
                                        <p:attrNameLst>
                                          <p:attrName>ppt_h</p:attrName>
                                        </p:attrNameLst>
                                      </p:cBhvr>
                                      <p:tavLst>
                                        <p:tav tm="0">
                                          <p:val>
                                            <p:fltVal val="0"/>
                                          </p:val>
                                        </p:tav>
                                        <p:tav tm="100000">
                                          <p:val>
                                            <p:strVal val="#ppt_h"/>
                                          </p:val>
                                        </p:tav>
                                      </p:tavLst>
                                    </p:anim>
                                  </p:childTnLst>
                                </p:cTn>
                              </p:par>
                            </p:childTnLst>
                          </p:cTn>
                        </p:par>
                        <p:par>
                          <p:cTn id="19" fill="hold">
                            <p:stCondLst>
                              <p:cond delay="900"/>
                            </p:stCondLst>
                            <p:childTnLst>
                              <p:par>
                                <p:cTn id="20" presetID="23" presetClass="entr" presetSubtype="16" fill="hold" grpId="0" nodeType="afterEffect">
                                  <p:stCondLst>
                                    <p:cond delay="0"/>
                                  </p:stCondLst>
                                  <p:iterate>
                                    <p:tmAbs val="0"/>
                                  </p:iterate>
                                  <p:childTnLst>
                                    <p:set>
                                      <p:cBhvr>
                                        <p:cTn id="21" fill="hold"/>
                                        <p:tgtEl>
                                          <p:spTgt spid="579"/>
                                        </p:tgtEl>
                                        <p:attrNameLst>
                                          <p:attrName>style.visibility</p:attrName>
                                        </p:attrNameLst>
                                      </p:cBhvr>
                                      <p:to>
                                        <p:strVal val="visible"/>
                                      </p:to>
                                    </p:set>
                                    <p:anim calcmode="lin" valueType="num">
                                      <p:cBhvr>
                                        <p:cTn id="22" dur="200" fill="hold"/>
                                        <p:tgtEl>
                                          <p:spTgt spid="579"/>
                                        </p:tgtEl>
                                        <p:attrNameLst>
                                          <p:attrName>ppt_w</p:attrName>
                                        </p:attrNameLst>
                                      </p:cBhvr>
                                      <p:tavLst>
                                        <p:tav tm="0">
                                          <p:val>
                                            <p:fltVal val="0"/>
                                          </p:val>
                                        </p:tav>
                                        <p:tav tm="100000">
                                          <p:val>
                                            <p:strVal val="#ppt_w"/>
                                          </p:val>
                                        </p:tav>
                                      </p:tavLst>
                                    </p:anim>
                                    <p:anim calcmode="lin" valueType="num">
                                      <p:cBhvr>
                                        <p:cTn id="23" dur="200" fill="hold"/>
                                        <p:tgtEl>
                                          <p:spTgt spid="579"/>
                                        </p:tgtEl>
                                        <p:attrNameLst>
                                          <p:attrName>ppt_h</p:attrName>
                                        </p:attrNameLst>
                                      </p:cBhvr>
                                      <p:tavLst>
                                        <p:tav tm="0">
                                          <p:val>
                                            <p:fltVal val="0"/>
                                          </p:val>
                                        </p:tav>
                                        <p:tav tm="100000">
                                          <p:val>
                                            <p:strVal val="#ppt_h"/>
                                          </p:val>
                                        </p:tav>
                                      </p:tavLst>
                                    </p:anim>
                                  </p:childTnLst>
                                </p:cTn>
                              </p:par>
                            </p:childTnLst>
                          </p:cTn>
                        </p:par>
                        <p:par>
                          <p:cTn id="24" fill="hold">
                            <p:stCondLst>
                              <p:cond delay="1100"/>
                            </p:stCondLst>
                            <p:childTnLst>
                              <p:par>
                                <p:cTn id="25" presetID="23" presetClass="entr" presetSubtype="16" fill="hold" grpId="0" nodeType="afterEffect">
                                  <p:stCondLst>
                                    <p:cond delay="0"/>
                                  </p:stCondLst>
                                  <p:iterate>
                                    <p:tmAbs val="0"/>
                                  </p:iterate>
                                  <p:childTnLst>
                                    <p:set>
                                      <p:cBhvr>
                                        <p:cTn id="26" fill="hold"/>
                                        <p:tgtEl>
                                          <p:spTgt spid="580"/>
                                        </p:tgtEl>
                                        <p:attrNameLst>
                                          <p:attrName>style.visibility</p:attrName>
                                        </p:attrNameLst>
                                      </p:cBhvr>
                                      <p:to>
                                        <p:strVal val="visible"/>
                                      </p:to>
                                    </p:set>
                                    <p:anim calcmode="lin" valueType="num">
                                      <p:cBhvr>
                                        <p:cTn id="27" dur="200" fill="hold"/>
                                        <p:tgtEl>
                                          <p:spTgt spid="580"/>
                                        </p:tgtEl>
                                        <p:attrNameLst>
                                          <p:attrName>ppt_w</p:attrName>
                                        </p:attrNameLst>
                                      </p:cBhvr>
                                      <p:tavLst>
                                        <p:tav tm="0">
                                          <p:val>
                                            <p:fltVal val="0"/>
                                          </p:val>
                                        </p:tav>
                                        <p:tav tm="100000">
                                          <p:val>
                                            <p:strVal val="#ppt_w"/>
                                          </p:val>
                                        </p:tav>
                                      </p:tavLst>
                                    </p:anim>
                                    <p:anim calcmode="lin" valueType="num">
                                      <p:cBhvr>
                                        <p:cTn id="28" dur="200" fill="hold"/>
                                        <p:tgtEl>
                                          <p:spTgt spid="580"/>
                                        </p:tgtEl>
                                        <p:attrNameLst>
                                          <p:attrName>ppt_h</p:attrName>
                                        </p:attrNameLst>
                                      </p:cBhvr>
                                      <p:tavLst>
                                        <p:tav tm="0">
                                          <p:val>
                                            <p:fltVal val="0"/>
                                          </p:val>
                                        </p:tav>
                                        <p:tav tm="100000">
                                          <p:val>
                                            <p:strVal val="#ppt_h"/>
                                          </p:val>
                                        </p:tav>
                                      </p:tavLst>
                                    </p:anim>
                                  </p:childTnLst>
                                </p:cTn>
                              </p:par>
                            </p:childTnLst>
                          </p:cTn>
                        </p:par>
                        <p:par>
                          <p:cTn id="29" fill="hold">
                            <p:stCondLst>
                              <p:cond delay="1300"/>
                            </p:stCondLst>
                            <p:childTnLst>
                              <p:par>
                                <p:cTn id="30" presetID="23" presetClass="entr" presetSubtype="16" fill="hold" grpId="0" nodeType="afterEffect">
                                  <p:stCondLst>
                                    <p:cond delay="0"/>
                                  </p:stCondLst>
                                  <p:iterate>
                                    <p:tmAbs val="0"/>
                                  </p:iterate>
                                  <p:childTnLst>
                                    <p:set>
                                      <p:cBhvr>
                                        <p:cTn id="31" fill="hold"/>
                                        <p:tgtEl>
                                          <p:spTgt spid="581"/>
                                        </p:tgtEl>
                                        <p:attrNameLst>
                                          <p:attrName>style.visibility</p:attrName>
                                        </p:attrNameLst>
                                      </p:cBhvr>
                                      <p:to>
                                        <p:strVal val="visible"/>
                                      </p:to>
                                    </p:set>
                                    <p:anim calcmode="lin" valueType="num">
                                      <p:cBhvr>
                                        <p:cTn id="32" dur="200" fill="hold"/>
                                        <p:tgtEl>
                                          <p:spTgt spid="581"/>
                                        </p:tgtEl>
                                        <p:attrNameLst>
                                          <p:attrName>ppt_w</p:attrName>
                                        </p:attrNameLst>
                                      </p:cBhvr>
                                      <p:tavLst>
                                        <p:tav tm="0">
                                          <p:val>
                                            <p:fltVal val="0"/>
                                          </p:val>
                                        </p:tav>
                                        <p:tav tm="100000">
                                          <p:val>
                                            <p:strVal val="#ppt_w"/>
                                          </p:val>
                                        </p:tav>
                                      </p:tavLst>
                                    </p:anim>
                                    <p:anim calcmode="lin" valueType="num">
                                      <p:cBhvr>
                                        <p:cTn id="33" dur="200" fill="hold"/>
                                        <p:tgtEl>
                                          <p:spTgt spid="581"/>
                                        </p:tgtEl>
                                        <p:attrNameLst>
                                          <p:attrName>ppt_h</p:attrName>
                                        </p:attrNameLst>
                                      </p:cBhvr>
                                      <p:tavLst>
                                        <p:tav tm="0">
                                          <p:val>
                                            <p:fltVal val="0"/>
                                          </p:val>
                                        </p:tav>
                                        <p:tav tm="100000">
                                          <p:val>
                                            <p:strVal val="#ppt_h"/>
                                          </p:val>
                                        </p:tav>
                                      </p:tavLst>
                                    </p:anim>
                                  </p:childTnLst>
                                </p:cTn>
                              </p:par>
                            </p:childTnLst>
                          </p:cTn>
                        </p:par>
                        <p:par>
                          <p:cTn id="34" fill="hold">
                            <p:stCondLst>
                              <p:cond delay="1500"/>
                            </p:stCondLst>
                            <p:childTnLst>
                              <p:par>
                                <p:cTn id="35" presetID="23" presetClass="entr" presetSubtype="16" fill="hold" grpId="0" nodeType="afterEffect">
                                  <p:stCondLst>
                                    <p:cond delay="0"/>
                                  </p:stCondLst>
                                  <p:iterate>
                                    <p:tmAbs val="0"/>
                                  </p:iterate>
                                  <p:childTnLst>
                                    <p:set>
                                      <p:cBhvr>
                                        <p:cTn id="36" fill="hold"/>
                                        <p:tgtEl>
                                          <p:spTgt spid="582"/>
                                        </p:tgtEl>
                                        <p:attrNameLst>
                                          <p:attrName>style.visibility</p:attrName>
                                        </p:attrNameLst>
                                      </p:cBhvr>
                                      <p:to>
                                        <p:strVal val="visible"/>
                                      </p:to>
                                    </p:set>
                                    <p:anim calcmode="lin" valueType="num">
                                      <p:cBhvr>
                                        <p:cTn id="37" dur="200" fill="hold"/>
                                        <p:tgtEl>
                                          <p:spTgt spid="582"/>
                                        </p:tgtEl>
                                        <p:attrNameLst>
                                          <p:attrName>ppt_w</p:attrName>
                                        </p:attrNameLst>
                                      </p:cBhvr>
                                      <p:tavLst>
                                        <p:tav tm="0">
                                          <p:val>
                                            <p:fltVal val="0"/>
                                          </p:val>
                                        </p:tav>
                                        <p:tav tm="100000">
                                          <p:val>
                                            <p:strVal val="#ppt_w"/>
                                          </p:val>
                                        </p:tav>
                                      </p:tavLst>
                                    </p:anim>
                                    <p:anim calcmode="lin" valueType="num">
                                      <p:cBhvr>
                                        <p:cTn id="38" dur="200" fill="hold"/>
                                        <p:tgtEl>
                                          <p:spTgt spid="582"/>
                                        </p:tgtEl>
                                        <p:attrNameLst>
                                          <p:attrName>ppt_h</p:attrName>
                                        </p:attrNameLst>
                                      </p:cBhvr>
                                      <p:tavLst>
                                        <p:tav tm="0">
                                          <p:val>
                                            <p:fltVal val="0"/>
                                          </p:val>
                                        </p:tav>
                                        <p:tav tm="100000">
                                          <p:val>
                                            <p:strVal val="#ppt_h"/>
                                          </p:val>
                                        </p:tav>
                                      </p:tavLst>
                                    </p:anim>
                                  </p:childTnLst>
                                </p:cTn>
                              </p:par>
                            </p:childTnLst>
                          </p:cTn>
                        </p:par>
                        <p:par>
                          <p:cTn id="39" fill="hold">
                            <p:stCondLst>
                              <p:cond delay="1700"/>
                            </p:stCondLst>
                            <p:childTnLst>
                              <p:par>
                                <p:cTn id="40" presetID="23" presetClass="entr" presetSubtype="16" fill="hold" grpId="0" nodeType="afterEffect">
                                  <p:stCondLst>
                                    <p:cond delay="0"/>
                                  </p:stCondLst>
                                  <p:iterate>
                                    <p:tmAbs val="0"/>
                                  </p:iterate>
                                  <p:childTnLst>
                                    <p:set>
                                      <p:cBhvr>
                                        <p:cTn id="41" fill="hold"/>
                                        <p:tgtEl>
                                          <p:spTgt spid="583"/>
                                        </p:tgtEl>
                                        <p:attrNameLst>
                                          <p:attrName>style.visibility</p:attrName>
                                        </p:attrNameLst>
                                      </p:cBhvr>
                                      <p:to>
                                        <p:strVal val="visible"/>
                                      </p:to>
                                    </p:set>
                                    <p:anim calcmode="lin" valueType="num">
                                      <p:cBhvr>
                                        <p:cTn id="42" dur="200" fill="hold"/>
                                        <p:tgtEl>
                                          <p:spTgt spid="583"/>
                                        </p:tgtEl>
                                        <p:attrNameLst>
                                          <p:attrName>ppt_w</p:attrName>
                                        </p:attrNameLst>
                                      </p:cBhvr>
                                      <p:tavLst>
                                        <p:tav tm="0">
                                          <p:val>
                                            <p:fltVal val="0"/>
                                          </p:val>
                                        </p:tav>
                                        <p:tav tm="100000">
                                          <p:val>
                                            <p:strVal val="#ppt_w"/>
                                          </p:val>
                                        </p:tav>
                                      </p:tavLst>
                                    </p:anim>
                                    <p:anim calcmode="lin" valueType="num">
                                      <p:cBhvr>
                                        <p:cTn id="43" dur="200" fill="hold"/>
                                        <p:tgtEl>
                                          <p:spTgt spid="583"/>
                                        </p:tgtEl>
                                        <p:attrNameLst>
                                          <p:attrName>ppt_h</p:attrName>
                                        </p:attrNameLst>
                                      </p:cBhvr>
                                      <p:tavLst>
                                        <p:tav tm="0">
                                          <p:val>
                                            <p:fltVal val="0"/>
                                          </p:val>
                                        </p:tav>
                                        <p:tav tm="100000">
                                          <p:val>
                                            <p:strVal val="#ppt_h"/>
                                          </p:val>
                                        </p:tav>
                                      </p:tavLst>
                                    </p:anim>
                                  </p:childTnLst>
                                </p:cTn>
                              </p:par>
                            </p:childTnLst>
                          </p:cTn>
                        </p:par>
                        <p:par>
                          <p:cTn id="44" fill="hold">
                            <p:stCondLst>
                              <p:cond delay="1900"/>
                            </p:stCondLst>
                            <p:childTnLst>
                              <p:par>
                                <p:cTn id="45" presetID="23" presetClass="entr" presetSubtype="16" fill="hold" grpId="0" nodeType="afterEffect">
                                  <p:stCondLst>
                                    <p:cond delay="0"/>
                                  </p:stCondLst>
                                  <p:iterate>
                                    <p:tmAbs val="0"/>
                                  </p:iterate>
                                  <p:childTnLst>
                                    <p:set>
                                      <p:cBhvr>
                                        <p:cTn id="46" fill="hold"/>
                                        <p:tgtEl>
                                          <p:spTgt spid="584"/>
                                        </p:tgtEl>
                                        <p:attrNameLst>
                                          <p:attrName>style.visibility</p:attrName>
                                        </p:attrNameLst>
                                      </p:cBhvr>
                                      <p:to>
                                        <p:strVal val="visible"/>
                                      </p:to>
                                    </p:set>
                                    <p:anim calcmode="lin" valueType="num">
                                      <p:cBhvr>
                                        <p:cTn id="47" dur="200" fill="hold"/>
                                        <p:tgtEl>
                                          <p:spTgt spid="584"/>
                                        </p:tgtEl>
                                        <p:attrNameLst>
                                          <p:attrName>ppt_w</p:attrName>
                                        </p:attrNameLst>
                                      </p:cBhvr>
                                      <p:tavLst>
                                        <p:tav tm="0">
                                          <p:val>
                                            <p:fltVal val="0"/>
                                          </p:val>
                                        </p:tav>
                                        <p:tav tm="100000">
                                          <p:val>
                                            <p:strVal val="#ppt_w"/>
                                          </p:val>
                                        </p:tav>
                                      </p:tavLst>
                                    </p:anim>
                                    <p:anim calcmode="lin" valueType="num">
                                      <p:cBhvr>
                                        <p:cTn id="48" dur="200" fill="hold"/>
                                        <p:tgtEl>
                                          <p:spTgt spid="584"/>
                                        </p:tgtEl>
                                        <p:attrNameLst>
                                          <p:attrName>ppt_h</p:attrName>
                                        </p:attrNameLst>
                                      </p:cBhvr>
                                      <p:tavLst>
                                        <p:tav tm="0">
                                          <p:val>
                                            <p:fltVal val="0"/>
                                          </p:val>
                                        </p:tav>
                                        <p:tav tm="100000">
                                          <p:val>
                                            <p:strVal val="#ppt_h"/>
                                          </p:val>
                                        </p:tav>
                                      </p:tavLst>
                                    </p:anim>
                                  </p:childTnLst>
                                </p:cTn>
                              </p:par>
                            </p:childTnLst>
                          </p:cTn>
                        </p:par>
                        <p:par>
                          <p:cTn id="49" fill="hold">
                            <p:stCondLst>
                              <p:cond delay="2100"/>
                            </p:stCondLst>
                            <p:childTnLst>
                              <p:par>
                                <p:cTn id="50" presetID="23" presetClass="entr" presetSubtype="16" fill="hold" grpId="0" nodeType="afterEffect">
                                  <p:stCondLst>
                                    <p:cond delay="0"/>
                                  </p:stCondLst>
                                  <p:iterate>
                                    <p:tmAbs val="0"/>
                                  </p:iterate>
                                  <p:childTnLst>
                                    <p:set>
                                      <p:cBhvr>
                                        <p:cTn id="51" fill="hold"/>
                                        <p:tgtEl>
                                          <p:spTgt spid="585"/>
                                        </p:tgtEl>
                                        <p:attrNameLst>
                                          <p:attrName>style.visibility</p:attrName>
                                        </p:attrNameLst>
                                      </p:cBhvr>
                                      <p:to>
                                        <p:strVal val="visible"/>
                                      </p:to>
                                    </p:set>
                                    <p:anim calcmode="lin" valueType="num">
                                      <p:cBhvr>
                                        <p:cTn id="52" dur="200" fill="hold"/>
                                        <p:tgtEl>
                                          <p:spTgt spid="585"/>
                                        </p:tgtEl>
                                        <p:attrNameLst>
                                          <p:attrName>ppt_w</p:attrName>
                                        </p:attrNameLst>
                                      </p:cBhvr>
                                      <p:tavLst>
                                        <p:tav tm="0">
                                          <p:val>
                                            <p:fltVal val="0"/>
                                          </p:val>
                                        </p:tav>
                                        <p:tav tm="100000">
                                          <p:val>
                                            <p:strVal val="#ppt_w"/>
                                          </p:val>
                                        </p:tav>
                                      </p:tavLst>
                                    </p:anim>
                                    <p:anim calcmode="lin" valueType="num">
                                      <p:cBhvr>
                                        <p:cTn id="53" dur="200" fill="hold"/>
                                        <p:tgtEl>
                                          <p:spTgt spid="585"/>
                                        </p:tgtEl>
                                        <p:attrNameLst>
                                          <p:attrName>ppt_h</p:attrName>
                                        </p:attrNameLst>
                                      </p:cBhvr>
                                      <p:tavLst>
                                        <p:tav tm="0">
                                          <p:val>
                                            <p:fltVal val="0"/>
                                          </p:val>
                                        </p:tav>
                                        <p:tav tm="100000">
                                          <p:val>
                                            <p:strVal val="#ppt_h"/>
                                          </p:val>
                                        </p:tav>
                                      </p:tavLst>
                                    </p:anim>
                                  </p:childTnLst>
                                </p:cTn>
                              </p:par>
                            </p:childTnLst>
                          </p:cTn>
                        </p:par>
                        <p:par>
                          <p:cTn id="54" fill="hold">
                            <p:stCondLst>
                              <p:cond delay="2300"/>
                            </p:stCondLst>
                            <p:childTnLst>
                              <p:par>
                                <p:cTn id="55" presetID="23" presetClass="entr" presetSubtype="16" fill="hold" grpId="0" nodeType="afterEffect">
                                  <p:stCondLst>
                                    <p:cond delay="0"/>
                                  </p:stCondLst>
                                  <p:iterate>
                                    <p:tmAbs val="0"/>
                                  </p:iterate>
                                  <p:childTnLst>
                                    <p:set>
                                      <p:cBhvr>
                                        <p:cTn id="56" fill="hold"/>
                                        <p:tgtEl>
                                          <p:spTgt spid="586"/>
                                        </p:tgtEl>
                                        <p:attrNameLst>
                                          <p:attrName>style.visibility</p:attrName>
                                        </p:attrNameLst>
                                      </p:cBhvr>
                                      <p:to>
                                        <p:strVal val="visible"/>
                                      </p:to>
                                    </p:set>
                                    <p:anim calcmode="lin" valueType="num">
                                      <p:cBhvr>
                                        <p:cTn id="57" dur="200" fill="hold"/>
                                        <p:tgtEl>
                                          <p:spTgt spid="586"/>
                                        </p:tgtEl>
                                        <p:attrNameLst>
                                          <p:attrName>ppt_w</p:attrName>
                                        </p:attrNameLst>
                                      </p:cBhvr>
                                      <p:tavLst>
                                        <p:tav tm="0">
                                          <p:val>
                                            <p:fltVal val="0"/>
                                          </p:val>
                                        </p:tav>
                                        <p:tav tm="100000">
                                          <p:val>
                                            <p:strVal val="#ppt_w"/>
                                          </p:val>
                                        </p:tav>
                                      </p:tavLst>
                                    </p:anim>
                                    <p:anim calcmode="lin" valueType="num">
                                      <p:cBhvr>
                                        <p:cTn id="58" dur="200" fill="hold"/>
                                        <p:tgtEl>
                                          <p:spTgt spid="586"/>
                                        </p:tgtEl>
                                        <p:attrNameLst>
                                          <p:attrName>ppt_h</p:attrName>
                                        </p:attrNameLst>
                                      </p:cBhvr>
                                      <p:tavLst>
                                        <p:tav tm="0">
                                          <p:val>
                                            <p:fltVal val="0"/>
                                          </p:val>
                                        </p:tav>
                                        <p:tav tm="100000">
                                          <p:val>
                                            <p:strVal val="#ppt_h"/>
                                          </p:val>
                                        </p:tav>
                                      </p:tavLst>
                                    </p:anim>
                                  </p:childTnLst>
                                </p:cTn>
                              </p:par>
                            </p:childTnLst>
                          </p:cTn>
                        </p:par>
                        <p:par>
                          <p:cTn id="59" fill="hold">
                            <p:stCondLst>
                              <p:cond delay="2500"/>
                            </p:stCondLst>
                            <p:childTnLst>
                              <p:par>
                                <p:cTn id="60" presetID="23" presetClass="entr" presetSubtype="16" fill="hold" grpId="0" nodeType="afterEffect">
                                  <p:stCondLst>
                                    <p:cond delay="0"/>
                                  </p:stCondLst>
                                  <p:iterate>
                                    <p:tmAbs val="0"/>
                                  </p:iterate>
                                  <p:childTnLst>
                                    <p:set>
                                      <p:cBhvr>
                                        <p:cTn id="61" fill="hold"/>
                                        <p:tgtEl>
                                          <p:spTgt spid="589"/>
                                        </p:tgtEl>
                                        <p:attrNameLst>
                                          <p:attrName>style.visibility</p:attrName>
                                        </p:attrNameLst>
                                      </p:cBhvr>
                                      <p:to>
                                        <p:strVal val="visible"/>
                                      </p:to>
                                    </p:set>
                                    <p:anim calcmode="lin" valueType="num">
                                      <p:cBhvr>
                                        <p:cTn id="62" dur="200" fill="hold"/>
                                        <p:tgtEl>
                                          <p:spTgt spid="589"/>
                                        </p:tgtEl>
                                        <p:attrNameLst>
                                          <p:attrName>ppt_w</p:attrName>
                                        </p:attrNameLst>
                                      </p:cBhvr>
                                      <p:tavLst>
                                        <p:tav tm="0">
                                          <p:val>
                                            <p:fltVal val="0"/>
                                          </p:val>
                                        </p:tav>
                                        <p:tav tm="100000">
                                          <p:val>
                                            <p:strVal val="#ppt_w"/>
                                          </p:val>
                                        </p:tav>
                                      </p:tavLst>
                                    </p:anim>
                                    <p:anim calcmode="lin" valueType="num">
                                      <p:cBhvr>
                                        <p:cTn id="63" dur="200" fill="hold"/>
                                        <p:tgtEl>
                                          <p:spTgt spid="589"/>
                                        </p:tgtEl>
                                        <p:attrNameLst>
                                          <p:attrName>ppt_h</p:attrName>
                                        </p:attrNameLst>
                                      </p:cBhvr>
                                      <p:tavLst>
                                        <p:tav tm="0">
                                          <p:val>
                                            <p:fltVal val="0"/>
                                          </p:val>
                                        </p:tav>
                                        <p:tav tm="100000">
                                          <p:val>
                                            <p:strVal val="#ppt_h"/>
                                          </p:val>
                                        </p:tav>
                                      </p:tavLst>
                                    </p:anim>
                                  </p:childTnLst>
                                </p:cTn>
                              </p:par>
                            </p:childTnLst>
                          </p:cTn>
                        </p:par>
                        <p:par>
                          <p:cTn id="64" fill="hold">
                            <p:stCondLst>
                              <p:cond delay="2700"/>
                            </p:stCondLst>
                            <p:childTnLst>
                              <p:par>
                                <p:cTn id="65" presetID="23" presetClass="entr" presetSubtype="16" fill="hold" grpId="0" nodeType="afterEffect">
                                  <p:stCondLst>
                                    <p:cond delay="0"/>
                                  </p:stCondLst>
                                  <p:iterate>
                                    <p:tmAbs val="0"/>
                                  </p:iterate>
                                  <p:childTnLst>
                                    <p:set>
                                      <p:cBhvr>
                                        <p:cTn id="66" fill="hold"/>
                                        <p:tgtEl>
                                          <p:spTgt spid="590"/>
                                        </p:tgtEl>
                                        <p:attrNameLst>
                                          <p:attrName>style.visibility</p:attrName>
                                        </p:attrNameLst>
                                      </p:cBhvr>
                                      <p:to>
                                        <p:strVal val="visible"/>
                                      </p:to>
                                    </p:set>
                                    <p:anim calcmode="lin" valueType="num">
                                      <p:cBhvr>
                                        <p:cTn id="67" dur="200" fill="hold"/>
                                        <p:tgtEl>
                                          <p:spTgt spid="590"/>
                                        </p:tgtEl>
                                        <p:attrNameLst>
                                          <p:attrName>ppt_w</p:attrName>
                                        </p:attrNameLst>
                                      </p:cBhvr>
                                      <p:tavLst>
                                        <p:tav tm="0">
                                          <p:val>
                                            <p:fltVal val="0"/>
                                          </p:val>
                                        </p:tav>
                                        <p:tav tm="100000">
                                          <p:val>
                                            <p:strVal val="#ppt_w"/>
                                          </p:val>
                                        </p:tav>
                                      </p:tavLst>
                                    </p:anim>
                                    <p:anim calcmode="lin" valueType="num">
                                      <p:cBhvr>
                                        <p:cTn id="68" dur="200" fill="hold"/>
                                        <p:tgtEl>
                                          <p:spTgt spid="590"/>
                                        </p:tgtEl>
                                        <p:attrNameLst>
                                          <p:attrName>ppt_h</p:attrName>
                                        </p:attrNameLst>
                                      </p:cBhvr>
                                      <p:tavLst>
                                        <p:tav tm="0">
                                          <p:val>
                                            <p:fltVal val="0"/>
                                          </p:val>
                                        </p:tav>
                                        <p:tav tm="100000">
                                          <p:val>
                                            <p:strVal val="#ppt_h"/>
                                          </p:val>
                                        </p:tav>
                                      </p:tavLst>
                                    </p:anim>
                                  </p:childTnLst>
                                </p:cTn>
                              </p:par>
                            </p:childTnLst>
                          </p:cTn>
                        </p:par>
                        <p:par>
                          <p:cTn id="69" fill="hold">
                            <p:stCondLst>
                              <p:cond delay="2900"/>
                            </p:stCondLst>
                            <p:childTnLst>
                              <p:par>
                                <p:cTn id="70" presetID="23" presetClass="entr" presetSubtype="16" fill="hold" grpId="0" nodeType="afterEffect">
                                  <p:stCondLst>
                                    <p:cond delay="0"/>
                                  </p:stCondLst>
                                  <p:iterate>
                                    <p:tmAbs val="0"/>
                                  </p:iterate>
                                  <p:childTnLst>
                                    <p:set>
                                      <p:cBhvr>
                                        <p:cTn id="71" fill="hold"/>
                                        <p:tgtEl>
                                          <p:spTgt spid="591"/>
                                        </p:tgtEl>
                                        <p:attrNameLst>
                                          <p:attrName>style.visibility</p:attrName>
                                        </p:attrNameLst>
                                      </p:cBhvr>
                                      <p:to>
                                        <p:strVal val="visible"/>
                                      </p:to>
                                    </p:set>
                                    <p:anim calcmode="lin" valueType="num">
                                      <p:cBhvr>
                                        <p:cTn id="72" dur="200" fill="hold"/>
                                        <p:tgtEl>
                                          <p:spTgt spid="591"/>
                                        </p:tgtEl>
                                        <p:attrNameLst>
                                          <p:attrName>ppt_w</p:attrName>
                                        </p:attrNameLst>
                                      </p:cBhvr>
                                      <p:tavLst>
                                        <p:tav tm="0">
                                          <p:val>
                                            <p:fltVal val="0"/>
                                          </p:val>
                                        </p:tav>
                                        <p:tav tm="100000">
                                          <p:val>
                                            <p:strVal val="#ppt_w"/>
                                          </p:val>
                                        </p:tav>
                                      </p:tavLst>
                                    </p:anim>
                                    <p:anim calcmode="lin" valueType="num">
                                      <p:cBhvr>
                                        <p:cTn id="73" dur="200" fill="hold"/>
                                        <p:tgtEl>
                                          <p:spTgt spid="591"/>
                                        </p:tgtEl>
                                        <p:attrNameLst>
                                          <p:attrName>ppt_h</p:attrName>
                                        </p:attrNameLst>
                                      </p:cBhvr>
                                      <p:tavLst>
                                        <p:tav tm="0">
                                          <p:val>
                                            <p:fltVal val="0"/>
                                          </p:val>
                                        </p:tav>
                                        <p:tav tm="100000">
                                          <p:val>
                                            <p:strVal val="#ppt_h"/>
                                          </p:val>
                                        </p:tav>
                                      </p:tavLst>
                                    </p:anim>
                                  </p:childTnLst>
                                </p:cTn>
                              </p:par>
                            </p:childTnLst>
                          </p:cTn>
                        </p:par>
                        <p:par>
                          <p:cTn id="74" fill="hold">
                            <p:stCondLst>
                              <p:cond delay="3100"/>
                            </p:stCondLst>
                            <p:childTnLst>
                              <p:par>
                                <p:cTn id="75" presetID="23" presetClass="entr" presetSubtype="16" fill="hold" grpId="0" nodeType="afterEffect">
                                  <p:stCondLst>
                                    <p:cond delay="0"/>
                                  </p:stCondLst>
                                  <p:iterate>
                                    <p:tmAbs val="0"/>
                                  </p:iterate>
                                  <p:childTnLst>
                                    <p:set>
                                      <p:cBhvr>
                                        <p:cTn id="76" fill="hold"/>
                                        <p:tgtEl>
                                          <p:spTgt spid="592"/>
                                        </p:tgtEl>
                                        <p:attrNameLst>
                                          <p:attrName>style.visibility</p:attrName>
                                        </p:attrNameLst>
                                      </p:cBhvr>
                                      <p:to>
                                        <p:strVal val="visible"/>
                                      </p:to>
                                    </p:set>
                                    <p:anim calcmode="lin" valueType="num">
                                      <p:cBhvr>
                                        <p:cTn id="77" dur="200" fill="hold"/>
                                        <p:tgtEl>
                                          <p:spTgt spid="592"/>
                                        </p:tgtEl>
                                        <p:attrNameLst>
                                          <p:attrName>ppt_w</p:attrName>
                                        </p:attrNameLst>
                                      </p:cBhvr>
                                      <p:tavLst>
                                        <p:tav tm="0">
                                          <p:val>
                                            <p:fltVal val="0"/>
                                          </p:val>
                                        </p:tav>
                                        <p:tav tm="100000">
                                          <p:val>
                                            <p:strVal val="#ppt_w"/>
                                          </p:val>
                                        </p:tav>
                                      </p:tavLst>
                                    </p:anim>
                                    <p:anim calcmode="lin" valueType="num">
                                      <p:cBhvr>
                                        <p:cTn id="78" dur="200" fill="hold"/>
                                        <p:tgtEl>
                                          <p:spTgt spid="592"/>
                                        </p:tgtEl>
                                        <p:attrNameLst>
                                          <p:attrName>ppt_h</p:attrName>
                                        </p:attrNameLst>
                                      </p:cBhvr>
                                      <p:tavLst>
                                        <p:tav tm="0">
                                          <p:val>
                                            <p:fltVal val="0"/>
                                          </p:val>
                                        </p:tav>
                                        <p:tav tm="100000">
                                          <p:val>
                                            <p:strVal val="#ppt_h"/>
                                          </p:val>
                                        </p:tav>
                                      </p:tavLst>
                                    </p:anim>
                                  </p:childTnLst>
                                </p:cTn>
                              </p:par>
                            </p:childTnLst>
                          </p:cTn>
                        </p:par>
                        <p:par>
                          <p:cTn id="79" fill="hold">
                            <p:stCondLst>
                              <p:cond delay="3300"/>
                            </p:stCondLst>
                            <p:childTnLst>
                              <p:par>
                                <p:cTn id="80" presetID="23" presetClass="entr" presetSubtype="16" fill="hold" grpId="0" nodeType="afterEffect">
                                  <p:stCondLst>
                                    <p:cond delay="0"/>
                                  </p:stCondLst>
                                  <p:iterate>
                                    <p:tmAbs val="0"/>
                                  </p:iterate>
                                  <p:childTnLst>
                                    <p:set>
                                      <p:cBhvr>
                                        <p:cTn id="81" fill="hold"/>
                                        <p:tgtEl>
                                          <p:spTgt spid="593"/>
                                        </p:tgtEl>
                                        <p:attrNameLst>
                                          <p:attrName>style.visibility</p:attrName>
                                        </p:attrNameLst>
                                      </p:cBhvr>
                                      <p:to>
                                        <p:strVal val="visible"/>
                                      </p:to>
                                    </p:set>
                                    <p:anim calcmode="lin" valueType="num">
                                      <p:cBhvr>
                                        <p:cTn id="82" dur="200" fill="hold"/>
                                        <p:tgtEl>
                                          <p:spTgt spid="593"/>
                                        </p:tgtEl>
                                        <p:attrNameLst>
                                          <p:attrName>ppt_w</p:attrName>
                                        </p:attrNameLst>
                                      </p:cBhvr>
                                      <p:tavLst>
                                        <p:tav tm="0">
                                          <p:val>
                                            <p:fltVal val="0"/>
                                          </p:val>
                                        </p:tav>
                                        <p:tav tm="100000">
                                          <p:val>
                                            <p:strVal val="#ppt_w"/>
                                          </p:val>
                                        </p:tav>
                                      </p:tavLst>
                                    </p:anim>
                                    <p:anim calcmode="lin" valueType="num">
                                      <p:cBhvr>
                                        <p:cTn id="83" dur="200" fill="hold"/>
                                        <p:tgtEl>
                                          <p:spTgt spid="593"/>
                                        </p:tgtEl>
                                        <p:attrNameLst>
                                          <p:attrName>ppt_h</p:attrName>
                                        </p:attrNameLst>
                                      </p:cBhvr>
                                      <p:tavLst>
                                        <p:tav tm="0">
                                          <p:val>
                                            <p:fltVal val="0"/>
                                          </p:val>
                                        </p:tav>
                                        <p:tav tm="100000">
                                          <p:val>
                                            <p:strVal val="#ppt_h"/>
                                          </p:val>
                                        </p:tav>
                                      </p:tavLst>
                                    </p:anim>
                                  </p:childTnLst>
                                </p:cTn>
                              </p:par>
                            </p:childTnLst>
                          </p:cTn>
                        </p:par>
                        <p:par>
                          <p:cTn id="84" fill="hold">
                            <p:stCondLst>
                              <p:cond delay="3500"/>
                            </p:stCondLst>
                            <p:childTnLst>
                              <p:par>
                                <p:cTn id="85" presetID="23" presetClass="entr" presetSubtype="16" fill="hold" grpId="0" nodeType="afterEffect">
                                  <p:stCondLst>
                                    <p:cond delay="0"/>
                                  </p:stCondLst>
                                  <p:iterate>
                                    <p:tmAbs val="0"/>
                                  </p:iterate>
                                  <p:childTnLst>
                                    <p:set>
                                      <p:cBhvr>
                                        <p:cTn id="86" fill="hold"/>
                                        <p:tgtEl>
                                          <p:spTgt spid="594"/>
                                        </p:tgtEl>
                                        <p:attrNameLst>
                                          <p:attrName>style.visibility</p:attrName>
                                        </p:attrNameLst>
                                      </p:cBhvr>
                                      <p:to>
                                        <p:strVal val="visible"/>
                                      </p:to>
                                    </p:set>
                                    <p:anim calcmode="lin" valueType="num">
                                      <p:cBhvr>
                                        <p:cTn id="87" dur="200" fill="hold"/>
                                        <p:tgtEl>
                                          <p:spTgt spid="594"/>
                                        </p:tgtEl>
                                        <p:attrNameLst>
                                          <p:attrName>ppt_w</p:attrName>
                                        </p:attrNameLst>
                                      </p:cBhvr>
                                      <p:tavLst>
                                        <p:tav tm="0">
                                          <p:val>
                                            <p:fltVal val="0"/>
                                          </p:val>
                                        </p:tav>
                                        <p:tav tm="100000">
                                          <p:val>
                                            <p:strVal val="#ppt_w"/>
                                          </p:val>
                                        </p:tav>
                                      </p:tavLst>
                                    </p:anim>
                                    <p:anim calcmode="lin" valueType="num">
                                      <p:cBhvr>
                                        <p:cTn id="88" dur="200" fill="hold"/>
                                        <p:tgtEl>
                                          <p:spTgt spid="594"/>
                                        </p:tgtEl>
                                        <p:attrNameLst>
                                          <p:attrName>ppt_h</p:attrName>
                                        </p:attrNameLst>
                                      </p:cBhvr>
                                      <p:tavLst>
                                        <p:tav tm="0">
                                          <p:val>
                                            <p:fltVal val="0"/>
                                          </p:val>
                                        </p:tav>
                                        <p:tav tm="100000">
                                          <p:val>
                                            <p:strVal val="#ppt_h"/>
                                          </p:val>
                                        </p:tav>
                                      </p:tavLst>
                                    </p:anim>
                                  </p:childTnLst>
                                </p:cTn>
                              </p:par>
                            </p:childTnLst>
                          </p:cTn>
                        </p:par>
                        <p:par>
                          <p:cTn id="89" fill="hold">
                            <p:stCondLst>
                              <p:cond delay="3700"/>
                            </p:stCondLst>
                            <p:childTnLst>
                              <p:par>
                                <p:cTn id="90" presetID="23" presetClass="entr" presetSubtype="16" fill="hold" grpId="0" nodeType="afterEffect">
                                  <p:stCondLst>
                                    <p:cond delay="0"/>
                                  </p:stCondLst>
                                  <p:iterate>
                                    <p:tmAbs val="0"/>
                                  </p:iterate>
                                  <p:childTnLst>
                                    <p:set>
                                      <p:cBhvr>
                                        <p:cTn id="91" fill="hold"/>
                                        <p:tgtEl>
                                          <p:spTgt spid="595"/>
                                        </p:tgtEl>
                                        <p:attrNameLst>
                                          <p:attrName>style.visibility</p:attrName>
                                        </p:attrNameLst>
                                      </p:cBhvr>
                                      <p:to>
                                        <p:strVal val="visible"/>
                                      </p:to>
                                    </p:set>
                                    <p:anim calcmode="lin" valueType="num">
                                      <p:cBhvr>
                                        <p:cTn id="92" dur="200" fill="hold"/>
                                        <p:tgtEl>
                                          <p:spTgt spid="595"/>
                                        </p:tgtEl>
                                        <p:attrNameLst>
                                          <p:attrName>ppt_w</p:attrName>
                                        </p:attrNameLst>
                                      </p:cBhvr>
                                      <p:tavLst>
                                        <p:tav tm="0">
                                          <p:val>
                                            <p:fltVal val="0"/>
                                          </p:val>
                                        </p:tav>
                                        <p:tav tm="100000">
                                          <p:val>
                                            <p:strVal val="#ppt_w"/>
                                          </p:val>
                                        </p:tav>
                                      </p:tavLst>
                                    </p:anim>
                                    <p:anim calcmode="lin" valueType="num">
                                      <p:cBhvr>
                                        <p:cTn id="93" dur="200" fill="hold"/>
                                        <p:tgtEl>
                                          <p:spTgt spid="595"/>
                                        </p:tgtEl>
                                        <p:attrNameLst>
                                          <p:attrName>ppt_h</p:attrName>
                                        </p:attrNameLst>
                                      </p:cBhvr>
                                      <p:tavLst>
                                        <p:tav tm="0">
                                          <p:val>
                                            <p:fltVal val="0"/>
                                          </p:val>
                                        </p:tav>
                                        <p:tav tm="100000">
                                          <p:val>
                                            <p:strVal val="#ppt_h"/>
                                          </p:val>
                                        </p:tav>
                                      </p:tavLst>
                                    </p:anim>
                                  </p:childTnLst>
                                </p:cTn>
                              </p:par>
                            </p:childTnLst>
                          </p:cTn>
                        </p:par>
                        <p:par>
                          <p:cTn id="94" fill="hold">
                            <p:stCondLst>
                              <p:cond delay="3900"/>
                            </p:stCondLst>
                            <p:childTnLst>
                              <p:par>
                                <p:cTn id="95" presetID="23" presetClass="entr" presetSubtype="16" fill="hold" grpId="0" nodeType="afterEffect">
                                  <p:stCondLst>
                                    <p:cond delay="0"/>
                                  </p:stCondLst>
                                  <p:iterate>
                                    <p:tmAbs val="0"/>
                                  </p:iterate>
                                  <p:childTnLst>
                                    <p:set>
                                      <p:cBhvr>
                                        <p:cTn id="96" fill="hold"/>
                                        <p:tgtEl>
                                          <p:spTgt spid="596"/>
                                        </p:tgtEl>
                                        <p:attrNameLst>
                                          <p:attrName>style.visibility</p:attrName>
                                        </p:attrNameLst>
                                      </p:cBhvr>
                                      <p:to>
                                        <p:strVal val="visible"/>
                                      </p:to>
                                    </p:set>
                                    <p:anim calcmode="lin" valueType="num">
                                      <p:cBhvr>
                                        <p:cTn id="97" dur="200" fill="hold"/>
                                        <p:tgtEl>
                                          <p:spTgt spid="596"/>
                                        </p:tgtEl>
                                        <p:attrNameLst>
                                          <p:attrName>ppt_w</p:attrName>
                                        </p:attrNameLst>
                                      </p:cBhvr>
                                      <p:tavLst>
                                        <p:tav tm="0">
                                          <p:val>
                                            <p:fltVal val="0"/>
                                          </p:val>
                                        </p:tav>
                                        <p:tav tm="100000">
                                          <p:val>
                                            <p:strVal val="#ppt_w"/>
                                          </p:val>
                                        </p:tav>
                                      </p:tavLst>
                                    </p:anim>
                                    <p:anim calcmode="lin" valueType="num">
                                      <p:cBhvr>
                                        <p:cTn id="98" dur="200" fill="hold"/>
                                        <p:tgtEl>
                                          <p:spTgt spid="596"/>
                                        </p:tgtEl>
                                        <p:attrNameLst>
                                          <p:attrName>ppt_h</p:attrName>
                                        </p:attrNameLst>
                                      </p:cBhvr>
                                      <p:tavLst>
                                        <p:tav tm="0">
                                          <p:val>
                                            <p:fltVal val="0"/>
                                          </p:val>
                                        </p:tav>
                                        <p:tav tm="100000">
                                          <p:val>
                                            <p:strVal val="#ppt_h"/>
                                          </p:val>
                                        </p:tav>
                                      </p:tavLst>
                                    </p:anim>
                                  </p:childTnLst>
                                </p:cTn>
                              </p:par>
                            </p:childTnLst>
                          </p:cTn>
                        </p:par>
                        <p:par>
                          <p:cTn id="99" fill="hold">
                            <p:stCondLst>
                              <p:cond delay="4100"/>
                            </p:stCondLst>
                            <p:childTnLst>
                              <p:par>
                                <p:cTn id="100" presetID="23" presetClass="entr" presetSubtype="16" fill="hold" grpId="0" nodeType="afterEffect">
                                  <p:stCondLst>
                                    <p:cond delay="0"/>
                                  </p:stCondLst>
                                  <p:iterate>
                                    <p:tmAbs val="0"/>
                                  </p:iterate>
                                  <p:childTnLst>
                                    <p:set>
                                      <p:cBhvr>
                                        <p:cTn id="101" fill="hold"/>
                                        <p:tgtEl>
                                          <p:spTgt spid="597"/>
                                        </p:tgtEl>
                                        <p:attrNameLst>
                                          <p:attrName>style.visibility</p:attrName>
                                        </p:attrNameLst>
                                      </p:cBhvr>
                                      <p:to>
                                        <p:strVal val="visible"/>
                                      </p:to>
                                    </p:set>
                                    <p:anim calcmode="lin" valueType="num">
                                      <p:cBhvr>
                                        <p:cTn id="102" dur="200" fill="hold"/>
                                        <p:tgtEl>
                                          <p:spTgt spid="597"/>
                                        </p:tgtEl>
                                        <p:attrNameLst>
                                          <p:attrName>ppt_w</p:attrName>
                                        </p:attrNameLst>
                                      </p:cBhvr>
                                      <p:tavLst>
                                        <p:tav tm="0">
                                          <p:val>
                                            <p:fltVal val="0"/>
                                          </p:val>
                                        </p:tav>
                                        <p:tav tm="100000">
                                          <p:val>
                                            <p:strVal val="#ppt_w"/>
                                          </p:val>
                                        </p:tav>
                                      </p:tavLst>
                                    </p:anim>
                                    <p:anim calcmode="lin" valueType="num">
                                      <p:cBhvr>
                                        <p:cTn id="103" dur="200" fill="hold"/>
                                        <p:tgtEl>
                                          <p:spTgt spid="597"/>
                                        </p:tgtEl>
                                        <p:attrNameLst>
                                          <p:attrName>ppt_h</p:attrName>
                                        </p:attrNameLst>
                                      </p:cBhvr>
                                      <p:tavLst>
                                        <p:tav tm="0">
                                          <p:val>
                                            <p:fltVal val="0"/>
                                          </p:val>
                                        </p:tav>
                                        <p:tav tm="100000">
                                          <p:val>
                                            <p:strVal val="#ppt_h"/>
                                          </p:val>
                                        </p:tav>
                                      </p:tavLst>
                                    </p:anim>
                                  </p:childTnLst>
                                </p:cTn>
                              </p:par>
                            </p:childTnLst>
                          </p:cTn>
                        </p:par>
                        <p:par>
                          <p:cTn id="104" fill="hold">
                            <p:stCondLst>
                              <p:cond delay="4300"/>
                            </p:stCondLst>
                            <p:childTnLst>
                              <p:par>
                                <p:cTn id="105" presetID="22" presetClass="entr" presetSubtype="1" fill="hold" nodeType="after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up)">
                                      <p:cBhvr>
                                        <p:cTn id="10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 grpId="0" animBg="1" advAuto="0"/>
      <p:bldP spid="577" grpId="0" animBg="1" advAuto="0"/>
      <p:bldP spid="578" grpId="0" animBg="1" advAuto="0"/>
      <p:bldP spid="579" grpId="0" animBg="1" advAuto="0"/>
      <p:bldP spid="580" grpId="0" animBg="1" advAuto="0"/>
      <p:bldP spid="581" grpId="0" animBg="1" advAuto="0"/>
      <p:bldP spid="582" grpId="0" animBg="1" advAuto="0"/>
      <p:bldP spid="583" grpId="0" animBg="1" advAuto="0"/>
      <p:bldP spid="584" grpId="0" animBg="1" advAuto="0"/>
      <p:bldP spid="585" grpId="0" animBg="1" advAuto="0"/>
      <p:bldP spid="586"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7912" y="95250"/>
            <a:ext cx="8347075" cy="460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smtClean="0">
                <a:solidFill>
                  <a:srgbClr val="3EA7BC"/>
                </a:solidFill>
              </a:rPr>
              <a:t>A Multi-Cloud Platform: Cloud Foundry</a:t>
            </a:r>
            <a:endParaRPr lang="en-US" sz="2800" dirty="0">
              <a:solidFill>
                <a:srgbClr val="3EA7BC"/>
              </a:solidFill>
              <a:latin typeface="Arial" charset="0"/>
              <a:cs typeface="Arial" charset="0"/>
            </a:endParaRPr>
          </a:p>
        </p:txBody>
      </p:sp>
      <p:sp>
        <p:nvSpPr>
          <p:cNvPr id="19" name="Rounded Rectangle 18"/>
          <p:cNvSpPr/>
          <p:nvPr/>
        </p:nvSpPr>
        <p:spPr>
          <a:xfrm>
            <a:off x="162734" y="1155417"/>
            <a:ext cx="6764810" cy="255874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9" name="Rounded Rectangle 8"/>
          <p:cNvSpPr/>
          <p:nvPr/>
        </p:nvSpPr>
        <p:spPr>
          <a:xfrm>
            <a:off x="382282" y="2992155"/>
            <a:ext cx="6426200" cy="438150"/>
          </a:xfrm>
          <a:prstGeom prst="roundRect">
            <a:avLst>
              <a:gd name="adj" fmla="val 8938"/>
            </a:avLst>
          </a:prstGeom>
          <a:solidFill>
            <a:schemeClr val="accent3"/>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r>
              <a:rPr lang="en-US" altLang="en-US" sz="1800" dirty="0" smtClean="0">
                <a:solidFill>
                  <a:srgbClr val="FFFFFF"/>
                </a:solidFill>
              </a:rPr>
              <a:t>Cloud Foundry BOSH</a:t>
            </a:r>
            <a:endParaRPr lang="en-US" altLang="en-US" sz="1200" dirty="0" smtClean="0">
              <a:solidFill>
                <a:srgbClr val="FFFFFF"/>
              </a:solidFill>
            </a:endParaRPr>
          </a:p>
        </p:txBody>
      </p:sp>
      <p:sp>
        <p:nvSpPr>
          <p:cNvPr id="24589" name="TextBox 14"/>
          <p:cNvSpPr txBox="1">
            <a:spLocks noChangeArrowheads="1"/>
          </p:cNvSpPr>
          <p:nvPr/>
        </p:nvSpPr>
        <p:spPr bwMode="auto">
          <a:xfrm>
            <a:off x="6927544" y="2547309"/>
            <a:ext cx="204946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Multi-Cloud Declarative Service Deployment, Operations</a:t>
            </a:r>
          </a:p>
        </p:txBody>
      </p:sp>
      <p:sp>
        <p:nvSpPr>
          <p:cNvPr id="24590" name="TextBox 15"/>
          <p:cNvSpPr txBox="1">
            <a:spLocks noChangeArrowheads="1"/>
          </p:cNvSpPr>
          <p:nvPr/>
        </p:nvSpPr>
        <p:spPr bwMode="auto">
          <a:xfrm>
            <a:off x="6927544" y="1155417"/>
            <a:ext cx="2184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FFFFFF"/>
                </a:solidFill>
              </a:rPr>
              <a:t>Elastic managed runtime service integrated into leading data services; all scaled and managed by CF BOSH </a:t>
            </a:r>
          </a:p>
        </p:txBody>
      </p:sp>
      <p:grpSp>
        <p:nvGrpSpPr>
          <p:cNvPr id="17" name="Group 16"/>
          <p:cNvGrpSpPr/>
          <p:nvPr/>
        </p:nvGrpSpPr>
        <p:grpSpPr>
          <a:xfrm>
            <a:off x="72931" y="3498496"/>
            <a:ext cx="5875345" cy="971903"/>
            <a:chOff x="184080" y="4377802"/>
            <a:chExt cx="4336746" cy="531523"/>
          </a:xfrm>
        </p:grpSpPr>
        <p:grpSp>
          <p:nvGrpSpPr>
            <p:cNvPr id="20" name="Group 19"/>
            <p:cNvGrpSpPr/>
            <p:nvPr/>
          </p:nvGrpSpPr>
          <p:grpSpPr>
            <a:xfrm>
              <a:off x="184080" y="4377802"/>
              <a:ext cx="1010802" cy="527416"/>
              <a:chOff x="184080" y="4448922"/>
              <a:chExt cx="1010802" cy="527416"/>
            </a:xfrm>
          </p:grpSpPr>
          <p:pic>
            <p:nvPicPr>
              <p:cNvPr id="31" name="Picture 30"/>
              <p:cNvPicPr>
                <a:picLocks noChangeAspect="1"/>
              </p:cNvPicPr>
              <p:nvPr/>
            </p:nvPicPr>
            <p:blipFill>
              <a:blip r:embed="rId3" cstate="print"/>
              <a:srcRect b="-4013"/>
              <a:stretch>
                <a:fillRect/>
              </a:stretch>
            </p:blipFill>
            <p:spPr bwMode="auto">
              <a:xfrm>
                <a:off x="184080" y="4448922"/>
                <a:ext cx="1010802" cy="527416"/>
              </a:xfrm>
              <a:prstGeom prst="rect">
                <a:avLst/>
              </a:prstGeom>
              <a:noFill/>
              <a:ln w="9525">
                <a:noFill/>
                <a:miter lim="800000"/>
                <a:headEnd/>
                <a:tailEnd/>
              </a:ln>
            </p:spPr>
          </p:pic>
          <p:pic>
            <p:nvPicPr>
              <p:cNvPr id="32" name="Picture 31"/>
              <p:cNvPicPr>
                <a:picLocks noChangeAspect="1"/>
              </p:cNvPicPr>
              <p:nvPr/>
            </p:nvPicPr>
            <p:blipFill>
              <a:blip r:embed="rId4"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1" name="Group 20"/>
            <p:cNvGrpSpPr/>
            <p:nvPr/>
          </p:nvGrpSpPr>
          <p:grpSpPr>
            <a:xfrm>
              <a:off x="2400043" y="4380286"/>
              <a:ext cx="1010802" cy="527416"/>
              <a:chOff x="2400043" y="4451406"/>
              <a:chExt cx="1010802" cy="527416"/>
            </a:xfrm>
          </p:grpSpPr>
          <p:pic>
            <p:nvPicPr>
              <p:cNvPr id="29" name="Picture 28"/>
              <p:cNvPicPr>
                <a:picLocks noChangeAspect="1"/>
              </p:cNvPicPr>
              <p:nvPr/>
            </p:nvPicPr>
            <p:blipFill>
              <a:blip r:embed="rId3" cstate="print"/>
              <a:srcRect b="-4013"/>
              <a:stretch>
                <a:fillRect/>
              </a:stretch>
            </p:blipFill>
            <p:spPr bwMode="auto">
              <a:xfrm>
                <a:off x="2400043" y="4451406"/>
                <a:ext cx="1010802" cy="527416"/>
              </a:xfrm>
              <a:prstGeom prst="rect">
                <a:avLst/>
              </a:prstGeom>
              <a:noFill/>
              <a:ln w="9525">
                <a:noFill/>
                <a:miter lim="800000"/>
                <a:headEnd/>
                <a:tailEnd/>
              </a:ln>
            </p:spPr>
          </p:pic>
          <p:pic>
            <p:nvPicPr>
              <p:cNvPr id="30"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2576400" y="4585912"/>
                <a:ext cx="542437" cy="219842"/>
              </a:xfrm>
              <a:prstGeom prst="rect">
                <a:avLst/>
              </a:prstGeom>
              <a:noFill/>
            </p:spPr>
          </p:pic>
        </p:grpSp>
        <p:grpSp>
          <p:nvGrpSpPr>
            <p:cNvPr id="22" name="Group 21"/>
            <p:cNvGrpSpPr/>
            <p:nvPr/>
          </p:nvGrpSpPr>
          <p:grpSpPr>
            <a:xfrm>
              <a:off x="1286160" y="4378688"/>
              <a:ext cx="1010802" cy="527416"/>
              <a:chOff x="1286160" y="4449808"/>
              <a:chExt cx="1010802" cy="527416"/>
            </a:xfrm>
          </p:grpSpPr>
          <p:pic>
            <p:nvPicPr>
              <p:cNvPr id="27" name="Picture 26"/>
              <p:cNvPicPr>
                <a:picLocks noChangeAspect="1"/>
              </p:cNvPicPr>
              <p:nvPr/>
            </p:nvPicPr>
            <p:blipFill>
              <a:blip r:embed="rId3" cstate="print"/>
              <a:srcRect b="-4013"/>
              <a:stretch>
                <a:fillRect/>
              </a:stretch>
            </p:blipFill>
            <p:spPr bwMode="auto">
              <a:xfrm>
                <a:off x="1286160" y="4449808"/>
                <a:ext cx="1010802" cy="527416"/>
              </a:xfrm>
              <a:prstGeom prst="rect">
                <a:avLst/>
              </a:prstGeom>
              <a:noFill/>
              <a:ln w="9525">
                <a:noFill/>
                <a:miter lim="800000"/>
                <a:headEnd/>
                <a:tailEnd/>
              </a:ln>
            </p:spPr>
          </p:pic>
          <p:pic>
            <p:nvPicPr>
              <p:cNvPr id="28" name="Picture 27" descr="openstack_logo.jpg"/>
              <p:cNvPicPr>
                <a:picLocks noChangeAspect="1"/>
              </p:cNvPicPr>
              <p:nvPr/>
            </p:nvPicPr>
            <p:blipFill rotWithShape="1">
              <a:blip r:embed="rId6"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3" name="Group 22"/>
            <p:cNvGrpSpPr/>
            <p:nvPr/>
          </p:nvGrpSpPr>
          <p:grpSpPr>
            <a:xfrm>
              <a:off x="3510024" y="4381909"/>
              <a:ext cx="1010802" cy="527416"/>
              <a:chOff x="3510024" y="4453029"/>
              <a:chExt cx="1010802" cy="527416"/>
            </a:xfrm>
          </p:grpSpPr>
          <p:pic>
            <p:nvPicPr>
              <p:cNvPr id="24" name="Picture 23"/>
              <p:cNvPicPr>
                <a:picLocks noChangeAspect="1"/>
              </p:cNvPicPr>
              <p:nvPr/>
            </p:nvPicPr>
            <p:blipFill>
              <a:blip r:embed="rId3" cstate="print"/>
              <a:srcRect b="-4013"/>
              <a:stretch>
                <a:fillRect/>
              </a:stretch>
            </p:blipFill>
            <p:spPr bwMode="auto">
              <a:xfrm>
                <a:off x="3510024" y="4453029"/>
                <a:ext cx="1010802" cy="527416"/>
              </a:xfrm>
              <a:prstGeom prst="rect">
                <a:avLst/>
              </a:prstGeom>
              <a:noFill/>
              <a:ln w="9525">
                <a:noFill/>
                <a:miter lim="800000"/>
                <a:headEnd/>
                <a:tailEnd/>
              </a:ln>
            </p:spPr>
          </p:pic>
          <p:pic>
            <p:nvPicPr>
              <p:cNvPr id="25" name="Picture 24"/>
              <p:cNvPicPr>
                <a:picLocks noChangeAspect="1"/>
              </p:cNvPicPr>
              <p:nvPr/>
            </p:nvPicPr>
            <p:blipFill>
              <a:blip r:embed="rId7"/>
              <a:stretch>
                <a:fillRect/>
              </a:stretch>
            </p:blipFill>
            <p:spPr>
              <a:xfrm>
                <a:off x="3650837" y="4531964"/>
                <a:ext cx="327845" cy="327845"/>
              </a:xfrm>
              <a:prstGeom prst="rect">
                <a:avLst/>
              </a:prstGeom>
            </p:spPr>
          </p:pic>
          <p:sp>
            <p:nvSpPr>
              <p:cNvPr id="26" name="TextBox 25"/>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6" name="Group 5"/>
          <p:cNvGrpSpPr/>
          <p:nvPr/>
        </p:nvGrpSpPr>
        <p:grpSpPr>
          <a:xfrm>
            <a:off x="372757" y="1336392"/>
            <a:ext cx="6362700" cy="1603375"/>
            <a:chOff x="372757" y="1336392"/>
            <a:chExt cx="6362700" cy="1603375"/>
          </a:xfrm>
        </p:grpSpPr>
        <p:sp>
          <p:nvSpPr>
            <p:cNvPr id="3" name="Rounded Rectangle 2"/>
            <p:cNvSpPr/>
            <p:nvPr/>
          </p:nvSpPr>
          <p:spPr>
            <a:xfrm>
              <a:off x="1525282" y="1341155"/>
              <a:ext cx="1165225" cy="1590675"/>
            </a:xfrm>
            <a:prstGeom prst="roundRect">
              <a:avLst>
                <a:gd name="adj" fmla="val 5730"/>
              </a:avLst>
            </a:prstGeom>
            <a:solidFill>
              <a:schemeClr val="accent1"/>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dirty="0">
                  <a:solidFill>
                    <a:srgbClr val="FFFFFF"/>
                  </a:solidFill>
                  <a:latin typeface="Arial"/>
                </a:rPr>
                <a:t>Elastic </a:t>
              </a:r>
              <a:endParaRPr lang="en-US" dirty="0" smtClean="0">
                <a:solidFill>
                  <a:srgbClr val="FFFFFF"/>
                </a:solidFill>
                <a:latin typeface="Arial"/>
              </a:endParaRPr>
            </a:p>
            <a:p>
              <a:pPr algn="ctr">
                <a:defRPr/>
              </a:pPr>
              <a:r>
                <a:rPr lang="en-US" dirty="0" smtClean="0">
                  <a:solidFill>
                    <a:srgbClr val="FFFFFF"/>
                  </a:solidFill>
                  <a:latin typeface="Arial"/>
                </a:rPr>
                <a:t>Container</a:t>
              </a:r>
              <a:endParaRPr lang="en-US" dirty="0">
                <a:solidFill>
                  <a:srgbClr val="FFFFFF"/>
                </a:solidFill>
                <a:latin typeface="Arial"/>
              </a:endParaRPr>
            </a:p>
            <a:p>
              <a:pPr algn="ctr">
                <a:defRPr/>
              </a:pPr>
              <a:r>
                <a:rPr lang="en-US" dirty="0" smtClean="0">
                  <a:solidFill>
                    <a:srgbClr val="FFFFFF"/>
                  </a:solidFill>
                  <a:latin typeface="Arial"/>
                </a:rPr>
                <a:t>Runtime</a:t>
              </a:r>
              <a:endParaRPr lang="en-US" dirty="0">
                <a:solidFill>
                  <a:srgbClr val="FFFFFF"/>
                </a:solidFill>
                <a:latin typeface="Arial"/>
              </a:endParaRPr>
            </a:p>
            <a:p>
              <a:pPr algn="ctr">
                <a:defRPr/>
              </a:pPr>
              <a:r>
                <a:rPr lang="en-US" sz="1200" dirty="0">
                  <a:solidFill>
                    <a:srgbClr val="FFFFFF"/>
                  </a:solidFill>
                  <a:latin typeface="Arial"/>
                </a:rPr>
                <a:t>Agile  </a:t>
              </a:r>
              <a:r>
                <a:rPr lang="en-US" sz="1200" dirty="0" err="1">
                  <a:solidFill>
                    <a:srgbClr val="FFFFFF"/>
                  </a:solidFill>
                  <a:latin typeface="Arial"/>
                </a:rPr>
                <a:t>Microservices</a:t>
              </a:r>
              <a:endParaRPr lang="en-US" sz="1200" dirty="0">
                <a:solidFill>
                  <a:srgbClr val="FFFFFF"/>
                </a:solidFill>
                <a:latin typeface="Arial"/>
              </a:endParaRPr>
            </a:p>
          </p:txBody>
        </p:sp>
        <p:sp>
          <p:nvSpPr>
            <p:cNvPr id="4" name="Rounded Rectangle 3"/>
            <p:cNvSpPr/>
            <p:nvPr/>
          </p:nvSpPr>
          <p:spPr>
            <a:xfrm>
              <a:off x="5768669" y="1341155"/>
              <a:ext cx="966788" cy="15906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err="1" smtClean="0">
                  <a:solidFill>
                    <a:srgbClr val="FFFFFF"/>
                  </a:solidFill>
                  <a:latin typeface="Arial"/>
                </a:rPr>
                <a:t>DataStax</a:t>
              </a:r>
              <a:endParaRPr lang="en-US" sz="1400" dirty="0" smtClean="0">
                <a:solidFill>
                  <a:srgbClr val="FFFFFF"/>
                </a:solidFill>
                <a:latin typeface="Arial"/>
              </a:endParaRPr>
            </a:p>
            <a:p>
              <a:pPr algn="ctr">
                <a:defRPr/>
              </a:pPr>
              <a:r>
                <a:rPr lang="en-US" sz="1200" dirty="0" smtClean="0">
                  <a:solidFill>
                    <a:srgbClr val="FFFFFF"/>
                  </a:solidFill>
                  <a:latin typeface="Arial"/>
                </a:rPr>
                <a:t>Cassandra</a:t>
              </a:r>
              <a:endParaRPr lang="en-US" sz="1200" dirty="0">
                <a:solidFill>
                  <a:srgbClr val="FFFFFF"/>
                </a:solidFill>
                <a:latin typeface="Arial"/>
              </a:endParaRPr>
            </a:p>
          </p:txBody>
        </p:sp>
        <p:sp>
          <p:nvSpPr>
            <p:cNvPr id="5" name="Rounded Rectangle 4"/>
            <p:cNvSpPr/>
            <p:nvPr/>
          </p:nvSpPr>
          <p:spPr>
            <a:xfrm>
              <a:off x="372757" y="1341155"/>
              <a:ext cx="1095375" cy="1590675"/>
            </a:xfrm>
            <a:prstGeom prst="roundRect">
              <a:avLst>
                <a:gd name="adj" fmla="val 4825"/>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lnSpc>
                  <a:spcPts val="1475"/>
                </a:lnSpc>
                <a:defRPr/>
              </a:pPr>
              <a:r>
                <a:rPr lang="en-US" altLang="en-US" sz="1600" dirty="0" smtClean="0">
                  <a:solidFill>
                    <a:srgbClr val="FFFFFF"/>
                  </a:solidFill>
                </a:rPr>
                <a:t>Jenkins Service</a:t>
              </a:r>
            </a:p>
            <a:p>
              <a:pPr algn="ctr" eaLnBrk="1" hangingPunct="1">
                <a:lnSpc>
                  <a:spcPts val="1475"/>
                </a:lnSpc>
                <a:defRPr/>
              </a:pPr>
              <a:r>
                <a:rPr lang="en-US" altLang="en-US" sz="1600" dirty="0" smtClean="0">
                  <a:solidFill>
                    <a:srgbClr val="FFFFFF"/>
                  </a:solidFill>
                </a:rPr>
                <a:t>(CI)</a:t>
              </a:r>
            </a:p>
            <a:p>
              <a:pPr algn="ctr" eaLnBrk="1" hangingPunct="1">
                <a:defRPr/>
              </a:pPr>
              <a:endParaRPr lang="en-US" altLang="en-US" sz="1600" dirty="0" smtClean="0">
                <a:solidFill>
                  <a:srgbClr val="FFFFFF"/>
                </a:solidFill>
              </a:endParaRPr>
            </a:p>
          </p:txBody>
        </p:sp>
        <p:sp>
          <p:nvSpPr>
            <p:cNvPr id="7" name="Rounded Rectangle 6"/>
            <p:cNvSpPr/>
            <p:nvPr/>
          </p:nvSpPr>
          <p:spPr>
            <a:xfrm>
              <a:off x="3774769" y="1341155"/>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smtClean="0">
                  <a:solidFill>
                    <a:srgbClr val="FFFFFF"/>
                  </a:solidFill>
                </a:rPr>
                <a:t>MySQL</a:t>
              </a:r>
            </a:p>
            <a:p>
              <a:pPr algn="ctr" eaLnBrk="1" hangingPunct="1">
                <a:defRPr/>
              </a:pPr>
              <a:endParaRPr lang="en-US" altLang="en-US" sz="1600" dirty="0" smtClean="0">
                <a:solidFill>
                  <a:srgbClr val="FFFFFF"/>
                </a:solidFill>
              </a:endParaRPr>
            </a:p>
          </p:txBody>
        </p:sp>
        <p:sp>
          <p:nvSpPr>
            <p:cNvPr id="18" name="Rounded Rectangle 17"/>
            <p:cNvSpPr/>
            <p:nvPr/>
          </p:nvSpPr>
          <p:spPr>
            <a:xfrm>
              <a:off x="4786007" y="1336392"/>
              <a:ext cx="966787" cy="1603375"/>
            </a:xfrm>
            <a:prstGeom prst="roundRect">
              <a:avLst>
                <a:gd name="adj" fmla="val 6856"/>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p>
              <a:pPr algn="ctr">
                <a:defRPr/>
              </a:pPr>
              <a:r>
                <a:rPr lang="en-US" sz="1400" dirty="0">
                  <a:solidFill>
                    <a:srgbClr val="FFFFFF"/>
                  </a:solidFill>
                  <a:latin typeface="Arial"/>
                </a:rPr>
                <a:t>Rabbit MQ</a:t>
              </a:r>
            </a:p>
          </p:txBody>
        </p:sp>
        <p:sp>
          <p:nvSpPr>
            <p:cNvPr id="33" name="Rounded Rectangle 32"/>
            <p:cNvSpPr/>
            <p:nvPr/>
          </p:nvSpPr>
          <p:spPr>
            <a:xfrm>
              <a:off x="2730917" y="1349092"/>
              <a:ext cx="969963" cy="1590675"/>
            </a:xfrm>
            <a:prstGeom prst="roundRect">
              <a:avLst>
                <a:gd name="adj" fmla="val 6130"/>
              </a:avLst>
            </a:prstGeom>
            <a:solidFill>
              <a:schemeClr val="bg1">
                <a:lumMod val="50000"/>
              </a:schemeClr>
            </a:solidFill>
            <a:ln w="19050" cap="flat" cmpd="sng" algn="ctr">
              <a:solidFill>
                <a:schemeClr val="lt1"/>
              </a:solidFill>
              <a:prstDash val="solid"/>
              <a:round/>
              <a:headEnd type="none" w="med" len="med"/>
              <a:tailEnd type="none" w="med" len="med"/>
            </a:ln>
          </p:spPr>
          <p:style>
            <a:lnRef idx="3">
              <a:schemeClr val="lt1"/>
            </a:lnRef>
            <a:fillRef idx="1">
              <a:schemeClr val="accent2"/>
            </a:fillRef>
            <a:effectRef idx="1">
              <a:schemeClr val="accent2"/>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defRPr/>
              </a:pPr>
              <a:endParaRPr lang="en-US" altLang="en-US" sz="1600" dirty="0" smtClean="0">
                <a:solidFill>
                  <a:srgbClr val="FFFFFF"/>
                </a:solidFill>
              </a:endParaRPr>
            </a:p>
            <a:p>
              <a:pPr algn="ctr" eaLnBrk="1" hangingPunct="1">
                <a:defRPr/>
              </a:pPr>
              <a:r>
                <a:rPr lang="en-US" altLang="en-US" sz="1600" dirty="0" err="1" smtClean="0">
                  <a:solidFill>
                    <a:srgbClr val="FFFFFF"/>
                  </a:solidFill>
                </a:rPr>
                <a:t>Redis</a:t>
              </a:r>
              <a:endParaRPr lang="en-US" altLang="en-US" sz="1600" dirty="0" smtClean="0">
                <a:solidFill>
                  <a:srgbClr val="FFFFFF"/>
                </a:solidFill>
              </a:endParaRPr>
            </a:p>
            <a:p>
              <a:pPr algn="ctr" eaLnBrk="1" hangingPunct="1">
                <a:defRPr/>
              </a:pPr>
              <a:endParaRPr lang="en-US" altLang="en-US" sz="1600" dirty="0" smtClean="0">
                <a:solidFill>
                  <a:srgbClr val="FFFFFF"/>
                </a:solidFill>
              </a:endParaRPr>
            </a:p>
          </p:txBody>
        </p:sp>
      </p:grpSp>
      <p:grpSp>
        <p:nvGrpSpPr>
          <p:cNvPr id="8" name="Group 7"/>
          <p:cNvGrpSpPr/>
          <p:nvPr/>
        </p:nvGrpSpPr>
        <p:grpSpPr>
          <a:xfrm>
            <a:off x="6073445" y="3498496"/>
            <a:ext cx="1369416" cy="964393"/>
            <a:chOff x="9243737" y="3063592"/>
            <a:chExt cx="1369416" cy="964393"/>
          </a:xfrm>
        </p:grpSpPr>
        <p:pic>
          <p:nvPicPr>
            <p:cNvPr id="34" name="Picture 33"/>
            <p:cNvPicPr>
              <a:picLocks noChangeAspect="1"/>
            </p:cNvPicPr>
            <p:nvPr/>
          </p:nvPicPr>
          <p:blipFill>
            <a:blip r:embed="rId3" cstate="print"/>
            <a:srcRect b="-4013"/>
            <a:stretch>
              <a:fillRect/>
            </a:stretch>
          </p:blipFill>
          <p:spPr bwMode="auto">
            <a:xfrm>
              <a:off x="9243737" y="3063592"/>
              <a:ext cx="1369416" cy="964393"/>
            </a:xfrm>
            <a:prstGeom prst="rect">
              <a:avLst/>
            </a:prstGeom>
            <a:noFill/>
            <a:ln w="9525">
              <a:noFill/>
              <a:miter lim="800000"/>
              <a:headEnd/>
              <a:tailEnd/>
            </a:ln>
          </p:spPr>
        </p:pic>
        <p:pic>
          <p:nvPicPr>
            <p:cNvPr id="2" name="Picture 1" descr="gcp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43737" y="3111247"/>
              <a:ext cx="1200025" cy="741427"/>
            </a:xfrm>
            <a:prstGeom prst="rect">
              <a:avLst/>
            </a:prstGeom>
          </p:spPr>
        </p:pic>
      </p:grpSp>
    </p:spTree>
    <p:extLst>
      <p:ext uri="{BB962C8B-B14F-4D97-AF65-F5344CB8AC3E}">
        <p14:creationId xmlns:p14="http://schemas.microsoft.com/office/powerpoint/2010/main" val="324990869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up)">
                                      <p:cBhvr>
                                        <p:cTn id="8" dur="500"/>
                                        <p:tgtEl>
                                          <p:spTgt spid="17"/>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 name="Shape 646"/>
          <p:cNvSpPr/>
          <p:nvPr/>
        </p:nvSpPr>
        <p:spPr>
          <a:xfrm>
            <a:off x="4908744" y="1054667"/>
            <a:ext cx="3941203" cy="3260534"/>
          </a:xfrm>
          <a:prstGeom prst="roundRect">
            <a:avLst>
              <a:gd name="adj" fmla="val 5375"/>
            </a:avLst>
          </a:prstGeom>
          <a:solidFill>
            <a:srgbClr val="33928A"/>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sp>
        <p:nvSpPr>
          <p:cNvPr id="647" name="Shape 647"/>
          <p:cNvSpPr>
            <a:spLocks noGrp="1"/>
          </p:cNvSpPr>
          <p:nvPr>
            <p:ph type="sldNum" sz="quarter" idx="4294967295"/>
          </p:nvPr>
        </p:nvSpPr>
        <p:spPr>
          <a:xfrm>
            <a:off x="8553450" y="5275495"/>
            <a:ext cx="533400" cy="127001"/>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uFillTx/>
              </a:defRPr>
            </a:pPr>
            <a:fld id="{86CB4B4D-7CA3-9044-876B-883B54F8677D}" type="slidenum">
              <a:rPr sz="800">
                <a:solidFill>
                  <a:srgbClr val="808080"/>
                </a:solidFill>
                <a:uFill>
                  <a:solidFill>
                    <a:srgbClr val="808080"/>
                  </a:solidFill>
                </a:uFill>
              </a:rPr>
              <a:t>30</a:t>
            </a:fld>
            <a:endParaRPr sz="800">
              <a:solidFill>
                <a:srgbClr val="808080"/>
              </a:solidFill>
              <a:uFill>
                <a:solidFill>
                  <a:srgbClr val="808080"/>
                </a:solidFill>
              </a:uFill>
            </a:endParaRPr>
          </a:p>
        </p:txBody>
      </p:sp>
      <p:pic>
        <p:nvPicPr>
          <p:cNvPr id="648" name="pasted-image.png"/>
          <p:cNvPicPr/>
          <p:nvPr/>
        </p:nvPicPr>
        <p:blipFill>
          <a:blip r:embed="rId2">
            <a:extLst/>
          </a:blip>
          <a:stretch>
            <a:fillRect/>
          </a:stretch>
        </p:blipFill>
        <p:spPr>
          <a:xfrm>
            <a:off x="399918" y="758210"/>
            <a:ext cx="1209445" cy="1511806"/>
          </a:xfrm>
          <a:prstGeom prst="rect">
            <a:avLst/>
          </a:prstGeom>
          <a:ln w="12700">
            <a:miter lim="400000"/>
          </a:ln>
        </p:spPr>
      </p:pic>
      <p:pic>
        <p:nvPicPr>
          <p:cNvPr id="649" name="Picture 648"/>
          <p:cNvPicPr/>
          <p:nvPr/>
        </p:nvPicPr>
        <p:blipFill>
          <a:blip r:embed="rId3">
            <a:duotone>
              <a:schemeClr val="accent3">
                <a:shade val="45000"/>
                <a:satMod val="135000"/>
              </a:schemeClr>
              <a:prstClr val="white"/>
            </a:duotone>
            <a:extLst/>
          </a:blip>
          <a:stretch>
            <a:fillRect/>
          </a:stretch>
        </p:blipFill>
        <p:spPr>
          <a:xfrm>
            <a:off x="1966363" y="1242167"/>
            <a:ext cx="2585381" cy="543892"/>
          </a:xfrm>
          <a:prstGeom prst="rect">
            <a:avLst/>
          </a:prstGeom>
          <a:effectLst>
            <a:outerShdw blurRad="38100" dist="20000" dir="5400000" rotWithShape="0">
              <a:srgbClr val="000000">
                <a:alpha val="38000"/>
              </a:srgbClr>
            </a:outerShdw>
          </a:effectLst>
        </p:spPr>
      </p:pic>
      <p:sp>
        <p:nvSpPr>
          <p:cNvPr id="650" name="Shape 650"/>
          <p:cNvSpPr/>
          <p:nvPr/>
        </p:nvSpPr>
        <p:spPr>
          <a:xfrm>
            <a:off x="2176705" y="910519"/>
            <a:ext cx="1192634"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Deploy to dev</a:t>
            </a:r>
          </a:p>
        </p:txBody>
      </p:sp>
      <p:pic>
        <p:nvPicPr>
          <p:cNvPr id="651" name="CF_Logo_Square_White_HighRes.png"/>
          <p:cNvPicPr/>
          <p:nvPr/>
        </p:nvPicPr>
        <p:blipFill>
          <a:blip r:embed="rId4">
            <a:alphaModFix amt="88458"/>
            <a:extLst/>
          </a:blip>
          <a:stretch>
            <a:fillRect/>
          </a:stretch>
        </p:blipFill>
        <p:spPr>
          <a:xfrm>
            <a:off x="5657763" y="1458673"/>
            <a:ext cx="2443054" cy="2433294"/>
          </a:xfrm>
          <a:prstGeom prst="rect">
            <a:avLst/>
          </a:prstGeom>
          <a:ln w="12700">
            <a:miter lim="400000"/>
          </a:ln>
          <a:effectLst>
            <a:outerShdw blurRad="177800" dist="25400" dir="5400000" rotWithShape="0">
              <a:srgbClr val="FFFFFF">
                <a:alpha val="77870"/>
              </a:srgbClr>
            </a:outerShdw>
          </a:effectLst>
        </p:spPr>
      </p:pic>
      <p:sp>
        <p:nvSpPr>
          <p:cNvPr id="653" name="Shape 653"/>
          <p:cNvSpPr>
            <a:spLocks noGrp="1"/>
          </p:cNvSpPr>
          <p:nvPr>
            <p:ph type="title" idx="4294967295"/>
          </p:nvPr>
        </p:nvSpPr>
        <p:spPr>
          <a:xfrm>
            <a:off x="289675" y="1418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The Pivotal</a:t>
            </a:r>
            <a:r>
              <a:rPr lang="en-US" sz="3200" dirty="0" smtClean="0">
                <a:solidFill>
                  <a:srgbClr val="3366FF"/>
                </a:solidFill>
              </a:rPr>
              <a:t> </a:t>
            </a:r>
            <a:r>
              <a:rPr lang="en-US" sz="3200" dirty="0">
                <a:solidFill>
                  <a:srgbClr val="2C95DD"/>
                </a:solidFill>
                <a:uFillTx/>
                <a:ea typeface="Arial"/>
                <a:cs typeface="Arial"/>
              </a:rPr>
              <a:t>CF</a:t>
            </a:r>
            <a:r>
              <a:rPr lang="en-US" sz="3200" dirty="0">
                <a:solidFill>
                  <a:srgbClr val="3366FF"/>
                </a:solidFill>
              </a:rPr>
              <a:t> </a:t>
            </a:r>
            <a:r>
              <a:rPr lang="en-US" sz="3200" dirty="0" smtClean="0">
                <a:solidFill>
                  <a:srgbClr val="2C95DD"/>
                </a:solidFill>
                <a:uFillTx/>
                <a:ea typeface="Arial"/>
                <a:cs typeface="Arial"/>
              </a:rPr>
              <a:t>Way</a:t>
            </a:r>
            <a:endParaRPr sz="3200" dirty="0">
              <a:solidFill>
                <a:srgbClr val="29756E"/>
              </a:solidFill>
              <a:uFill>
                <a:solidFill>
                  <a:srgbClr val="2C95DD"/>
                </a:solidFill>
              </a:uFill>
            </a:endParaRPr>
          </a:p>
        </p:txBody>
      </p:sp>
      <p:grpSp>
        <p:nvGrpSpPr>
          <p:cNvPr id="2" name="Group 1"/>
          <p:cNvGrpSpPr/>
          <p:nvPr/>
        </p:nvGrpSpPr>
        <p:grpSpPr>
          <a:xfrm>
            <a:off x="5056551" y="1159888"/>
            <a:ext cx="3645589" cy="3050091"/>
            <a:chOff x="5056551" y="1159888"/>
            <a:chExt cx="3645589" cy="3050091"/>
          </a:xfrm>
        </p:grpSpPr>
        <p:sp>
          <p:nvSpPr>
            <p:cNvPr id="652" name="Shape 652"/>
            <p:cNvSpPr/>
            <p:nvPr/>
          </p:nvSpPr>
          <p:spPr>
            <a:xfrm>
              <a:off x="5056551" y="1159888"/>
              <a:ext cx="3645589" cy="3050091"/>
            </a:xfrm>
            <a:prstGeom prst="roundRect">
              <a:avLst>
                <a:gd name="adj" fmla="val 7720"/>
              </a:avLst>
            </a:prstGeom>
            <a:solidFill>
              <a:srgbClr val="F2F2F2">
                <a:alpha val="73921"/>
              </a:srgbClr>
            </a:soli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grpSp>
          <p:nvGrpSpPr>
            <p:cNvPr id="10" name="Group 668"/>
            <p:cNvGrpSpPr/>
            <p:nvPr/>
          </p:nvGrpSpPr>
          <p:grpSpPr>
            <a:xfrm>
              <a:off x="5164034" y="1176405"/>
              <a:ext cx="1103326" cy="675417"/>
              <a:chOff x="-53881" y="-53881"/>
              <a:chExt cx="1103324" cy="675415"/>
            </a:xfrm>
          </p:grpSpPr>
          <p:sp>
            <p:nvSpPr>
              <p:cNvPr id="11" name="Shape 667"/>
              <p:cNvSpPr/>
              <p:nvPr/>
            </p:nvSpPr>
            <p:spPr>
              <a:xfrm>
                <a:off x="0" y="0"/>
                <a:ext cx="995562" cy="567653"/>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sz="1300">
                    <a:latin typeface="Helvetica Neue Light"/>
                    <a:ea typeface="Helvetica Neue Light"/>
                    <a:cs typeface="Helvetica Neue Light"/>
                    <a:sym typeface="Helvetica Neue Light"/>
                  </a:rPr>
                  <a:t>Cloud</a:t>
                </a:r>
              </a:p>
              <a:p>
                <a:pPr lvl="0" algn="ctr" defTabSz="825500">
                  <a:defRPr>
                    <a:solidFill>
                      <a:srgbClr val="000000"/>
                    </a:solidFill>
                    <a:uFillTx/>
                  </a:defRPr>
                </a:pPr>
                <a:r>
                  <a:rPr sz="1300">
                    <a:latin typeface="Helvetica Neue Light"/>
                    <a:ea typeface="Helvetica Neue Light"/>
                    <a:cs typeface="Helvetica Neue Light"/>
                    <a:sym typeface="Helvetica Neue Light"/>
                  </a:rPr>
                  <a:t>Controller</a:t>
                </a:r>
              </a:p>
            </p:txBody>
          </p:sp>
          <p:pic>
            <p:nvPicPr>
              <p:cNvPr id="12" name="Picture 11"/>
              <p:cNvPicPr/>
              <p:nvPr/>
            </p:nvPicPr>
            <p:blipFill>
              <a:blip r:embed="rId5">
                <a:extLst/>
              </a:blip>
              <a:stretch>
                <a:fillRect/>
              </a:stretch>
            </p:blipFill>
            <p:spPr>
              <a:xfrm>
                <a:off x="-53882" y="-53882"/>
                <a:ext cx="1103325" cy="675417"/>
              </a:xfrm>
              <a:prstGeom prst="rect">
                <a:avLst/>
              </a:prstGeom>
              <a:effectLst/>
            </p:spPr>
          </p:pic>
        </p:grpSp>
        <p:grpSp>
          <p:nvGrpSpPr>
            <p:cNvPr id="13" name="Group 671"/>
            <p:cNvGrpSpPr/>
            <p:nvPr/>
          </p:nvGrpSpPr>
          <p:grpSpPr>
            <a:xfrm>
              <a:off x="6616132" y="1159888"/>
              <a:ext cx="1209446" cy="675419"/>
              <a:chOff x="-68521" y="-70398"/>
              <a:chExt cx="1209445" cy="675417"/>
            </a:xfrm>
          </p:grpSpPr>
          <p:sp>
            <p:nvSpPr>
              <p:cNvPr id="14" name="Shape 670"/>
              <p:cNvSpPr/>
              <p:nvPr/>
            </p:nvSpPr>
            <p:spPr>
              <a:xfrm>
                <a:off x="0" y="0"/>
                <a:ext cx="1101682" cy="567653"/>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BBS</a:t>
                </a:r>
                <a:endParaRPr sz="1200" dirty="0"/>
              </a:p>
            </p:txBody>
          </p:sp>
          <p:pic>
            <p:nvPicPr>
              <p:cNvPr id="15" name="Picture 14"/>
              <p:cNvPicPr/>
              <p:nvPr/>
            </p:nvPicPr>
            <p:blipFill>
              <a:blip r:embed="rId6">
                <a:extLst/>
              </a:blip>
              <a:stretch>
                <a:fillRect/>
              </a:stretch>
            </p:blipFill>
            <p:spPr>
              <a:xfrm>
                <a:off x="-68521" y="-70398"/>
                <a:ext cx="1209445" cy="675417"/>
              </a:xfrm>
              <a:prstGeom prst="rect">
                <a:avLst/>
              </a:prstGeom>
              <a:effectLst/>
            </p:spPr>
          </p:pic>
        </p:grpSp>
        <p:grpSp>
          <p:nvGrpSpPr>
            <p:cNvPr id="16" name="Group 674"/>
            <p:cNvGrpSpPr/>
            <p:nvPr/>
          </p:nvGrpSpPr>
          <p:grpSpPr>
            <a:xfrm>
              <a:off x="5201545" y="2456851"/>
              <a:ext cx="1314144" cy="675418"/>
              <a:chOff x="-43288" y="-90904"/>
              <a:chExt cx="1314143" cy="675417"/>
            </a:xfrm>
          </p:grpSpPr>
          <p:sp>
            <p:nvSpPr>
              <p:cNvPr id="17" name="Shape 673"/>
              <p:cNvSpPr/>
              <p:nvPr/>
            </p:nvSpPr>
            <p:spPr>
              <a:xfrm>
                <a:off x="0" y="0"/>
                <a:ext cx="1206380" cy="567653"/>
              </a:xfrm>
              <a:prstGeom prst="rect">
                <a:avLst/>
              </a:prstGeom>
              <a:solidFill>
                <a:srgbClr val="CEFFB1"/>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lgn="ctr" defTabSz="825500">
                  <a:defRPr>
                    <a:solidFill>
                      <a:srgbClr val="000000"/>
                    </a:solidFill>
                    <a:uFillTx/>
                  </a:defRPr>
                </a:pPr>
                <a:r>
                  <a:rPr lang="en-US" sz="1200" dirty="0" smtClean="0">
                    <a:latin typeface="Helvetica Neue Light"/>
                    <a:ea typeface="Helvetica Neue Light"/>
                    <a:cs typeface="Helvetica Neue Light"/>
                    <a:sym typeface="Helvetica Neue Light"/>
                  </a:rPr>
                  <a:t>BRAIN</a:t>
                </a:r>
                <a:endParaRPr sz="1200" dirty="0">
                  <a:latin typeface="Helvetica Neue Light"/>
                  <a:ea typeface="Helvetica Neue Light"/>
                  <a:cs typeface="Helvetica Neue Light"/>
                  <a:sym typeface="Helvetica Neue Light"/>
                </a:endParaRPr>
              </a:p>
            </p:txBody>
          </p:sp>
          <p:pic>
            <p:nvPicPr>
              <p:cNvPr id="18" name="Picture 17"/>
              <p:cNvPicPr/>
              <p:nvPr/>
            </p:nvPicPr>
            <p:blipFill>
              <a:blip r:embed="rId7">
                <a:extLst/>
              </a:blip>
              <a:stretch>
                <a:fillRect/>
              </a:stretch>
            </p:blipFill>
            <p:spPr>
              <a:xfrm>
                <a:off x="-43288" y="-90904"/>
                <a:ext cx="1314143" cy="675417"/>
              </a:xfrm>
              <a:prstGeom prst="rect">
                <a:avLst/>
              </a:prstGeom>
              <a:effectLst/>
            </p:spPr>
          </p:pic>
        </p:grpSp>
        <p:grpSp>
          <p:nvGrpSpPr>
            <p:cNvPr id="19" name="Group 679"/>
            <p:cNvGrpSpPr/>
            <p:nvPr/>
          </p:nvGrpSpPr>
          <p:grpSpPr>
            <a:xfrm>
              <a:off x="5164033" y="3563291"/>
              <a:ext cx="1330962" cy="498269"/>
              <a:chOff x="-74576" y="-49801"/>
              <a:chExt cx="1330961" cy="498268"/>
            </a:xfrm>
          </p:grpSpPr>
          <p:sp>
            <p:nvSpPr>
              <p:cNvPr id="20"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Loggregator</a:t>
                </a:r>
                <a:endParaRPr sz="1200" dirty="0"/>
              </a:p>
            </p:txBody>
          </p:sp>
          <p:pic>
            <p:nvPicPr>
              <p:cNvPr id="21" name="Picture 20"/>
              <p:cNvPicPr/>
              <p:nvPr/>
            </p:nvPicPr>
            <p:blipFill>
              <a:blip r:embed="rId8">
                <a:extLst/>
              </a:blip>
              <a:stretch>
                <a:fillRect/>
              </a:stretch>
            </p:blipFill>
            <p:spPr>
              <a:xfrm>
                <a:off x="-74576" y="-49801"/>
                <a:ext cx="1330961" cy="498268"/>
              </a:xfrm>
              <a:prstGeom prst="rect">
                <a:avLst/>
              </a:prstGeom>
              <a:effectLst/>
            </p:spPr>
          </p:pic>
        </p:grpSp>
        <p:grpSp>
          <p:nvGrpSpPr>
            <p:cNvPr id="22" name="Group 714"/>
            <p:cNvGrpSpPr/>
            <p:nvPr/>
          </p:nvGrpSpPr>
          <p:grpSpPr>
            <a:xfrm>
              <a:off x="6934759" y="1857695"/>
              <a:ext cx="1655942" cy="2287393"/>
              <a:chOff x="-53881" y="-53881"/>
              <a:chExt cx="1655940" cy="2287391"/>
            </a:xfrm>
          </p:grpSpPr>
          <p:grpSp>
            <p:nvGrpSpPr>
              <p:cNvPr id="23" name="Group 683"/>
              <p:cNvGrpSpPr/>
              <p:nvPr/>
            </p:nvGrpSpPr>
            <p:grpSpPr>
              <a:xfrm>
                <a:off x="108678" y="-53882"/>
                <a:ext cx="1493382" cy="2092050"/>
                <a:chOff x="-53881" y="-53881"/>
                <a:chExt cx="1493380" cy="2092048"/>
              </a:xfrm>
            </p:grpSpPr>
            <p:sp>
              <p:nvSpPr>
                <p:cNvPr id="54" name="Shape 682"/>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5" name="Picture 54"/>
                <p:cNvPicPr/>
                <p:nvPr/>
              </p:nvPicPr>
              <p:blipFill>
                <a:blip r:embed="rId9">
                  <a:extLst/>
                </a:blip>
                <a:stretch>
                  <a:fillRect/>
                </a:stretch>
              </p:blipFill>
              <p:spPr>
                <a:xfrm>
                  <a:off x="-53882" y="-53882"/>
                  <a:ext cx="1493381" cy="2092050"/>
                </a:xfrm>
                <a:prstGeom prst="rect">
                  <a:avLst/>
                </a:prstGeom>
                <a:effectLst/>
              </p:spPr>
            </p:pic>
          </p:grpSp>
          <p:grpSp>
            <p:nvGrpSpPr>
              <p:cNvPr id="24" name="Group 686"/>
              <p:cNvGrpSpPr/>
              <p:nvPr/>
            </p:nvGrpSpPr>
            <p:grpSpPr>
              <a:xfrm>
                <a:off x="30838" y="41384"/>
                <a:ext cx="1493381" cy="2092050"/>
                <a:chOff x="-53881" y="-53881"/>
                <a:chExt cx="1493380" cy="2092048"/>
              </a:xfrm>
            </p:grpSpPr>
            <p:sp>
              <p:nvSpPr>
                <p:cNvPr id="52" name="Shape 685"/>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3" name="Picture 52"/>
                <p:cNvPicPr/>
                <p:nvPr/>
              </p:nvPicPr>
              <p:blipFill>
                <a:blip r:embed="rId9">
                  <a:extLst/>
                </a:blip>
                <a:stretch>
                  <a:fillRect/>
                </a:stretch>
              </p:blipFill>
              <p:spPr>
                <a:xfrm>
                  <a:off x="-53882" y="-53882"/>
                  <a:ext cx="1493381" cy="2092050"/>
                </a:xfrm>
                <a:prstGeom prst="rect">
                  <a:avLst/>
                </a:prstGeom>
                <a:effectLst/>
              </p:spPr>
            </p:pic>
          </p:grpSp>
          <p:grpSp>
            <p:nvGrpSpPr>
              <p:cNvPr id="25" name="Group 689"/>
              <p:cNvGrpSpPr/>
              <p:nvPr/>
            </p:nvGrpSpPr>
            <p:grpSpPr>
              <a:xfrm>
                <a:off x="-53882" y="141461"/>
                <a:ext cx="1493381" cy="2092050"/>
                <a:chOff x="-53881" y="-53881"/>
                <a:chExt cx="1493380" cy="2092048"/>
              </a:xfrm>
            </p:grpSpPr>
            <p:sp>
              <p:nvSpPr>
                <p:cNvPr id="50" name="Shape 688"/>
                <p:cNvSpPr/>
                <p:nvPr/>
              </p:nvSpPr>
              <p:spPr>
                <a:xfrm>
                  <a:off x="0" y="0"/>
                  <a:ext cx="1385618" cy="1984286"/>
                </a:xfrm>
                <a:prstGeom prst="rect">
                  <a:avLst/>
                </a:prstGeom>
                <a:solidFill>
                  <a:srgbClr val="FFFFFF"/>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51" name="Picture 50"/>
                <p:cNvPicPr/>
                <p:nvPr/>
              </p:nvPicPr>
              <p:blipFill>
                <a:blip r:embed="rId9">
                  <a:extLst/>
                </a:blip>
                <a:stretch>
                  <a:fillRect/>
                </a:stretch>
              </p:blipFill>
              <p:spPr>
                <a:xfrm>
                  <a:off x="-53882" y="-53882"/>
                  <a:ext cx="1493381" cy="2092050"/>
                </a:xfrm>
                <a:prstGeom prst="rect">
                  <a:avLst/>
                </a:prstGeom>
                <a:effectLst/>
              </p:spPr>
            </p:pic>
          </p:grpSp>
          <p:grpSp>
            <p:nvGrpSpPr>
              <p:cNvPr id="26" name="Group 692"/>
              <p:cNvGrpSpPr/>
              <p:nvPr/>
            </p:nvGrpSpPr>
            <p:grpSpPr>
              <a:xfrm>
                <a:off x="104387" y="271952"/>
                <a:ext cx="378981" cy="449307"/>
                <a:chOff x="-53881" y="-53881"/>
                <a:chExt cx="378979" cy="449305"/>
              </a:xfrm>
            </p:grpSpPr>
            <p:sp>
              <p:nvSpPr>
                <p:cNvPr id="48" name="Shape 691"/>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9" name="Picture 48"/>
                <p:cNvPicPr/>
                <p:nvPr/>
              </p:nvPicPr>
              <p:blipFill>
                <a:blip r:embed="rId10">
                  <a:extLst/>
                </a:blip>
                <a:stretch>
                  <a:fillRect/>
                </a:stretch>
              </p:blipFill>
              <p:spPr>
                <a:xfrm>
                  <a:off x="-53882" y="-53882"/>
                  <a:ext cx="378981" cy="449307"/>
                </a:xfrm>
                <a:prstGeom prst="rect">
                  <a:avLst/>
                </a:prstGeom>
                <a:effectLst/>
              </p:spPr>
            </p:pic>
          </p:grpSp>
          <p:grpSp>
            <p:nvGrpSpPr>
              <p:cNvPr id="27" name="Group 695"/>
              <p:cNvGrpSpPr/>
              <p:nvPr/>
            </p:nvGrpSpPr>
            <p:grpSpPr>
              <a:xfrm>
                <a:off x="511838" y="271952"/>
                <a:ext cx="378981" cy="449307"/>
                <a:chOff x="-53881" y="-53881"/>
                <a:chExt cx="378979" cy="449305"/>
              </a:xfrm>
            </p:grpSpPr>
            <p:sp>
              <p:nvSpPr>
                <p:cNvPr id="46" name="Shape 694"/>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7" name="Picture 46"/>
                <p:cNvPicPr/>
                <p:nvPr/>
              </p:nvPicPr>
              <p:blipFill>
                <a:blip r:embed="rId10">
                  <a:extLst/>
                </a:blip>
                <a:stretch>
                  <a:fillRect/>
                </a:stretch>
              </p:blipFill>
              <p:spPr>
                <a:xfrm>
                  <a:off x="-53882" y="-53882"/>
                  <a:ext cx="378981" cy="449307"/>
                </a:xfrm>
                <a:prstGeom prst="rect">
                  <a:avLst/>
                </a:prstGeom>
                <a:effectLst/>
              </p:spPr>
            </p:pic>
          </p:grpSp>
          <p:grpSp>
            <p:nvGrpSpPr>
              <p:cNvPr id="28" name="Group 698"/>
              <p:cNvGrpSpPr/>
              <p:nvPr/>
            </p:nvGrpSpPr>
            <p:grpSpPr>
              <a:xfrm>
                <a:off x="919289" y="271952"/>
                <a:ext cx="378981" cy="449307"/>
                <a:chOff x="-53881" y="-53881"/>
                <a:chExt cx="378979" cy="449305"/>
              </a:xfrm>
            </p:grpSpPr>
            <p:sp>
              <p:nvSpPr>
                <p:cNvPr id="44" name="Shape 697"/>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5" name="Picture 44"/>
                <p:cNvPicPr/>
                <p:nvPr/>
              </p:nvPicPr>
              <p:blipFill>
                <a:blip r:embed="rId10">
                  <a:extLst/>
                </a:blip>
                <a:stretch>
                  <a:fillRect/>
                </a:stretch>
              </p:blipFill>
              <p:spPr>
                <a:xfrm>
                  <a:off x="-53882" y="-53882"/>
                  <a:ext cx="378981" cy="449307"/>
                </a:xfrm>
                <a:prstGeom prst="rect">
                  <a:avLst/>
                </a:prstGeom>
                <a:effectLst/>
              </p:spPr>
            </p:pic>
          </p:grpSp>
          <p:grpSp>
            <p:nvGrpSpPr>
              <p:cNvPr id="29" name="Group 701"/>
              <p:cNvGrpSpPr/>
              <p:nvPr/>
            </p:nvGrpSpPr>
            <p:grpSpPr>
              <a:xfrm>
                <a:off x="104387" y="701103"/>
                <a:ext cx="378981" cy="449307"/>
                <a:chOff x="-53881" y="-53881"/>
                <a:chExt cx="378979" cy="449305"/>
              </a:xfrm>
            </p:grpSpPr>
            <p:sp>
              <p:nvSpPr>
                <p:cNvPr id="42" name="Shape 700"/>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3" name="Picture 42"/>
                <p:cNvPicPr/>
                <p:nvPr/>
              </p:nvPicPr>
              <p:blipFill>
                <a:blip r:embed="rId10">
                  <a:extLst/>
                </a:blip>
                <a:stretch>
                  <a:fillRect/>
                </a:stretch>
              </p:blipFill>
              <p:spPr>
                <a:xfrm>
                  <a:off x="-53882" y="-53882"/>
                  <a:ext cx="378981" cy="449307"/>
                </a:xfrm>
                <a:prstGeom prst="rect">
                  <a:avLst/>
                </a:prstGeom>
                <a:effectLst/>
              </p:spPr>
            </p:pic>
          </p:grpSp>
          <p:grpSp>
            <p:nvGrpSpPr>
              <p:cNvPr id="30" name="Group 704"/>
              <p:cNvGrpSpPr/>
              <p:nvPr/>
            </p:nvGrpSpPr>
            <p:grpSpPr>
              <a:xfrm>
                <a:off x="511838" y="701103"/>
                <a:ext cx="378981" cy="449307"/>
                <a:chOff x="-53881" y="-53881"/>
                <a:chExt cx="378979" cy="449305"/>
              </a:xfrm>
            </p:grpSpPr>
            <p:sp>
              <p:nvSpPr>
                <p:cNvPr id="40" name="Shape 703"/>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41" name="Picture 40"/>
                <p:cNvPicPr/>
                <p:nvPr/>
              </p:nvPicPr>
              <p:blipFill>
                <a:blip r:embed="rId10">
                  <a:extLst/>
                </a:blip>
                <a:stretch>
                  <a:fillRect/>
                </a:stretch>
              </p:blipFill>
              <p:spPr>
                <a:xfrm>
                  <a:off x="-53882" y="-53882"/>
                  <a:ext cx="378981" cy="449307"/>
                </a:xfrm>
                <a:prstGeom prst="rect">
                  <a:avLst/>
                </a:prstGeom>
                <a:effectLst/>
              </p:spPr>
            </p:pic>
          </p:grpSp>
          <p:grpSp>
            <p:nvGrpSpPr>
              <p:cNvPr id="31" name="Group 707"/>
              <p:cNvGrpSpPr/>
              <p:nvPr/>
            </p:nvGrpSpPr>
            <p:grpSpPr>
              <a:xfrm>
                <a:off x="919289" y="701103"/>
                <a:ext cx="378981" cy="449307"/>
                <a:chOff x="-53881" y="-53881"/>
                <a:chExt cx="378979" cy="449305"/>
              </a:xfrm>
            </p:grpSpPr>
            <p:sp>
              <p:nvSpPr>
                <p:cNvPr id="38" name="Shape 70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9" name="Picture 38"/>
                <p:cNvPicPr/>
                <p:nvPr/>
              </p:nvPicPr>
              <p:blipFill>
                <a:blip r:embed="rId10">
                  <a:extLst/>
                </a:blip>
                <a:stretch>
                  <a:fillRect/>
                </a:stretch>
              </p:blipFill>
              <p:spPr>
                <a:xfrm>
                  <a:off x="-53882" y="-53882"/>
                  <a:ext cx="378981" cy="449307"/>
                </a:xfrm>
                <a:prstGeom prst="rect">
                  <a:avLst/>
                </a:prstGeom>
                <a:effectLst/>
              </p:spPr>
            </p:pic>
          </p:grpSp>
          <p:grpSp>
            <p:nvGrpSpPr>
              <p:cNvPr id="32" name="Group 710"/>
              <p:cNvGrpSpPr/>
              <p:nvPr/>
            </p:nvGrpSpPr>
            <p:grpSpPr>
              <a:xfrm>
                <a:off x="104387" y="1140632"/>
                <a:ext cx="378981" cy="449307"/>
                <a:chOff x="-53881" y="-53881"/>
                <a:chExt cx="378979" cy="449305"/>
              </a:xfrm>
            </p:grpSpPr>
            <p:sp>
              <p:nvSpPr>
                <p:cNvPr id="36" name="Shape 70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7" name="Picture 36"/>
                <p:cNvPicPr/>
                <p:nvPr/>
              </p:nvPicPr>
              <p:blipFill>
                <a:blip r:embed="rId10">
                  <a:extLst/>
                </a:blip>
                <a:stretch>
                  <a:fillRect/>
                </a:stretch>
              </p:blipFill>
              <p:spPr>
                <a:xfrm>
                  <a:off x="-53882" y="-53882"/>
                  <a:ext cx="378981" cy="449307"/>
                </a:xfrm>
                <a:prstGeom prst="rect">
                  <a:avLst/>
                </a:prstGeom>
                <a:effectLst/>
              </p:spPr>
            </p:pic>
          </p:grpSp>
          <p:grpSp>
            <p:nvGrpSpPr>
              <p:cNvPr id="33" name="Group 713"/>
              <p:cNvGrpSpPr/>
              <p:nvPr/>
            </p:nvGrpSpPr>
            <p:grpSpPr>
              <a:xfrm>
                <a:off x="511838" y="1140632"/>
                <a:ext cx="378981" cy="449307"/>
                <a:chOff x="-53881" y="-53881"/>
                <a:chExt cx="378979" cy="449305"/>
              </a:xfrm>
            </p:grpSpPr>
            <p:sp>
              <p:nvSpPr>
                <p:cNvPr id="34" name="Shape 71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35" name="Picture 34"/>
                <p:cNvPicPr/>
                <p:nvPr/>
              </p:nvPicPr>
              <p:blipFill>
                <a:blip r:embed="rId10">
                  <a:extLst/>
                </a:blip>
                <a:stretch>
                  <a:fillRect/>
                </a:stretch>
              </p:blipFill>
              <p:spPr>
                <a:xfrm>
                  <a:off x="-53882" y="-53882"/>
                  <a:ext cx="378981" cy="449307"/>
                </a:xfrm>
                <a:prstGeom prst="rect">
                  <a:avLst/>
                </a:prstGeom>
                <a:effectLst/>
              </p:spPr>
            </p:pic>
          </p:grpSp>
        </p:grpSp>
        <p:grpSp>
          <p:nvGrpSpPr>
            <p:cNvPr id="56" name="Group 679"/>
            <p:cNvGrpSpPr/>
            <p:nvPr/>
          </p:nvGrpSpPr>
          <p:grpSpPr>
            <a:xfrm>
              <a:off x="5217915" y="1934392"/>
              <a:ext cx="1330962" cy="498269"/>
              <a:chOff x="-58206" y="-55534"/>
              <a:chExt cx="1330961" cy="498268"/>
            </a:xfrm>
          </p:grpSpPr>
          <p:sp>
            <p:nvSpPr>
              <p:cNvPr id="57" name="Shape 678"/>
              <p:cNvSpPr/>
              <p:nvPr/>
            </p:nvSpPr>
            <p:spPr>
              <a:xfrm>
                <a:off x="0" y="0"/>
                <a:ext cx="1223197" cy="390505"/>
              </a:xfrm>
              <a:prstGeom prst="rect">
                <a:avLst/>
              </a:prstGeom>
              <a:solidFill>
                <a:srgbClr val="D5E9F9">
                  <a:alpha val="50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500">
                    <a:solidFill>
                      <a:srgbClr val="000000"/>
                    </a:solidFill>
                    <a:uFillTx/>
                    <a:latin typeface="Helvetica Neue Light"/>
                    <a:ea typeface="Helvetica Neue Light"/>
                    <a:cs typeface="Helvetica Neue Light"/>
                    <a:sym typeface="Helvetica Neue Light"/>
                  </a:defRPr>
                </a:lvl1pPr>
              </a:lstStyle>
              <a:p>
                <a:pPr lvl="0">
                  <a:defRPr sz="1800"/>
                </a:pPr>
                <a:r>
                  <a:rPr lang="en-US" sz="1400" dirty="0" smtClean="0"/>
                  <a:t>Router</a:t>
                </a:r>
                <a:endParaRPr sz="1200" dirty="0"/>
              </a:p>
            </p:txBody>
          </p:sp>
          <p:pic>
            <p:nvPicPr>
              <p:cNvPr id="58" name="Picture 57"/>
              <p:cNvPicPr/>
              <p:nvPr/>
            </p:nvPicPr>
            <p:blipFill>
              <a:blip r:embed="rId8">
                <a:extLst/>
              </a:blip>
              <a:stretch>
                <a:fillRect/>
              </a:stretch>
            </p:blipFill>
            <p:spPr>
              <a:xfrm>
                <a:off x="-58206" y="-55534"/>
                <a:ext cx="1330961" cy="498268"/>
              </a:xfrm>
              <a:prstGeom prst="rect">
                <a:avLst/>
              </a:prstGeom>
              <a:effectLst/>
            </p:spPr>
          </p:pic>
        </p:grpSp>
        <p:grpSp>
          <p:nvGrpSpPr>
            <p:cNvPr id="59" name="Group 671"/>
            <p:cNvGrpSpPr/>
            <p:nvPr/>
          </p:nvGrpSpPr>
          <p:grpSpPr>
            <a:xfrm>
              <a:off x="5228864" y="3209458"/>
              <a:ext cx="1209446" cy="369358"/>
              <a:chOff x="-75702" y="132295"/>
              <a:chExt cx="1209445" cy="472724"/>
            </a:xfrm>
          </p:grpSpPr>
          <p:sp>
            <p:nvSpPr>
              <p:cNvPr id="60" name="Shape 670"/>
              <p:cNvSpPr/>
              <p:nvPr/>
            </p:nvSpPr>
            <p:spPr>
              <a:xfrm>
                <a:off x="0" y="132295"/>
                <a:ext cx="1101682" cy="435357"/>
              </a:xfrm>
              <a:prstGeom prst="rect">
                <a:avLst/>
              </a:prstGeom>
              <a:solidFill>
                <a:srgbClr val="FFCECC"/>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1200">
                    <a:solidFill>
                      <a:srgbClr val="000000"/>
                    </a:solidFill>
                    <a:uFillTx/>
                    <a:latin typeface="Helvetica Neue Light"/>
                    <a:ea typeface="Helvetica Neue Light"/>
                    <a:cs typeface="Helvetica Neue Light"/>
                    <a:sym typeface="Helvetica Neue Light"/>
                  </a:defRPr>
                </a:lvl1pPr>
              </a:lstStyle>
              <a:p>
                <a:pPr lvl="0">
                  <a:defRPr sz="1800"/>
                </a:pPr>
                <a:r>
                  <a:rPr lang="en-US" sz="1200" dirty="0" smtClean="0"/>
                  <a:t>Access</a:t>
                </a:r>
                <a:endParaRPr sz="1200" dirty="0"/>
              </a:p>
            </p:txBody>
          </p:sp>
          <p:pic>
            <p:nvPicPr>
              <p:cNvPr id="61" name="Picture 60"/>
              <p:cNvPicPr/>
              <p:nvPr/>
            </p:nvPicPr>
            <p:blipFill>
              <a:blip r:embed="rId6">
                <a:extLst/>
              </a:blip>
              <a:stretch>
                <a:fillRect/>
              </a:stretch>
            </p:blipFill>
            <p:spPr>
              <a:xfrm>
                <a:off x="-75702" y="132295"/>
                <a:ext cx="1209445" cy="472724"/>
              </a:xfrm>
              <a:prstGeom prst="rect">
                <a:avLst/>
              </a:prstGeom>
              <a:effectLst/>
            </p:spPr>
          </p:pic>
        </p:grpSp>
      </p:grpSp>
      <p:sp>
        <p:nvSpPr>
          <p:cNvPr id="63" name="Shape 661"/>
          <p:cNvSpPr/>
          <p:nvPr/>
        </p:nvSpPr>
        <p:spPr>
          <a:xfrm>
            <a:off x="1260285" y="1567333"/>
            <a:ext cx="3641937"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ctr" defTabSz="825500">
              <a:defRPr>
                <a:solidFill>
                  <a:srgbClr val="000000"/>
                </a:solidFill>
                <a:uFillTx/>
              </a:defRPr>
            </a:pPr>
            <a:r>
              <a:rPr sz="3000" dirty="0">
                <a:solidFill>
                  <a:schemeClr val="accent1">
                    <a:lumMod val="20000"/>
                    <a:lumOff val="80000"/>
                  </a:schemeClr>
                </a:solidFill>
                <a:latin typeface="Courier"/>
                <a:ea typeface="Courier"/>
                <a:cs typeface="Courier"/>
                <a:sym typeface="Courier"/>
              </a:rPr>
              <a:t>&gt;</a:t>
            </a:r>
            <a:r>
              <a:rPr sz="100" dirty="0">
                <a:solidFill>
                  <a:schemeClr val="accent1">
                    <a:lumMod val="20000"/>
                    <a:lumOff val="80000"/>
                  </a:schemeClr>
                </a:solidFill>
                <a:latin typeface="Courier"/>
                <a:ea typeface="Courier"/>
                <a:cs typeface="Courier"/>
                <a:sym typeface="Courier"/>
              </a:rPr>
              <a:t> </a:t>
            </a:r>
            <a:r>
              <a:rPr sz="3000" dirty="0">
                <a:solidFill>
                  <a:schemeClr val="accent1">
                    <a:lumMod val="20000"/>
                    <a:lumOff val="80000"/>
                  </a:schemeClr>
                </a:solidFill>
                <a:latin typeface="Courier"/>
                <a:ea typeface="Courier"/>
                <a:cs typeface="Courier"/>
                <a:sym typeface="Courier"/>
              </a:rPr>
              <a:t>cf push</a:t>
            </a:r>
          </a:p>
        </p:txBody>
      </p:sp>
      <p:grpSp>
        <p:nvGrpSpPr>
          <p:cNvPr id="64" name="Group 717"/>
          <p:cNvGrpSpPr/>
          <p:nvPr/>
        </p:nvGrpSpPr>
        <p:grpSpPr>
          <a:xfrm>
            <a:off x="7907930" y="3052210"/>
            <a:ext cx="378981" cy="449306"/>
            <a:chOff x="-53881" y="-53881"/>
            <a:chExt cx="378979" cy="449305"/>
          </a:xfrm>
        </p:grpSpPr>
        <p:sp>
          <p:nvSpPr>
            <p:cNvPr id="65" name="Shape 716"/>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6" name="Picture 65"/>
            <p:cNvPicPr/>
            <p:nvPr/>
          </p:nvPicPr>
          <p:blipFill>
            <a:blip r:embed="rId10">
              <a:extLst/>
            </a:blip>
            <a:stretch>
              <a:fillRect/>
            </a:stretch>
          </p:blipFill>
          <p:spPr>
            <a:xfrm>
              <a:off x="-53882" y="-53882"/>
              <a:ext cx="378981" cy="449307"/>
            </a:xfrm>
            <a:prstGeom prst="rect">
              <a:avLst/>
            </a:prstGeom>
            <a:effectLst/>
          </p:spPr>
        </p:pic>
      </p:grpSp>
      <p:grpSp>
        <p:nvGrpSpPr>
          <p:cNvPr id="67" name="Group 720"/>
          <p:cNvGrpSpPr/>
          <p:nvPr/>
        </p:nvGrpSpPr>
        <p:grpSpPr>
          <a:xfrm>
            <a:off x="7093028" y="3509410"/>
            <a:ext cx="378981" cy="449306"/>
            <a:chOff x="-53881" y="-53881"/>
            <a:chExt cx="378979" cy="449305"/>
          </a:xfrm>
        </p:grpSpPr>
        <p:sp>
          <p:nvSpPr>
            <p:cNvPr id="68" name="Shape 719"/>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69" name="Picture 68"/>
            <p:cNvPicPr/>
            <p:nvPr/>
          </p:nvPicPr>
          <p:blipFill>
            <a:blip r:embed="rId10">
              <a:extLst/>
            </a:blip>
            <a:stretch>
              <a:fillRect/>
            </a:stretch>
          </p:blipFill>
          <p:spPr>
            <a:xfrm>
              <a:off x="-53882" y="-53882"/>
              <a:ext cx="378981" cy="449307"/>
            </a:xfrm>
            <a:prstGeom prst="rect">
              <a:avLst/>
            </a:prstGeom>
            <a:effectLst/>
          </p:spPr>
        </p:pic>
      </p:grpSp>
      <p:grpSp>
        <p:nvGrpSpPr>
          <p:cNvPr id="70" name="Group 723"/>
          <p:cNvGrpSpPr/>
          <p:nvPr/>
        </p:nvGrpSpPr>
        <p:grpSpPr>
          <a:xfrm>
            <a:off x="7500479" y="3504329"/>
            <a:ext cx="378980" cy="449307"/>
            <a:chOff x="-53881" y="-53881"/>
            <a:chExt cx="378979" cy="449305"/>
          </a:xfrm>
        </p:grpSpPr>
        <p:sp>
          <p:nvSpPr>
            <p:cNvPr id="71" name="Shape 722"/>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2" name="Picture 71"/>
            <p:cNvPicPr/>
            <p:nvPr/>
          </p:nvPicPr>
          <p:blipFill>
            <a:blip r:embed="rId10">
              <a:extLst/>
            </a:blip>
            <a:stretch>
              <a:fillRect/>
            </a:stretch>
          </p:blipFill>
          <p:spPr>
            <a:xfrm>
              <a:off x="-53882" y="-53882"/>
              <a:ext cx="378981" cy="449307"/>
            </a:xfrm>
            <a:prstGeom prst="rect">
              <a:avLst/>
            </a:prstGeom>
            <a:effectLst/>
          </p:spPr>
        </p:pic>
      </p:grpSp>
      <p:grpSp>
        <p:nvGrpSpPr>
          <p:cNvPr id="73" name="Group 726"/>
          <p:cNvGrpSpPr/>
          <p:nvPr/>
        </p:nvGrpSpPr>
        <p:grpSpPr>
          <a:xfrm>
            <a:off x="7907930" y="3504329"/>
            <a:ext cx="378981" cy="449307"/>
            <a:chOff x="-53881" y="-53881"/>
            <a:chExt cx="378979" cy="449305"/>
          </a:xfrm>
        </p:grpSpPr>
        <p:sp>
          <p:nvSpPr>
            <p:cNvPr id="74" name="Shape 725"/>
            <p:cNvSpPr/>
            <p:nvPr/>
          </p:nvSpPr>
          <p:spPr>
            <a:xfrm>
              <a:off x="0" y="0"/>
              <a:ext cx="271217" cy="341543"/>
            </a:xfrm>
            <a:prstGeom prst="rect">
              <a:avLst/>
            </a:prstGeom>
            <a:solidFill>
              <a:srgbClr val="DCDEE0"/>
            </a:solidFill>
            <a:ln>
              <a:noFill/>
            </a:ln>
            <a:effectLst/>
          </p:spPr>
          <p:txBody>
            <a:bodyPr wrap="square" lIns="50800" tIns="50800" rIns="50800" bIns="50800" numCol="1" anchor="ctr">
              <a:noAutofit/>
            </a:bodyPr>
            <a:lstStyle/>
            <a:p>
              <a:pPr lvl="0" algn="ctr" defTabSz="825500">
                <a:defRPr sz="2800">
                  <a:solidFill>
                    <a:srgbClr val="000000"/>
                  </a:solidFill>
                  <a:uFillTx/>
                  <a:latin typeface="Helvetica Neue Light"/>
                  <a:ea typeface="Helvetica Neue Light"/>
                  <a:cs typeface="Helvetica Neue Light"/>
                  <a:sym typeface="Helvetica Neue Light"/>
                </a:defRPr>
              </a:pPr>
              <a:endParaRPr/>
            </a:p>
          </p:txBody>
        </p:sp>
        <p:pic>
          <p:nvPicPr>
            <p:cNvPr id="75" name="Picture 74"/>
            <p:cNvPicPr/>
            <p:nvPr/>
          </p:nvPicPr>
          <p:blipFill>
            <a:blip r:embed="rId10">
              <a:extLst/>
            </a:blip>
            <a:stretch>
              <a:fillRect/>
            </a:stretch>
          </p:blipFill>
          <p:spPr>
            <a:xfrm>
              <a:off x="-53882" y="-53882"/>
              <a:ext cx="378981" cy="449307"/>
            </a:xfrm>
            <a:prstGeom prst="rect">
              <a:avLst/>
            </a:prstGeom>
            <a:effectLst/>
          </p:spPr>
        </p:pic>
      </p:grpSp>
      <p:pic>
        <p:nvPicPr>
          <p:cNvPr id="76" name="pasted-image.png"/>
          <p:cNvPicPr/>
          <p:nvPr/>
        </p:nvPicPr>
        <p:blipFill>
          <a:blip r:embed="rId11">
            <a:extLst/>
          </a:blip>
          <a:stretch>
            <a:fillRect/>
          </a:stretch>
        </p:blipFill>
        <p:spPr>
          <a:xfrm>
            <a:off x="152877" y="2881348"/>
            <a:ext cx="2274888" cy="1706166"/>
          </a:xfrm>
          <a:prstGeom prst="rect">
            <a:avLst/>
          </a:prstGeom>
          <a:ln w="12700">
            <a:miter lim="400000"/>
          </a:ln>
        </p:spPr>
      </p:pic>
      <p:sp>
        <p:nvSpPr>
          <p:cNvPr id="77" name="Shape 729"/>
          <p:cNvSpPr/>
          <p:nvPr/>
        </p:nvSpPr>
        <p:spPr>
          <a:xfrm>
            <a:off x="2910804" y="3363372"/>
            <a:ext cx="1206961"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b="1"/>
            </a:lvl1pPr>
          </a:lstStyle>
          <a:p>
            <a:pPr lvl="0">
              <a:defRPr b="0">
                <a:solidFill>
                  <a:srgbClr val="000000"/>
                </a:solidFill>
                <a:uFillTx/>
              </a:defRPr>
            </a:pPr>
            <a:r>
              <a:rPr b="1" dirty="0">
                <a:solidFill>
                  <a:srgbClr val="FFFFFF"/>
                </a:solidFill>
                <a:uFill>
                  <a:solidFill>
                    <a:srgbClr val="4D4D4D"/>
                  </a:solidFill>
                </a:uFill>
              </a:rPr>
              <a:t>App Deployed</a:t>
            </a:r>
          </a:p>
        </p:txBody>
      </p:sp>
      <p:pic>
        <p:nvPicPr>
          <p:cNvPr id="78" name="Picture 77"/>
          <p:cNvPicPr/>
          <p:nvPr/>
        </p:nvPicPr>
        <p:blipFill>
          <a:blip r:embed="rId12">
            <a:duotone>
              <a:schemeClr val="accent3">
                <a:shade val="45000"/>
                <a:satMod val="135000"/>
              </a:schemeClr>
              <a:prstClr val="white"/>
            </a:duotone>
            <a:extLst/>
          </a:blip>
          <a:stretch>
            <a:fillRect/>
          </a:stretch>
        </p:blipFill>
        <p:spPr>
          <a:xfrm rot="10800000">
            <a:off x="2407729" y="3637236"/>
            <a:ext cx="2292451" cy="543892"/>
          </a:xfrm>
          <a:prstGeom prst="rect">
            <a:avLst/>
          </a:prstGeom>
          <a:effectLst>
            <a:outerShdw blurRad="38100" dist="20000" dir="5400000" rotWithShape="0">
              <a:srgbClr val="000000">
                <a:alpha val="38000"/>
              </a:srgbClr>
            </a:outerShdw>
          </a:effectLst>
        </p:spPr>
      </p:pic>
      <p:pic>
        <p:nvPicPr>
          <p:cNvPr id="79" name="chrome.png"/>
          <p:cNvPicPr/>
          <p:nvPr/>
        </p:nvPicPr>
        <p:blipFill>
          <a:blip r:embed="rId13">
            <a:extLst/>
          </a:blip>
          <a:stretch>
            <a:fillRect/>
          </a:stretch>
        </p:blipFill>
        <p:spPr>
          <a:xfrm>
            <a:off x="2144578" y="3297828"/>
            <a:ext cx="409226" cy="409226"/>
          </a:xfrm>
          <a:prstGeom prst="rect">
            <a:avLst/>
          </a:prstGeom>
          <a:ln w="12700">
            <a:miter lim="400000"/>
          </a:ln>
        </p:spPr>
      </p:pic>
    </p:spTree>
    <p:extLst>
      <p:ext uri="{BB962C8B-B14F-4D97-AF65-F5344CB8AC3E}">
        <p14:creationId xmlns:p14="http://schemas.microsoft.com/office/powerpoint/2010/main" val="13131662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0"/>
                                  </p:iterate>
                                  <p:childTnLst>
                                    <p:set>
                                      <p:cBhvr>
                                        <p:cTn id="11" fill="hold"/>
                                        <p:tgtEl>
                                          <p:spTgt spid="63"/>
                                        </p:tgtEl>
                                        <p:attrNameLst>
                                          <p:attrName>style.visibility</p:attrName>
                                        </p:attrNameLst>
                                      </p:cBhvr>
                                      <p:to>
                                        <p:strVal val="visible"/>
                                      </p:to>
                                    </p:set>
                                  </p:childTnLst>
                                </p:cTn>
                              </p:par>
                            </p:childTnLst>
                          </p:cTn>
                        </p:par>
                        <p:par>
                          <p:cTn id="12" fill="hold">
                            <p:stCondLst>
                              <p:cond delay="0"/>
                            </p:stCondLst>
                            <p:childTnLst>
                              <p:par>
                                <p:cTn id="13" presetID="23" presetClass="entr" presetSubtype="16" fill="hold" grpId="0" nodeType="afterEffect">
                                  <p:stCondLst>
                                    <p:cond delay="300"/>
                                  </p:stCondLst>
                                  <p:iterate>
                                    <p:tmAbs val="0"/>
                                  </p:iterate>
                                  <p:childTnLst>
                                    <p:set>
                                      <p:cBhvr>
                                        <p:cTn id="14" fill="hold"/>
                                        <p:tgtEl>
                                          <p:spTgt spid="64"/>
                                        </p:tgtEl>
                                        <p:attrNameLst>
                                          <p:attrName>style.visibility</p:attrName>
                                        </p:attrNameLst>
                                      </p:cBhvr>
                                      <p:to>
                                        <p:strVal val="visible"/>
                                      </p:to>
                                    </p:set>
                                    <p:anim calcmode="lin" valueType="num">
                                      <p:cBhvr>
                                        <p:cTn id="15" dur="150" fill="hold"/>
                                        <p:tgtEl>
                                          <p:spTgt spid="64"/>
                                        </p:tgtEl>
                                        <p:attrNameLst>
                                          <p:attrName>ppt_w</p:attrName>
                                        </p:attrNameLst>
                                      </p:cBhvr>
                                      <p:tavLst>
                                        <p:tav tm="0">
                                          <p:val>
                                            <p:fltVal val="0"/>
                                          </p:val>
                                        </p:tav>
                                        <p:tav tm="100000">
                                          <p:val>
                                            <p:strVal val="#ppt_w"/>
                                          </p:val>
                                        </p:tav>
                                      </p:tavLst>
                                    </p:anim>
                                    <p:anim calcmode="lin" valueType="num">
                                      <p:cBhvr>
                                        <p:cTn id="16" dur="150" fill="hold"/>
                                        <p:tgtEl>
                                          <p:spTgt spid="64"/>
                                        </p:tgtEl>
                                        <p:attrNameLst>
                                          <p:attrName>ppt_h</p:attrName>
                                        </p:attrNameLst>
                                      </p:cBhvr>
                                      <p:tavLst>
                                        <p:tav tm="0">
                                          <p:val>
                                            <p:fltVal val="0"/>
                                          </p:val>
                                        </p:tav>
                                        <p:tav tm="100000">
                                          <p:val>
                                            <p:strVal val="#ppt_h"/>
                                          </p:val>
                                        </p:tav>
                                      </p:tavLst>
                                    </p:anim>
                                  </p:childTnLst>
                                </p:cTn>
                              </p:par>
                            </p:childTnLst>
                          </p:cTn>
                        </p:par>
                        <p:par>
                          <p:cTn id="17" fill="hold">
                            <p:stCondLst>
                              <p:cond delay="450"/>
                            </p:stCondLst>
                            <p:childTnLst>
                              <p:par>
                                <p:cTn id="18" presetID="23" presetClass="entr" presetSubtype="16" fill="hold" grpId="0" nodeType="afterEffect">
                                  <p:stCondLst>
                                    <p:cond delay="0"/>
                                  </p:stCondLst>
                                  <p:iterate>
                                    <p:tmAbs val="0"/>
                                  </p:iterate>
                                  <p:childTnLst>
                                    <p:set>
                                      <p:cBhvr>
                                        <p:cTn id="19" fill="hold"/>
                                        <p:tgtEl>
                                          <p:spTgt spid="70"/>
                                        </p:tgtEl>
                                        <p:attrNameLst>
                                          <p:attrName>style.visibility</p:attrName>
                                        </p:attrNameLst>
                                      </p:cBhvr>
                                      <p:to>
                                        <p:strVal val="visible"/>
                                      </p:to>
                                    </p:set>
                                    <p:anim calcmode="lin" valueType="num">
                                      <p:cBhvr>
                                        <p:cTn id="20" dur="150" fill="hold"/>
                                        <p:tgtEl>
                                          <p:spTgt spid="70"/>
                                        </p:tgtEl>
                                        <p:attrNameLst>
                                          <p:attrName>ppt_w</p:attrName>
                                        </p:attrNameLst>
                                      </p:cBhvr>
                                      <p:tavLst>
                                        <p:tav tm="0">
                                          <p:val>
                                            <p:fltVal val="0"/>
                                          </p:val>
                                        </p:tav>
                                        <p:tav tm="100000">
                                          <p:val>
                                            <p:strVal val="#ppt_w"/>
                                          </p:val>
                                        </p:tav>
                                      </p:tavLst>
                                    </p:anim>
                                    <p:anim calcmode="lin" valueType="num">
                                      <p:cBhvr>
                                        <p:cTn id="21" dur="150" fill="hold"/>
                                        <p:tgtEl>
                                          <p:spTgt spid="70"/>
                                        </p:tgtEl>
                                        <p:attrNameLst>
                                          <p:attrName>ppt_h</p:attrName>
                                        </p:attrNameLst>
                                      </p:cBhvr>
                                      <p:tavLst>
                                        <p:tav tm="0">
                                          <p:val>
                                            <p:fltVal val="0"/>
                                          </p:val>
                                        </p:tav>
                                        <p:tav tm="100000">
                                          <p:val>
                                            <p:strVal val="#ppt_h"/>
                                          </p:val>
                                        </p:tav>
                                      </p:tavLst>
                                    </p:anim>
                                  </p:childTnLst>
                                </p:cTn>
                              </p:par>
                            </p:childTnLst>
                          </p:cTn>
                        </p:par>
                        <p:par>
                          <p:cTn id="22" fill="hold">
                            <p:stCondLst>
                              <p:cond delay="600"/>
                            </p:stCondLst>
                            <p:childTnLst>
                              <p:par>
                                <p:cTn id="23" presetID="23" presetClass="entr" presetSubtype="16" fill="hold" grpId="0" nodeType="afterEffect">
                                  <p:stCondLst>
                                    <p:cond delay="0"/>
                                  </p:stCondLst>
                                  <p:iterate>
                                    <p:tmAbs val="0"/>
                                  </p:iterate>
                                  <p:childTnLst>
                                    <p:set>
                                      <p:cBhvr>
                                        <p:cTn id="24" fill="hold"/>
                                        <p:tgtEl>
                                          <p:spTgt spid="73"/>
                                        </p:tgtEl>
                                        <p:attrNameLst>
                                          <p:attrName>style.visibility</p:attrName>
                                        </p:attrNameLst>
                                      </p:cBhvr>
                                      <p:to>
                                        <p:strVal val="visible"/>
                                      </p:to>
                                    </p:set>
                                    <p:anim calcmode="lin" valueType="num">
                                      <p:cBhvr>
                                        <p:cTn id="25" dur="150" fill="hold"/>
                                        <p:tgtEl>
                                          <p:spTgt spid="73"/>
                                        </p:tgtEl>
                                        <p:attrNameLst>
                                          <p:attrName>ppt_w</p:attrName>
                                        </p:attrNameLst>
                                      </p:cBhvr>
                                      <p:tavLst>
                                        <p:tav tm="0">
                                          <p:val>
                                            <p:fltVal val="0"/>
                                          </p:val>
                                        </p:tav>
                                        <p:tav tm="100000">
                                          <p:val>
                                            <p:strVal val="#ppt_w"/>
                                          </p:val>
                                        </p:tav>
                                      </p:tavLst>
                                    </p:anim>
                                    <p:anim calcmode="lin" valueType="num">
                                      <p:cBhvr>
                                        <p:cTn id="26" dur="150" fill="hold"/>
                                        <p:tgtEl>
                                          <p:spTgt spid="73"/>
                                        </p:tgtEl>
                                        <p:attrNameLst>
                                          <p:attrName>ppt_h</p:attrName>
                                        </p:attrNameLst>
                                      </p:cBhvr>
                                      <p:tavLst>
                                        <p:tav tm="0">
                                          <p:val>
                                            <p:fltVal val="0"/>
                                          </p:val>
                                        </p:tav>
                                        <p:tav tm="100000">
                                          <p:val>
                                            <p:strVal val="#ppt_h"/>
                                          </p:val>
                                        </p:tav>
                                      </p:tavLst>
                                    </p:anim>
                                  </p:childTnLst>
                                </p:cTn>
                              </p:par>
                            </p:childTnLst>
                          </p:cTn>
                        </p:par>
                        <p:par>
                          <p:cTn id="27" fill="hold">
                            <p:stCondLst>
                              <p:cond delay="750"/>
                            </p:stCondLst>
                            <p:childTnLst>
                              <p:par>
                                <p:cTn id="28" presetID="23" presetClass="entr" presetSubtype="16" fill="hold" grpId="0" nodeType="afterEffect">
                                  <p:stCondLst>
                                    <p:cond delay="0"/>
                                  </p:stCondLst>
                                  <p:iterate>
                                    <p:tmAbs val="0"/>
                                  </p:iterate>
                                  <p:childTnLst>
                                    <p:set>
                                      <p:cBhvr>
                                        <p:cTn id="29" fill="hold"/>
                                        <p:tgtEl>
                                          <p:spTgt spid="67"/>
                                        </p:tgtEl>
                                        <p:attrNameLst>
                                          <p:attrName>style.visibility</p:attrName>
                                        </p:attrNameLst>
                                      </p:cBhvr>
                                      <p:to>
                                        <p:strVal val="visible"/>
                                      </p:to>
                                    </p:set>
                                    <p:anim calcmode="lin" valueType="num">
                                      <p:cBhvr>
                                        <p:cTn id="30" dur="150" fill="hold"/>
                                        <p:tgtEl>
                                          <p:spTgt spid="67"/>
                                        </p:tgtEl>
                                        <p:attrNameLst>
                                          <p:attrName>ppt_w</p:attrName>
                                        </p:attrNameLst>
                                      </p:cBhvr>
                                      <p:tavLst>
                                        <p:tav tm="0">
                                          <p:val>
                                            <p:fltVal val="0"/>
                                          </p:val>
                                        </p:tav>
                                        <p:tav tm="100000">
                                          <p:val>
                                            <p:strVal val="#ppt_w"/>
                                          </p:val>
                                        </p:tav>
                                      </p:tavLst>
                                    </p:anim>
                                    <p:anim calcmode="lin" valueType="num">
                                      <p:cBhvr>
                                        <p:cTn id="31" dur="150" fill="hold"/>
                                        <p:tgtEl>
                                          <p:spTgt spid="67"/>
                                        </p:tgtEl>
                                        <p:attrNameLst>
                                          <p:attrName>ppt_h</p:attrName>
                                        </p:attrNameLst>
                                      </p:cBhvr>
                                      <p:tavLst>
                                        <p:tav tm="0">
                                          <p:val>
                                            <p:fltVal val="0"/>
                                          </p:val>
                                        </p:tav>
                                        <p:tav tm="100000">
                                          <p:val>
                                            <p:strVal val="#ppt_h"/>
                                          </p:val>
                                        </p:tav>
                                      </p:tavLst>
                                    </p:anim>
                                  </p:childTnLst>
                                </p:cTn>
                              </p:par>
                            </p:childTnLst>
                          </p:cTn>
                        </p:par>
                        <p:par>
                          <p:cTn id="32" fill="hold">
                            <p:stCondLst>
                              <p:cond delay="900"/>
                            </p:stCondLst>
                            <p:childTnLst>
                              <p:par>
                                <p:cTn id="33" presetID="22" presetClass="entr" presetSubtype="2" fill="hold" grpId="0" nodeType="afterEffect">
                                  <p:stCondLst>
                                    <p:cond delay="0"/>
                                  </p:stCondLst>
                                  <p:iterate>
                                    <p:tmAbs val="0"/>
                                  </p:iterate>
                                  <p:childTnLst>
                                    <p:set>
                                      <p:cBhvr>
                                        <p:cTn id="34" fill="hold"/>
                                        <p:tgtEl>
                                          <p:spTgt spid="78"/>
                                        </p:tgtEl>
                                        <p:attrNameLst>
                                          <p:attrName>style.visibility</p:attrName>
                                        </p:attrNameLst>
                                      </p:cBhvr>
                                      <p:to>
                                        <p:strVal val="visible"/>
                                      </p:to>
                                    </p:set>
                                    <p:animEffect transition="in" filter="wipe(right)">
                                      <p:cBhvr>
                                        <p:cTn id="35" dur="1000"/>
                                        <p:tgtEl>
                                          <p:spTgt spid="78"/>
                                        </p:tgtEl>
                                      </p:cBhvr>
                                    </p:animEffect>
                                  </p:childTnLst>
                                </p:cTn>
                              </p:par>
                            </p:childTnLst>
                          </p:cTn>
                        </p:par>
                        <p:par>
                          <p:cTn id="36" fill="hold">
                            <p:stCondLst>
                              <p:cond delay="1900"/>
                            </p:stCondLst>
                            <p:childTnLst>
                              <p:par>
                                <p:cTn id="37" presetID="4" presetClass="entr" presetSubtype="32" fill="hold" grpId="0" nodeType="afterEffect">
                                  <p:stCondLst>
                                    <p:cond delay="0"/>
                                  </p:stCondLst>
                                  <p:iterate>
                                    <p:tmAbs val="0"/>
                                  </p:iterate>
                                  <p:childTnLst>
                                    <p:set>
                                      <p:cBhvr>
                                        <p:cTn id="38" fill="hold"/>
                                        <p:tgtEl>
                                          <p:spTgt spid="76"/>
                                        </p:tgtEl>
                                        <p:attrNameLst>
                                          <p:attrName>style.visibility</p:attrName>
                                        </p:attrNameLst>
                                      </p:cBhvr>
                                      <p:to>
                                        <p:strVal val="visible"/>
                                      </p:to>
                                    </p:set>
                                    <p:animEffect transition="in" filter="box(out)">
                                      <p:cBhvr>
                                        <p:cTn id="39" dur="1000"/>
                                        <p:tgtEl>
                                          <p:spTgt spid="76"/>
                                        </p:tgtEl>
                                      </p:cBhvr>
                                    </p:animEffect>
                                  </p:childTnLst>
                                </p:cTn>
                              </p:par>
                            </p:childTnLst>
                          </p:cTn>
                        </p:par>
                        <p:par>
                          <p:cTn id="40" fill="hold">
                            <p:stCondLst>
                              <p:cond delay="2900"/>
                            </p:stCondLst>
                            <p:childTnLst>
                              <p:par>
                                <p:cTn id="41" presetID="23" presetClass="entr" presetSubtype="16" fill="hold" grpId="0" nodeType="afterEffect">
                                  <p:stCondLst>
                                    <p:cond delay="0"/>
                                  </p:stCondLst>
                                  <p:iterate>
                                    <p:tmAbs val="0"/>
                                  </p:iterate>
                                  <p:childTnLst>
                                    <p:set>
                                      <p:cBhvr>
                                        <p:cTn id="42" fill="hold"/>
                                        <p:tgtEl>
                                          <p:spTgt spid="79"/>
                                        </p:tgtEl>
                                        <p:attrNameLst>
                                          <p:attrName>style.visibility</p:attrName>
                                        </p:attrNameLst>
                                      </p:cBhvr>
                                      <p:to>
                                        <p:strVal val="visible"/>
                                      </p:to>
                                    </p:set>
                                    <p:anim calcmode="lin" valueType="num">
                                      <p:cBhvr>
                                        <p:cTn id="43" dur="500" fill="hold"/>
                                        <p:tgtEl>
                                          <p:spTgt spid="79"/>
                                        </p:tgtEl>
                                        <p:attrNameLst>
                                          <p:attrName>ppt_w</p:attrName>
                                        </p:attrNameLst>
                                      </p:cBhvr>
                                      <p:tavLst>
                                        <p:tav tm="0">
                                          <p:val>
                                            <p:fltVal val="0"/>
                                          </p:val>
                                        </p:tav>
                                        <p:tav tm="100000">
                                          <p:val>
                                            <p:strVal val="#ppt_w"/>
                                          </p:val>
                                        </p:tav>
                                      </p:tavLst>
                                    </p:anim>
                                    <p:anim calcmode="lin" valueType="num">
                                      <p:cBhvr>
                                        <p:cTn id="44" dur="500" fill="hold"/>
                                        <p:tgtEl>
                                          <p:spTgt spid="79"/>
                                        </p:tgtEl>
                                        <p:attrNameLst>
                                          <p:attrName>ppt_h</p:attrName>
                                        </p:attrNameLst>
                                      </p:cBhvr>
                                      <p:tavLst>
                                        <p:tav tm="0">
                                          <p:val>
                                            <p:fltVal val="0"/>
                                          </p:val>
                                        </p:tav>
                                        <p:tav tm="100000">
                                          <p:val>
                                            <p:strVal val="#ppt_h"/>
                                          </p:val>
                                        </p:tav>
                                      </p:tavLst>
                                    </p:anim>
                                  </p:childTnLst>
                                </p:cTn>
                              </p:par>
                            </p:childTnLst>
                          </p:cTn>
                        </p:par>
                        <p:par>
                          <p:cTn id="45" fill="hold">
                            <p:stCondLst>
                              <p:cond delay="3400"/>
                            </p:stCondLst>
                            <p:childTnLst>
                              <p:par>
                                <p:cTn id="46" presetID="1" presetClass="entr" presetSubtype="0" fill="hold" grpId="0" nodeType="afterEffect">
                                  <p:stCondLst>
                                    <p:cond delay="0"/>
                                  </p:stCondLst>
                                  <p:iterate type="lt">
                                    <p:tmAbs val="0"/>
                                  </p:iterate>
                                  <p:childTnLst>
                                    <p:set>
                                      <p:cBhvr>
                                        <p:cTn id="47" fill="hold"/>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advAuto="0"/>
      <p:bldP spid="64" grpId="0" animBg="1" advAuto="0"/>
      <p:bldP spid="67" grpId="0" animBg="1" advAuto="0"/>
      <p:bldP spid="70" grpId="0" animBg="1" advAuto="0"/>
      <p:bldP spid="73" grpId="0" animBg="1" advAuto="0"/>
      <p:bldP spid="76" grpId="0" animBg="1" advAuto="0"/>
      <p:bldP spid="77" grpId="0" animBg="1" advAuto="0"/>
      <p:bldP spid="78" grpId="0" animBg="1" advAuto="0"/>
      <p:bldP spid="79"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0" name="pasted-image.png"/>
          <p:cNvPicPr/>
          <p:nvPr/>
        </p:nvPicPr>
        <p:blipFill>
          <a:blip r:embed="rId2">
            <a:extLst/>
          </a:blip>
          <a:stretch>
            <a:fillRect/>
          </a:stretch>
        </p:blipFill>
        <p:spPr>
          <a:xfrm>
            <a:off x="1171259" y="1765088"/>
            <a:ext cx="2126345" cy="2835126"/>
          </a:xfrm>
          <a:prstGeom prst="rect">
            <a:avLst/>
          </a:prstGeom>
          <a:ln w="12700">
            <a:miter lim="400000"/>
          </a:ln>
        </p:spPr>
      </p:pic>
      <p:pic>
        <p:nvPicPr>
          <p:cNvPr id="751" name="pasted-image.png"/>
          <p:cNvPicPr/>
          <p:nvPr/>
        </p:nvPicPr>
        <p:blipFill>
          <a:blip r:embed="rId3">
            <a:extLst/>
          </a:blip>
          <a:stretch>
            <a:fillRect/>
          </a:stretch>
        </p:blipFill>
        <p:spPr>
          <a:xfrm>
            <a:off x="6089606" y="1729634"/>
            <a:ext cx="1893845" cy="2183810"/>
          </a:xfrm>
          <a:prstGeom prst="rect">
            <a:avLst/>
          </a:prstGeom>
          <a:ln w="12700">
            <a:miter lim="400000"/>
          </a:ln>
        </p:spPr>
      </p:pic>
      <p:pic>
        <p:nvPicPr>
          <p:cNvPr id="752" name="pasted-image.png"/>
          <p:cNvPicPr/>
          <p:nvPr/>
        </p:nvPicPr>
        <p:blipFill>
          <a:blip r:embed="rId4">
            <a:extLst/>
          </a:blip>
          <a:stretch>
            <a:fillRect/>
          </a:stretch>
        </p:blipFill>
        <p:spPr>
          <a:xfrm>
            <a:off x="3421856" y="830929"/>
            <a:ext cx="1480178" cy="2110042"/>
          </a:xfrm>
          <a:prstGeom prst="rect">
            <a:avLst/>
          </a:prstGeom>
          <a:ln w="12700">
            <a:miter lim="400000"/>
          </a:ln>
        </p:spPr>
      </p:pic>
      <p:sp>
        <p:nvSpPr>
          <p:cNvPr id="753" name="Shape 753"/>
          <p:cNvSpPr/>
          <p:nvPr/>
        </p:nvSpPr>
        <p:spPr>
          <a:xfrm>
            <a:off x="2751064" y="1835150"/>
            <a:ext cx="118220" cy="101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45719" rIns="45719" anchor="ctr"/>
          <a:lstStyle/>
          <a:p>
            <a:pPr lvl="0"/>
            <a:endParaRPr/>
          </a:p>
        </p:txBody>
      </p:sp>
      <p:sp>
        <p:nvSpPr>
          <p:cNvPr id="754" name="Shape 754"/>
          <p:cNvSpPr/>
          <p:nvPr/>
        </p:nvSpPr>
        <p:spPr>
          <a:xfrm>
            <a:off x="2921000" y="1718220"/>
            <a:ext cx="207715"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755" name="Shape 755"/>
          <p:cNvSpPr>
            <a:spLocks noGrp="1"/>
          </p:cNvSpPr>
          <p:nvPr>
            <p:ph type="title" idx="4294967295"/>
          </p:nvPr>
        </p:nvSpPr>
        <p:spPr>
          <a:xfrm>
            <a:off x="366712" y="261938"/>
            <a:ext cx="8410576" cy="460376"/>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ea typeface="Arial"/>
                <a:cs typeface="Arial"/>
                <a:sym typeface="Arial"/>
              </a:rPr>
              <a:t>Operators in the Cloud Native Platform Era</a:t>
            </a:r>
            <a:endParaRPr sz="3200" dirty="0">
              <a:solidFill>
                <a:srgbClr val="29756E"/>
              </a:solidFill>
              <a:uFill>
                <a:solidFill>
                  <a:srgbClr val="2C95DD"/>
                </a:solidFill>
              </a:uFill>
            </a:endParaRPr>
          </a:p>
        </p:txBody>
      </p:sp>
    </p:spTree>
    <p:extLst>
      <p:ext uri="{BB962C8B-B14F-4D97-AF65-F5344CB8AC3E}">
        <p14:creationId xmlns:p14="http://schemas.microsoft.com/office/powerpoint/2010/main" val="8471902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400"/>
                                  </p:stCondLst>
                                  <p:iterate>
                                    <p:tmAbs val="0"/>
                                  </p:iterate>
                                  <p:childTnLst>
                                    <p:set>
                                      <p:cBhvr>
                                        <p:cTn id="6" fill="hold"/>
                                        <p:tgtEl>
                                          <p:spTgt spid="751"/>
                                        </p:tgtEl>
                                        <p:attrNameLst>
                                          <p:attrName>style.visibility</p:attrName>
                                        </p:attrNameLst>
                                      </p:cBhvr>
                                      <p:to>
                                        <p:strVal val="visible"/>
                                      </p:to>
                                    </p:set>
                                    <p:anim calcmode="lin" valueType="num">
                                      <p:cBhvr>
                                        <p:cTn id="7" dur="1000" fill="hold"/>
                                        <p:tgtEl>
                                          <p:spTgt spid="751"/>
                                        </p:tgtEl>
                                        <p:attrNameLst>
                                          <p:attrName>ppt_w</p:attrName>
                                        </p:attrNameLst>
                                      </p:cBhvr>
                                      <p:tavLst>
                                        <p:tav tm="0">
                                          <p:val>
                                            <p:fltVal val="0"/>
                                          </p:val>
                                        </p:tav>
                                        <p:tav tm="100000">
                                          <p:val>
                                            <p:strVal val="#ppt_w"/>
                                          </p:val>
                                        </p:tav>
                                      </p:tavLst>
                                    </p:anim>
                                    <p:anim calcmode="lin" valueType="num">
                                      <p:cBhvr>
                                        <p:cTn id="8" dur="1000" fill="hold"/>
                                        <p:tgtEl>
                                          <p:spTgt spid="7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1"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Shape 75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75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763" name="Group 763"/>
          <p:cNvGrpSpPr/>
          <p:nvPr/>
        </p:nvGrpSpPr>
        <p:grpSpPr>
          <a:xfrm>
            <a:off x="7353540" y="2380969"/>
            <a:ext cx="1454663" cy="1914039"/>
            <a:chOff x="0" y="0"/>
            <a:chExt cx="1454662" cy="1914038"/>
          </a:xfrm>
        </p:grpSpPr>
        <p:pic>
          <p:nvPicPr>
            <p:cNvPr id="76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762" name="Shape 76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766" name="Group 766"/>
          <p:cNvGrpSpPr/>
          <p:nvPr/>
        </p:nvGrpSpPr>
        <p:grpSpPr>
          <a:xfrm>
            <a:off x="5308936" y="2652585"/>
            <a:ext cx="1877993" cy="1626811"/>
            <a:chOff x="0" y="0"/>
            <a:chExt cx="1877991" cy="1626809"/>
          </a:xfrm>
        </p:grpSpPr>
        <p:sp>
          <p:nvSpPr>
            <p:cNvPr id="764" name="Shape 76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76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769" name="Group 769"/>
          <p:cNvGrpSpPr/>
          <p:nvPr/>
        </p:nvGrpSpPr>
        <p:grpSpPr>
          <a:xfrm>
            <a:off x="3355680" y="497631"/>
            <a:ext cx="1529667" cy="1258473"/>
            <a:chOff x="0" y="0"/>
            <a:chExt cx="1529665" cy="1258471"/>
          </a:xfrm>
        </p:grpSpPr>
        <p:sp>
          <p:nvSpPr>
            <p:cNvPr id="767" name="Shape 76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76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772" name="Group 772"/>
          <p:cNvGrpSpPr/>
          <p:nvPr/>
        </p:nvGrpSpPr>
        <p:grpSpPr>
          <a:xfrm>
            <a:off x="3291027" y="2433975"/>
            <a:ext cx="1658973" cy="1808026"/>
            <a:chOff x="0" y="0"/>
            <a:chExt cx="1658971" cy="1808025"/>
          </a:xfrm>
        </p:grpSpPr>
        <p:sp>
          <p:nvSpPr>
            <p:cNvPr id="770" name="Shape 77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77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775" name="Group 775"/>
          <p:cNvGrpSpPr/>
          <p:nvPr/>
        </p:nvGrpSpPr>
        <p:grpSpPr>
          <a:xfrm>
            <a:off x="5126013" y="308508"/>
            <a:ext cx="1735839" cy="1848385"/>
            <a:chOff x="0" y="0"/>
            <a:chExt cx="1735837" cy="1848384"/>
          </a:xfrm>
        </p:grpSpPr>
        <p:sp>
          <p:nvSpPr>
            <p:cNvPr id="773" name="Shape 77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77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778" name="Group 778"/>
          <p:cNvGrpSpPr/>
          <p:nvPr/>
        </p:nvGrpSpPr>
        <p:grpSpPr>
          <a:xfrm>
            <a:off x="7236216" y="206908"/>
            <a:ext cx="1553845" cy="1839919"/>
            <a:chOff x="0" y="0"/>
            <a:chExt cx="1553844" cy="1839917"/>
          </a:xfrm>
        </p:grpSpPr>
        <p:pic>
          <p:nvPicPr>
            <p:cNvPr id="77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777" name="Shape 77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sp>
        <p:nvSpPr>
          <p:cNvPr id="24" name="Shape 1055"/>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4282826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775"/>
                                        </p:tgtEl>
                                        <p:attrNameLst>
                                          <p:attrName>style.visibility</p:attrName>
                                        </p:attrNameLst>
                                      </p:cBhvr>
                                      <p:to>
                                        <p:strVal val="visible"/>
                                      </p:to>
                                    </p:set>
                                    <p:anim calcmode="lin" valueType="num">
                                      <p:cBhvr>
                                        <p:cTn id="7" dur="400" fill="hold"/>
                                        <p:tgtEl>
                                          <p:spTgt spid="775"/>
                                        </p:tgtEl>
                                        <p:attrNameLst>
                                          <p:attrName>ppt_w</p:attrName>
                                        </p:attrNameLst>
                                      </p:cBhvr>
                                      <p:tavLst>
                                        <p:tav tm="0">
                                          <p:val>
                                            <p:fltVal val="0"/>
                                          </p:val>
                                        </p:tav>
                                        <p:tav tm="100000">
                                          <p:val>
                                            <p:strVal val="#ppt_w"/>
                                          </p:val>
                                        </p:tav>
                                      </p:tavLst>
                                    </p:anim>
                                    <p:anim calcmode="lin" valueType="num">
                                      <p:cBhvr>
                                        <p:cTn id="8" dur="400" fill="hold"/>
                                        <p:tgtEl>
                                          <p:spTgt spid="775"/>
                                        </p:tgtEl>
                                        <p:attrNameLst>
                                          <p:attrName>ppt_h</p:attrName>
                                        </p:attrNameLst>
                                      </p:cBhvr>
                                      <p:tavLst>
                                        <p:tav tm="0">
                                          <p:val>
                                            <p:fltVal val="0"/>
                                          </p:val>
                                        </p:tav>
                                        <p:tav tm="100000">
                                          <p:val>
                                            <p:strVal val="#ppt_h"/>
                                          </p:val>
                                        </p:tav>
                                      </p:tavLst>
                                    </p:anim>
                                  </p:childTnLst>
                                </p:cTn>
                              </p:par>
                            </p:childTnLst>
                          </p:cTn>
                        </p:par>
                        <p:par>
                          <p:cTn id="9" fill="hold">
                            <p:stCondLst>
                              <p:cond delay="400"/>
                            </p:stCondLst>
                            <p:childTnLst>
                              <p:par>
                                <p:cTn id="10" presetID="23" presetClass="entr" presetSubtype="32" fill="hold" grpId="0" nodeType="afterEffect">
                                  <p:stCondLst>
                                    <p:cond delay="0"/>
                                  </p:stCondLst>
                                  <p:iterate>
                                    <p:tmAbs val="0"/>
                                  </p:iterate>
                                  <p:childTnLst>
                                    <p:set>
                                      <p:cBhvr>
                                        <p:cTn id="11" fill="hold"/>
                                        <p:tgtEl>
                                          <p:spTgt spid="763"/>
                                        </p:tgtEl>
                                        <p:attrNameLst>
                                          <p:attrName>style.visibility</p:attrName>
                                        </p:attrNameLst>
                                      </p:cBhvr>
                                      <p:to>
                                        <p:strVal val="visible"/>
                                      </p:to>
                                    </p:set>
                                    <p:anim calcmode="lin" valueType="num">
                                      <p:cBhvr>
                                        <p:cTn id="12" dur="400" fill="hold"/>
                                        <p:tgtEl>
                                          <p:spTgt spid="763"/>
                                        </p:tgtEl>
                                        <p:attrNameLst>
                                          <p:attrName>ppt_w</p:attrName>
                                        </p:attrNameLst>
                                      </p:cBhvr>
                                      <p:tavLst>
                                        <p:tav tm="0">
                                          <p:val>
                                            <p:fltVal val="0"/>
                                          </p:val>
                                        </p:tav>
                                        <p:tav tm="100000">
                                          <p:val>
                                            <p:strVal val="#ppt_w"/>
                                          </p:val>
                                        </p:tav>
                                      </p:tavLst>
                                    </p:anim>
                                    <p:anim calcmode="lin" valueType="num">
                                      <p:cBhvr>
                                        <p:cTn id="13" dur="400" fill="hold"/>
                                        <p:tgtEl>
                                          <p:spTgt spid="763"/>
                                        </p:tgtEl>
                                        <p:attrNameLst>
                                          <p:attrName>ppt_h</p:attrName>
                                        </p:attrNameLst>
                                      </p:cBhvr>
                                      <p:tavLst>
                                        <p:tav tm="0">
                                          <p:val>
                                            <p:fltVal val="0"/>
                                          </p:val>
                                        </p:tav>
                                        <p:tav tm="100000">
                                          <p:val>
                                            <p:strVal val="#ppt_h"/>
                                          </p:val>
                                        </p:tav>
                                      </p:tavLst>
                                    </p:anim>
                                  </p:childTnLst>
                                </p:cTn>
                              </p:par>
                            </p:childTnLst>
                          </p:cTn>
                        </p:par>
                        <p:par>
                          <p:cTn id="14" fill="hold">
                            <p:stCondLst>
                              <p:cond delay="800"/>
                            </p:stCondLst>
                            <p:childTnLst>
                              <p:par>
                                <p:cTn id="15" presetID="23" presetClass="entr" presetSubtype="32" fill="hold" grpId="0" nodeType="afterEffect">
                                  <p:stCondLst>
                                    <p:cond delay="0"/>
                                  </p:stCondLst>
                                  <p:iterate>
                                    <p:tmAbs val="0"/>
                                  </p:iterate>
                                  <p:childTnLst>
                                    <p:set>
                                      <p:cBhvr>
                                        <p:cTn id="16" fill="hold"/>
                                        <p:tgtEl>
                                          <p:spTgt spid="772"/>
                                        </p:tgtEl>
                                        <p:attrNameLst>
                                          <p:attrName>style.visibility</p:attrName>
                                        </p:attrNameLst>
                                      </p:cBhvr>
                                      <p:to>
                                        <p:strVal val="visible"/>
                                      </p:to>
                                    </p:set>
                                    <p:anim calcmode="lin" valueType="num">
                                      <p:cBhvr>
                                        <p:cTn id="17" dur="400" fill="hold"/>
                                        <p:tgtEl>
                                          <p:spTgt spid="772"/>
                                        </p:tgtEl>
                                        <p:attrNameLst>
                                          <p:attrName>ppt_w</p:attrName>
                                        </p:attrNameLst>
                                      </p:cBhvr>
                                      <p:tavLst>
                                        <p:tav tm="0">
                                          <p:val>
                                            <p:fltVal val="0"/>
                                          </p:val>
                                        </p:tav>
                                        <p:tav tm="100000">
                                          <p:val>
                                            <p:strVal val="#ppt_w"/>
                                          </p:val>
                                        </p:tav>
                                      </p:tavLst>
                                    </p:anim>
                                    <p:anim calcmode="lin" valueType="num">
                                      <p:cBhvr>
                                        <p:cTn id="18" dur="400" fill="hold"/>
                                        <p:tgtEl>
                                          <p:spTgt spid="772"/>
                                        </p:tgtEl>
                                        <p:attrNameLst>
                                          <p:attrName>ppt_h</p:attrName>
                                        </p:attrNameLst>
                                      </p:cBhvr>
                                      <p:tavLst>
                                        <p:tav tm="0">
                                          <p:val>
                                            <p:fltVal val="0"/>
                                          </p:val>
                                        </p:tav>
                                        <p:tav tm="100000">
                                          <p:val>
                                            <p:strVal val="#ppt_h"/>
                                          </p:val>
                                        </p:tav>
                                      </p:tavLst>
                                    </p:anim>
                                  </p:childTnLst>
                                </p:cTn>
                              </p:par>
                            </p:childTnLst>
                          </p:cTn>
                        </p:par>
                        <p:par>
                          <p:cTn id="19" fill="hold">
                            <p:stCondLst>
                              <p:cond delay="1200"/>
                            </p:stCondLst>
                            <p:childTnLst>
                              <p:par>
                                <p:cTn id="20" presetID="23" presetClass="entr" presetSubtype="32" fill="hold" grpId="0" nodeType="afterEffect">
                                  <p:stCondLst>
                                    <p:cond delay="0"/>
                                  </p:stCondLst>
                                  <p:iterate>
                                    <p:tmAbs val="0"/>
                                  </p:iterate>
                                  <p:childTnLst>
                                    <p:set>
                                      <p:cBhvr>
                                        <p:cTn id="21" fill="hold"/>
                                        <p:tgtEl>
                                          <p:spTgt spid="769"/>
                                        </p:tgtEl>
                                        <p:attrNameLst>
                                          <p:attrName>style.visibility</p:attrName>
                                        </p:attrNameLst>
                                      </p:cBhvr>
                                      <p:to>
                                        <p:strVal val="visible"/>
                                      </p:to>
                                    </p:set>
                                    <p:anim calcmode="lin" valueType="num">
                                      <p:cBhvr>
                                        <p:cTn id="22" dur="400" fill="hold"/>
                                        <p:tgtEl>
                                          <p:spTgt spid="769"/>
                                        </p:tgtEl>
                                        <p:attrNameLst>
                                          <p:attrName>ppt_w</p:attrName>
                                        </p:attrNameLst>
                                      </p:cBhvr>
                                      <p:tavLst>
                                        <p:tav tm="0">
                                          <p:val>
                                            <p:fltVal val="0"/>
                                          </p:val>
                                        </p:tav>
                                        <p:tav tm="100000">
                                          <p:val>
                                            <p:strVal val="#ppt_w"/>
                                          </p:val>
                                        </p:tav>
                                      </p:tavLst>
                                    </p:anim>
                                    <p:anim calcmode="lin" valueType="num">
                                      <p:cBhvr>
                                        <p:cTn id="23" dur="400" fill="hold"/>
                                        <p:tgtEl>
                                          <p:spTgt spid="769"/>
                                        </p:tgtEl>
                                        <p:attrNameLst>
                                          <p:attrName>ppt_h</p:attrName>
                                        </p:attrNameLst>
                                      </p:cBhvr>
                                      <p:tavLst>
                                        <p:tav tm="0">
                                          <p:val>
                                            <p:fltVal val="0"/>
                                          </p:val>
                                        </p:tav>
                                        <p:tav tm="100000">
                                          <p:val>
                                            <p:strVal val="#ppt_h"/>
                                          </p:val>
                                        </p:tav>
                                      </p:tavLst>
                                    </p:anim>
                                  </p:childTnLst>
                                </p:cTn>
                              </p:par>
                            </p:childTnLst>
                          </p:cTn>
                        </p:par>
                        <p:par>
                          <p:cTn id="24" fill="hold">
                            <p:stCondLst>
                              <p:cond delay="1600"/>
                            </p:stCondLst>
                            <p:childTnLst>
                              <p:par>
                                <p:cTn id="25" presetID="23" presetClass="entr" presetSubtype="32" fill="hold" grpId="0" nodeType="afterEffect">
                                  <p:stCondLst>
                                    <p:cond delay="0"/>
                                  </p:stCondLst>
                                  <p:iterate>
                                    <p:tmAbs val="0"/>
                                  </p:iterate>
                                  <p:childTnLst>
                                    <p:set>
                                      <p:cBhvr>
                                        <p:cTn id="26" fill="hold"/>
                                        <p:tgtEl>
                                          <p:spTgt spid="766"/>
                                        </p:tgtEl>
                                        <p:attrNameLst>
                                          <p:attrName>style.visibility</p:attrName>
                                        </p:attrNameLst>
                                      </p:cBhvr>
                                      <p:to>
                                        <p:strVal val="visible"/>
                                      </p:to>
                                    </p:set>
                                    <p:anim calcmode="lin" valueType="num">
                                      <p:cBhvr>
                                        <p:cTn id="27" dur="400" fill="hold"/>
                                        <p:tgtEl>
                                          <p:spTgt spid="766"/>
                                        </p:tgtEl>
                                        <p:attrNameLst>
                                          <p:attrName>ppt_w</p:attrName>
                                        </p:attrNameLst>
                                      </p:cBhvr>
                                      <p:tavLst>
                                        <p:tav tm="0">
                                          <p:val>
                                            <p:fltVal val="0"/>
                                          </p:val>
                                        </p:tav>
                                        <p:tav tm="100000">
                                          <p:val>
                                            <p:strVal val="#ppt_w"/>
                                          </p:val>
                                        </p:tav>
                                      </p:tavLst>
                                    </p:anim>
                                    <p:anim calcmode="lin" valueType="num">
                                      <p:cBhvr>
                                        <p:cTn id="28" dur="400" fill="hold"/>
                                        <p:tgtEl>
                                          <p:spTgt spid="766"/>
                                        </p:tgtEl>
                                        <p:attrNameLst>
                                          <p:attrName>ppt_h</p:attrName>
                                        </p:attrNameLst>
                                      </p:cBhvr>
                                      <p:tavLst>
                                        <p:tav tm="0">
                                          <p:val>
                                            <p:fltVal val="0"/>
                                          </p:val>
                                        </p:tav>
                                        <p:tav tm="100000">
                                          <p:val>
                                            <p:strVal val="#ppt_h"/>
                                          </p:val>
                                        </p:tav>
                                      </p:tavLst>
                                    </p:anim>
                                  </p:childTnLst>
                                </p:cTn>
                              </p:par>
                            </p:childTnLst>
                          </p:cTn>
                        </p:par>
                        <p:par>
                          <p:cTn id="29" fill="hold">
                            <p:stCondLst>
                              <p:cond delay="2000"/>
                            </p:stCondLst>
                            <p:childTnLst>
                              <p:par>
                                <p:cTn id="30" presetID="23" presetClass="entr" presetSubtype="32" fill="hold" grpId="0" nodeType="afterEffect">
                                  <p:stCondLst>
                                    <p:cond delay="0"/>
                                  </p:stCondLst>
                                  <p:iterate>
                                    <p:tmAbs val="0"/>
                                  </p:iterate>
                                  <p:childTnLst>
                                    <p:set>
                                      <p:cBhvr>
                                        <p:cTn id="31" fill="hold"/>
                                        <p:tgtEl>
                                          <p:spTgt spid="778"/>
                                        </p:tgtEl>
                                        <p:attrNameLst>
                                          <p:attrName>style.visibility</p:attrName>
                                        </p:attrNameLst>
                                      </p:cBhvr>
                                      <p:to>
                                        <p:strVal val="visible"/>
                                      </p:to>
                                    </p:set>
                                    <p:anim calcmode="lin" valueType="num">
                                      <p:cBhvr>
                                        <p:cTn id="32" dur="400" fill="hold"/>
                                        <p:tgtEl>
                                          <p:spTgt spid="778"/>
                                        </p:tgtEl>
                                        <p:attrNameLst>
                                          <p:attrName>ppt_w</p:attrName>
                                        </p:attrNameLst>
                                      </p:cBhvr>
                                      <p:tavLst>
                                        <p:tav tm="0">
                                          <p:val>
                                            <p:fltVal val="0"/>
                                          </p:val>
                                        </p:tav>
                                        <p:tav tm="100000">
                                          <p:val>
                                            <p:strVal val="#ppt_w"/>
                                          </p:val>
                                        </p:tav>
                                      </p:tavLst>
                                    </p:anim>
                                    <p:anim calcmode="lin" valueType="num">
                                      <p:cBhvr>
                                        <p:cTn id="33" dur="400" fill="hold"/>
                                        <p:tgtEl>
                                          <p:spTgt spid="7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3" grpId="0" animBg="1" advAuto="0"/>
      <p:bldP spid="766" grpId="0" animBg="1" advAuto="0"/>
      <p:bldP spid="769" grpId="0" animBg="1" advAuto="0"/>
      <p:bldP spid="772" grpId="0" animBg="1" advAuto="0"/>
      <p:bldP spid="775" grpId="0" animBg="1" advAuto="0"/>
      <p:bldP spid="778"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1" name="pasted-image.png"/>
          <p:cNvPicPr/>
          <p:nvPr/>
        </p:nvPicPr>
        <p:blipFill>
          <a:blip r:embed="rId2">
            <a:extLst/>
          </a:blip>
          <a:stretch>
            <a:fillRect/>
          </a:stretch>
        </p:blipFill>
        <p:spPr>
          <a:xfrm>
            <a:off x="-488620" y="2151141"/>
            <a:ext cx="1943689" cy="2591586"/>
          </a:xfrm>
          <a:prstGeom prst="rect">
            <a:avLst/>
          </a:prstGeom>
          <a:ln w="12700">
            <a:miter lim="400000"/>
          </a:ln>
        </p:spPr>
      </p:pic>
      <p:pic>
        <p:nvPicPr>
          <p:cNvPr id="782" name="pasted-image.png"/>
          <p:cNvPicPr/>
          <p:nvPr/>
        </p:nvPicPr>
        <p:blipFill>
          <a:blip r:embed="rId3">
            <a:extLst/>
          </a:blip>
          <a:stretch>
            <a:fillRect/>
          </a:stretch>
        </p:blipFill>
        <p:spPr>
          <a:xfrm>
            <a:off x="3280445" y="558333"/>
            <a:ext cx="4021750" cy="1009149"/>
          </a:xfrm>
          <a:prstGeom prst="rect">
            <a:avLst/>
          </a:prstGeom>
          <a:ln w="12700">
            <a:miter lim="400000"/>
          </a:ln>
        </p:spPr>
      </p:pic>
      <p:sp>
        <p:nvSpPr>
          <p:cNvPr id="783" name="Shape 783"/>
          <p:cNvSpPr/>
          <p:nvPr/>
        </p:nvSpPr>
        <p:spPr>
          <a:xfrm>
            <a:off x="3286370" y="3759955"/>
            <a:ext cx="4021751"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chemeClr val="bg1"/>
                </a:solidFill>
                <a:uFill>
                  <a:solidFill>
                    <a:srgbClr val="4D4D4D"/>
                  </a:solidFill>
                </a:uFill>
                <a:latin typeface="Avenir Next"/>
                <a:ea typeface="Avenir Next"/>
                <a:cs typeface="Avenir Next"/>
                <a:sym typeface="Avenir Next"/>
              </a:rPr>
              <a:t>  </a:t>
            </a:r>
            <a:r>
              <a:rPr sz="1400" dirty="0">
                <a:solidFill>
                  <a:schemeClr val="bg1"/>
                </a:solidFill>
                <a:uFill>
                  <a:solidFill>
                    <a:srgbClr val="4D4D4D"/>
                  </a:solidFill>
                </a:uFill>
                <a:latin typeface="Avenir Next"/>
                <a:ea typeface="Avenir Next"/>
                <a:cs typeface="Avenir Next"/>
                <a:sym typeface="Avenir Next"/>
              </a:rPr>
              <a:t>IaaS</a:t>
            </a:r>
          </a:p>
        </p:txBody>
      </p:sp>
      <p:sp>
        <p:nvSpPr>
          <p:cNvPr id="791" name="Shape 791"/>
          <p:cNvSpPr/>
          <p:nvPr/>
        </p:nvSpPr>
        <p:spPr>
          <a:xfrm>
            <a:off x="3267624" y="1603951"/>
            <a:ext cx="4059243" cy="2108940"/>
          </a:xfrm>
          <a:prstGeom prst="roundRect">
            <a:avLst>
              <a:gd name="adj" fmla="val 8310"/>
            </a:avLst>
          </a:prstGeom>
          <a:solidFill>
            <a:srgbClr val="33928A"/>
          </a:solidFill>
          <a:ln w="12700">
            <a:miter lim="400000"/>
          </a:ln>
          <a:effectLst>
            <a:outerShdw blurRad="101600" dir="5400000" rotWithShape="0">
              <a:srgbClr val="000000">
                <a:alpha val="88360"/>
              </a:srgbClr>
            </a:outerShdw>
          </a:effectLst>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solidFill>
                <a:schemeClr val="bg1"/>
              </a:solidFill>
            </a:endParaRPr>
          </a:p>
        </p:txBody>
      </p:sp>
      <p:pic>
        <p:nvPicPr>
          <p:cNvPr id="792" name="CF_Logo_Square_White_HighRes.png"/>
          <p:cNvPicPr/>
          <p:nvPr/>
        </p:nvPicPr>
        <p:blipFill>
          <a:blip r:embed="rId4">
            <a:alphaModFix amt="88458"/>
            <a:extLst/>
          </a:blip>
          <a:stretch>
            <a:fillRect/>
          </a:stretch>
        </p:blipFill>
        <p:spPr>
          <a:xfrm>
            <a:off x="3460306" y="2037317"/>
            <a:ext cx="1597717" cy="1591335"/>
          </a:xfrm>
          <a:prstGeom prst="rect">
            <a:avLst/>
          </a:prstGeom>
          <a:ln w="12700">
            <a:miter lim="400000"/>
          </a:ln>
          <a:effectLst>
            <a:outerShdw blurRad="177800" dist="25400" dir="5400000" rotWithShape="0">
              <a:srgbClr val="FFFFFF">
                <a:alpha val="77870"/>
              </a:srgbClr>
            </a:outerShdw>
          </a:effectLst>
        </p:spPr>
      </p:pic>
      <p:sp>
        <p:nvSpPr>
          <p:cNvPr id="793" name="Shape 793"/>
          <p:cNvSpPr/>
          <p:nvPr/>
        </p:nvSpPr>
        <p:spPr>
          <a:xfrm>
            <a:off x="3570583" y="1714740"/>
            <a:ext cx="1334445" cy="41549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FFFFFF"/>
                </a:solidFill>
              </a:defRPr>
            </a:lvl1pPr>
          </a:lstStyle>
          <a:p>
            <a:pPr lvl="0">
              <a:defRPr sz="1800">
                <a:solidFill>
                  <a:srgbClr val="000000"/>
                </a:solidFill>
                <a:uFillTx/>
              </a:defRPr>
            </a:pPr>
            <a:r>
              <a:rPr sz="2100">
                <a:solidFill>
                  <a:schemeClr val="bg1"/>
                </a:solidFill>
                <a:uFill>
                  <a:solidFill>
                    <a:srgbClr val="4D4D4D"/>
                  </a:solidFill>
                </a:uFill>
              </a:rPr>
              <a:t>Pivotal CF</a:t>
            </a:r>
          </a:p>
        </p:txBody>
      </p:sp>
      <p:pic>
        <p:nvPicPr>
          <p:cNvPr id="794" name="pasted-image.png"/>
          <p:cNvPicPr/>
          <p:nvPr/>
        </p:nvPicPr>
        <p:blipFill>
          <a:blip r:embed="rId5">
            <a:extLst/>
          </a:blip>
          <a:stretch>
            <a:fillRect/>
          </a:stretch>
        </p:blipFill>
        <p:spPr>
          <a:xfrm>
            <a:off x="6446948" y="2026951"/>
            <a:ext cx="759928" cy="759928"/>
          </a:xfrm>
          <a:prstGeom prst="rect">
            <a:avLst/>
          </a:prstGeom>
          <a:ln w="12700">
            <a:miter lim="400000"/>
          </a:ln>
        </p:spPr>
      </p:pic>
      <p:pic>
        <p:nvPicPr>
          <p:cNvPr id="795" name="pasted-image.png"/>
          <p:cNvPicPr/>
          <p:nvPr/>
        </p:nvPicPr>
        <p:blipFill>
          <a:blip r:embed="rId6">
            <a:extLst/>
          </a:blip>
          <a:stretch>
            <a:fillRect/>
          </a:stretch>
        </p:blipFill>
        <p:spPr>
          <a:xfrm>
            <a:off x="5756606" y="2026951"/>
            <a:ext cx="759928" cy="759928"/>
          </a:xfrm>
          <a:prstGeom prst="rect">
            <a:avLst/>
          </a:prstGeom>
          <a:ln w="12700">
            <a:miter lim="400000"/>
          </a:ln>
        </p:spPr>
      </p:pic>
      <p:pic>
        <p:nvPicPr>
          <p:cNvPr id="796" name="pasted-image.png"/>
          <p:cNvPicPr/>
          <p:nvPr/>
        </p:nvPicPr>
        <p:blipFill>
          <a:blip r:embed="rId7">
            <a:extLst/>
          </a:blip>
          <a:stretch>
            <a:fillRect/>
          </a:stretch>
        </p:blipFill>
        <p:spPr>
          <a:xfrm>
            <a:off x="5046823" y="2026951"/>
            <a:ext cx="759928" cy="759928"/>
          </a:xfrm>
          <a:prstGeom prst="rect">
            <a:avLst/>
          </a:prstGeom>
          <a:ln w="12700">
            <a:miter lim="400000"/>
          </a:ln>
        </p:spPr>
      </p:pic>
      <p:pic>
        <p:nvPicPr>
          <p:cNvPr id="797" name="pasted-image.png"/>
          <p:cNvPicPr/>
          <p:nvPr/>
        </p:nvPicPr>
        <p:blipFill>
          <a:blip r:embed="rId8">
            <a:extLst/>
          </a:blip>
          <a:stretch>
            <a:fillRect/>
          </a:stretch>
        </p:blipFill>
        <p:spPr>
          <a:xfrm>
            <a:off x="5753004" y="2792573"/>
            <a:ext cx="747690" cy="747690"/>
          </a:xfrm>
          <a:prstGeom prst="rect">
            <a:avLst/>
          </a:prstGeom>
          <a:ln w="12700">
            <a:miter lim="400000"/>
          </a:ln>
        </p:spPr>
      </p:pic>
      <p:pic>
        <p:nvPicPr>
          <p:cNvPr id="798" name="pasted-image.png"/>
          <p:cNvPicPr/>
          <p:nvPr/>
        </p:nvPicPr>
        <p:blipFill>
          <a:blip r:embed="rId9">
            <a:extLst/>
          </a:blip>
          <a:stretch>
            <a:fillRect/>
          </a:stretch>
        </p:blipFill>
        <p:spPr>
          <a:xfrm>
            <a:off x="5052942" y="2792573"/>
            <a:ext cx="747690" cy="747690"/>
          </a:xfrm>
          <a:prstGeom prst="rect">
            <a:avLst/>
          </a:prstGeom>
          <a:ln w="12700">
            <a:miter lim="400000"/>
          </a:ln>
        </p:spPr>
      </p:pic>
      <p:pic>
        <p:nvPicPr>
          <p:cNvPr id="799" name="pasted-image.png"/>
          <p:cNvPicPr/>
          <p:nvPr/>
        </p:nvPicPr>
        <p:blipFill>
          <a:blip r:embed="rId10">
            <a:extLst/>
          </a:blip>
          <a:stretch>
            <a:fillRect/>
          </a:stretch>
        </p:blipFill>
        <p:spPr>
          <a:xfrm>
            <a:off x="6446948" y="2780335"/>
            <a:ext cx="759928" cy="759928"/>
          </a:xfrm>
          <a:prstGeom prst="rect">
            <a:avLst/>
          </a:prstGeom>
          <a:ln w="12700">
            <a:miter lim="400000"/>
          </a:ln>
        </p:spPr>
      </p:pic>
      <p:grpSp>
        <p:nvGrpSpPr>
          <p:cNvPr id="802" name="Group 802"/>
          <p:cNvGrpSpPr/>
          <p:nvPr/>
        </p:nvGrpSpPr>
        <p:grpSpPr>
          <a:xfrm>
            <a:off x="2037311" y="198043"/>
            <a:ext cx="942346" cy="1141524"/>
            <a:chOff x="0" y="0"/>
            <a:chExt cx="942344" cy="1141522"/>
          </a:xfrm>
        </p:grpSpPr>
        <p:sp>
          <p:nvSpPr>
            <p:cNvPr id="800" name="Shape 800"/>
            <p:cNvSpPr/>
            <p:nvPr/>
          </p:nvSpPr>
          <p:spPr>
            <a:xfrm>
              <a:off x="28779" y="722772"/>
              <a:ext cx="884787" cy="4187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Install the platform</a:t>
              </a:r>
            </a:p>
          </p:txBody>
        </p:sp>
        <p:pic>
          <p:nvPicPr>
            <p:cNvPr id="801" name="pasted-image.png"/>
            <p:cNvPicPr/>
            <p:nvPr/>
          </p:nvPicPr>
          <p:blipFill>
            <a:blip r:embed="rId11">
              <a:extLst/>
            </a:blip>
            <a:stretch>
              <a:fillRect/>
            </a:stretch>
          </p:blipFill>
          <p:spPr>
            <a:xfrm>
              <a:off x="0" y="0"/>
              <a:ext cx="942345" cy="737385"/>
            </a:xfrm>
            <a:prstGeom prst="rect">
              <a:avLst/>
            </a:prstGeom>
            <a:ln w="12700" cap="flat">
              <a:noFill/>
              <a:miter lim="400000"/>
            </a:ln>
            <a:effectLst/>
          </p:spPr>
        </p:pic>
      </p:grpSp>
      <p:grpSp>
        <p:nvGrpSpPr>
          <p:cNvPr id="805" name="Group 805"/>
          <p:cNvGrpSpPr/>
          <p:nvPr/>
        </p:nvGrpSpPr>
        <p:grpSpPr>
          <a:xfrm>
            <a:off x="7602983" y="198043"/>
            <a:ext cx="895771" cy="1141524"/>
            <a:chOff x="0" y="0"/>
            <a:chExt cx="895769" cy="1141522"/>
          </a:xfrm>
        </p:grpSpPr>
        <p:pic>
          <p:nvPicPr>
            <p:cNvPr id="803" name="pasted-image.png"/>
            <p:cNvPicPr/>
            <p:nvPr/>
          </p:nvPicPr>
          <p:blipFill>
            <a:blip r:embed="rId12">
              <a:extLst/>
            </a:blip>
            <a:stretch>
              <a:fillRect/>
            </a:stretch>
          </p:blipFill>
          <p:spPr>
            <a:xfrm>
              <a:off x="0" y="0"/>
              <a:ext cx="895770" cy="946157"/>
            </a:xfrm>
            <a:prstGeom prst="rect">
              <a:avLst/>
            </a:prstGeom>
            <a:ln w="12700" cap="flat">
              <a:noFill/>
              <a:miter lim="400000"/>
            </a:ln>
            <a:effectLst/>
          </p:spPr>
        </p:pic>
        <p:sp>
          <p:nvSpPr>
            <p:cNvPr id="804" name="Shape 804"/>
            <p:cNvSpPr/>
            <p:nvPr/>
          </p:nvSpPr>
          <p:spPr>
            <a:xfrm>
              <a:off x="39374" y="762639"/>
              <a:ext cx="814181" cy="3788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a:solidFill>
                    <a:srgbClr val="FFFFFF"/>
                  </a:solidFill>
                  <a:uFill>
                    <a:solidFill>
                      <a:srgbClr val="4D4D4D"/>
                    </a:solidFill>
                  </a:uFill>
                </a:rPr>
                <a:t>Setup High Availability</a:t>
              </a:r>
            </a:p>
          </p:txBody>
        </p:sp>
      </p:grpSp>
      <p:grpSp>
        <p:nvGrpSpPr>
          <p:cNvPr id="808" name="Group 808"/>
          <p:cNvGrpSpPr/>
          <p:nvPr/>
        </p:nvGrpSpPr>
        <p:grpSpPr>
          <a:xfrm>
            <a:off x="1723035" y="3446936"/>
            <a:ext cx="1280828" cy="986430"/>
            <a:chOff x="597164" y="558181"/>
            <a:chExt cx="1280827" cy="986428"/>
          </a:xfrm>
        </p:grpSpPr>
        <p:sp>
          <p:nvSpPr>
            <p:cNvPr id="806" name="Shape 806"/>
            <p:cNvSpPr/>
            <p:nvPr/>
          </p:nvSpPr>
          <p:spPr>
            <a:xfrm>
              <a:off x="597164" y="1192001"/>
              <a:ext cx="1280828" cy="3526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Handle live upgrades and updates</a:t>
              </a:r>
            </a:p>
          </p:txBody>
        </p:sp>
        <p:pic>
          <p:nvPicPr>
            <p:cNvPr id="807" name="pasted-image.png"/>
            <p:cNvPicPr/>
            <p:nvPr/>
          </p:nvPicPr>
          <p:blipFill>
            <a:blip r:embed="rId13">
              <a:extLst/>
            </a:blip>
            <a:stretch>
              <a:fillRect/>
            </a:stretch>
          </p:blipFill>
          <p:spPr>
            <a:xfrm>
              <a:off x="811020" y="558181"/>
              <a:ext cx="853116" cy="618509"/>
            </a:xfrm>
            <a:prstGeom prst="rect">
              <a:avLst/>
            </a:prstGeom>
            <a:ln w="12700" cap="flat">
              <a:noFill/>
              <a:miter lim="400000"/>
            </a:ln>
            <a:effectLst/>
          </p:spPr>
        </p:pic>
      </p:grpSp>
      <p:grpSp>
        <p:nvGrpSpPr>
          <p:cNvPr id="811" name="Group 811"/>
          <p:cNvGrpSpPr/>
          <p:nvPr/>
        </p:nvGrpSpPr>
        <p:grpSpPr>
          <a:xfrm>
            <a:off x="7558549" y="3354207"/>
            <a:ext cx="1012416" cy="1003527"/>
            <a:chOff x="0" y="0"/>
            <a:chExt cx="1012415" cy="1003525"/>
          </a:xfrm>
        </p:grpSpPr>
        <p:sp>
          <p:nvSpPr>
            <p:cNvPr id="809" name="Shape 809"/>
            <p:cNvSpPr/>
            <p:nvPr/>
          </p:nvSpPr>
          <p:spPr>
            <a:xfrm>
              <a:off x="140572" y="726527"/>
              <a:ext cx="731269" cy="276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900" b="1">
                  <a:solidFill>
                    <a:schemeClr val="bg1"/>
                  </a:solidFill>
                  <a:uFill>
                    <a:solidFill>
                      <a:srgbClr val="4D4D4D"/>
                    </a:solidFill>
                  </a:uFill>
                </a:rPr>
                <a:t>Scale and  </a:t>
              </a:r>
            </a:p>
            <a:p>
              <a:pPr lvl="0" algn="ctr">
                <a:defRPr>
                  <a:solidFill>
                    <a:srgbClr val="000000"/>
                  </a:solidFill>
                  <a:uFillTx/>
                </a:defRPr>
              </a:pPr>
              <a:r>
                <a:rPr sz="900" b="1">
                  <a:solidFill>
                    <a:schemeClr val="bg1"/>
                  </a:solidFill>
                  <a:uFill>
                    <a:solidFill>
                      <a:srgbClr val="4D4D4D"/>
                    </a:solidFill>
                  </a:uFill>
                </a:rPr>
                <a:t>plan capacity</a:t>
              </a:r>
            </a:p>
          </p:txBody>
        </p:sp>
        <p:pic>
          <p:nvPicPr>
            <p:cNvPr id="810" name="pasted-image.png"/>
            <p:cNvPicPr/>
            <p:nvPr/>
          </p:nvPicPr>
          <p:blipFill>
            <a:blip r:embed="rId14">
              <a:extLst/>
            </a:blip>
            <a:stretch>
              <a:fillRect/>
            </a:stretch>
          </p:blipFill>
          <p:spPr>
            <a:xfrm>
              <a:off x="0" y="0"/>
              <a:ext cx="1012415" cy="759311"/>
            </a:xfrm>
            <a:prstGeom prst="rect">
              <a:avLst/>
            </a:prstGeom>
            <a:ln w="12700" cap="flat">
              <a:noFill/>
              <a:miter lim="400000"/>
            </a:ln>
            <a:effectLst/>
          </p:spPr>
        </p:pic>
      </p:grpSp>
      <p:grpSp>
        <p:nvGrpSpPr>
          <p:cNvPr id="814" name="Group 814"/>
          <p:cNvGrpSpPr/>
          <p:nvPr/>
        </p:nvGrpSpPr>
        <p:grpSpPr>
          <a:xfrm>
            <a:off x="7641427" y="1701008"/>
            <a:ext cx="846660" cy="1351807"/>
            <a:chOff x="0" y="199133"/>
            <a:chExt cx="846658" cy="1351806"/>
          </a:xfrm>
        </p:grpSpPr>
        <p:pic>
          <p:nvPicPr>
            <p:cNvPr id="812" name="pasted-image.png"/>
            <p:cNvPicPr/>
            <p:nvPr/>
          </p:nvPicPr>
          <p:blipFill>
            <a:blip r:embed="rId15">
              <a:extLst/>
            </a:blip>
            <a:stretch>
              <a:fillRect/>
            </a:stretch>
          </p:blipFill>
          <p:spPr>
            <a:xfrm>
              <a:off x="170342" y="199133"/>
              <a:ext cx="505974" cy="843289"/>
            </a:xfrm>
            <a:prstGeom prst="rect">
              <a:avLst/>
            </a:prstGeom>
            <a:ln w="12700" cap="flat">
              <a:noFill/>
              <a:miter lim="400000"/>
            </a:ln>
            <a:effectLst/>
          </p:spPr>
        </p:pic>
        <p:sp>
          <p:nvSpPr>
            <p:cNvPr id="813" name="Shape 813"/>
            <p:cNvSpPr/>
            <p:nvPr/>
          </p:nvSpPr>
          <p:spPr>
            <a:xfrm>
              <a:off x="0" y="1078293"/>
              <a:ext cx="846658" cy="4726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Install and manage services</a:t>
              </a:r>
            </a:p>
          </p:txBody>
        </p:sp>
      </p:grpSp>
      <p:grpSp>
        <p:nvGrpSpPr>
          <p:cNvPr id="817" name="Group 817"/>
          <p:cNvGrpSpPr/>
          <p:nvPr/>
        </p:nvGrpSpPr>
        <p:grpSpPr>
          <a:xfrm>
            <a:off x="1861299" y="1950601"/>
            <a:ext cx="1004301" cy="1385661"/>
            <a:chOff x="0" y="0"/>
            <a:chExt cx="1004299" cy="1385659"/>
          </a:xfrm>
        </p:grpSpPr>
        <p:pic>
          <p:nvPicPr>
            <p:cNvPr id="815" name="pasted-image.png"/>
            <p:cNvPicPr/>
            <p:nvPr/>
          </p:nvPicPr>
          <p:blipFill>
            <a:blip r:embed="rId16">
              <a:extLst/>
            </a:blip>
            <a:stretch>
              <a:fillRect/>
            </a:stretch>
          </p:blipFill>
          <p:spPr>
            <a:xfrm>
              <a:off x="138415" y="0"/>
              <a:ext cx="846659" cy="846658"/>
            </a:xfrm>
            <a:prstGeom prst="rect">
              <a:avLst/>
            </a:prstGeom>
            <a:ln w="12700" cap="flat">
              <a:noFill/>
              <a:miter lim="400000"/>
            </a:ln>
            <a:effectLst/>
          </p:spPr>
        </p:pic>
        <p:sp>
          <p:nvSpPr>
            <p:cNvPr id="816" name="Shape 816"/>
            <p:cNvSpPr/>
            <p:nvPr/>
          </p:nvSpPr>
          <p:spPr>
            <a:xfrm>
              <a:off x="0" y="910345"/>
              <a:ext cx="1004299" cy="4753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900" b="1"/>
              </a:lvl1pPr>
            </a:lstStyle>
            <a:p>
              <a:pPr lvl="0">
                <a:defRPr sz="1800" b="0">
                  <a:solidFill>
                    <a:srgbClr val="000000"/>
                  </a:solidFill>
                  <a:uFillTx/>
                </a:defRPr>
              </a:pPr>
              <a:r>
                <a:rPr sz="900" b="1" dirty="0">
                  <a:solidFill>
                    <a:schemeClr val="bg1"/>
                  </a:solidFill>
                  <a:uFill>
                    <a:solidFill>
                      <a:srgbClr val="4D4D4D"/>
                    </a:solidFill>
                  </a:uFill>
                </a:rPr>
                <a:t>Target multiple clouds</a:t>
              </a:r>
            </a:p>
          </p:txBody>
        </p:sp>
      </p:grpSp>
      <p:grpSp>
        <p:nvGrpSpPr>
          <p:cNvPr id="40" name="Group 39"/>
          <p:cNvGrpSpPr/>
          <p:nvPr/>
        </p:nvGrpSpPr>
        <p:grpSpPr>
          <a:xfrm>
            <a:off x="3802715" y="3895633"/>
            <a:ext cx="3524152" cy="462101"/>
            <a:chOff x="184080" y="4377802"/>
            <a:chExt cx="4336746" cy="531523"/>
          </a:xfrm>
        </p:grpSpPr>
        <p:grpSp>
          <p:nvGrpSpPr>
            <p:cNvPr id="41" name="Group 40"/>
            <p:cNvGrpSpPr/>
            <p:nvPr/>
          </p:nvGrpSpPr>
          <p:grpSpPr>
            <a:xfrm>
              <a:off x="184080" y="4377802"/>
              <a:ext cx="1010802" cy="527416"/>
              <a:chOff x="184080" y="4448922"/>
              <a:chExt cx="1010802" cy="527416"/>
            </a:xfrm>
          </p:grpSpPr>
          <p:pic>
            <p:nvPicPr>
              <p:cNvPr id="52" name="Picture 51"/>
              <p:cNvPicPr>
                <a:picLocks noChangeAspect="1"/>
              </p:cNvPicPr>
              <p:nvPr/>
            </p:nvPicPr>
            <p:blipFill>
              <a:blip r:embed="rId17" cstate="print"/>
              <a:srcRect b="-4013"/>
              <a:stretch>
                <a:fillRect/>
              </a:stretch>
            </p:blipFill>
            <p:spPr bwMode="auto">
              <a:xfrm>
                <a:off x="184080" y="4448922"/>
                <a:ext cx="1010802" cy="527416"/>
              </a:xfrm>
              <a:prstGeom prst="rect">
                <a:avLst/>
              </a:prstGeom>
              <a:noFill/>
              <a:ln w="9525">
                <a:noFill/>
                <a:miter lim="800000"/>
                <a:headEnd/>
                <a:tailEnd/>
              </a:ln>
            </p:spPr>
          </p:pic>
          <p:pic>
            <p:nvPicPr>
              <p:cNvPr id="53" name="Picture 52"/>
              <p:cNvPicPr>
                <a:picLocks noChangeAspect="1"/>
              </p:cNvPicPr>
              <p:nvPr/>
            </p:nvPicPr>
            <p:blipFill>
              <a:blip r:embed="rId18"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42" name="Group 41"/>
            <p:cNvGrpSpPr/>
            <p:nvPr/>
          </p:nvGrpSpPr>
          <p:grpSpPr>
            <a:xfrm>
              <a:off x="2400043" y="4380286"/>
              <a:ext cx="1010802" cy="527416"/>
              <a:chOff x="2400043" y="4451406"/>
              <a:chExt cx="1010802" cy="527416"/>
            </a:xfrm>
          </p:grpSpPr>
          <p:pic>
            <p:nvPicPr>
              <p:cNvPr id="50" name="Picture 49"/>
              <p:cNvPicPr>
                <a:picLocks noChangeAspect="1"/>
              </p:cNvPicPr>
              <p:nvPr/>
            </p:nvPicPr>
            <p:blipFill>
              <a:blip r:embed="rId17" cstate="print"/>
              <a:srcRect b="-4013"/>
              <a:stretch>
                <a:fillRect/>
              </a:stretch>
            </p:blipFill>
            <p:spPr bwMode="auto">
              <a:xfrm>
                <a:off x="2400043" y="4451406"/>
                <a:ext cx="1010802" cy="527416"/>
              </a:xfrm>
              <a:prstGeom prst="rect">
                <a:avLst/>
              </a:prstGeom>
              <a:noFill/>
              <a:ln w="9525">
                <a:noFill/>
                <a:miter lim="800000"/>
                <a:headEnd/>
                <a:tailEnd/>
              </a:ln>
            </p:spPr>
          </p:pic>
          <p:pic>
            <p:nvPicPr>
              <p:cNvPr id="51" name="Picture 2" descr="https://encrypted-tbn0.gstatic.com/images?q=tbn:ANd9GcRgWtweeNVNot_dJ1JZ4fATg5X0qxTniN17Zry9UylCHUwXFy8KJQ"/>
              <p:cNvPicPr>
                <a:picLocks noChangeAspect="1" noChangeArrowheads="1"/>
              </p:cNvPicPr>
              <p:nvPr/>
            </p:nvPicPr>
            <p:blipFill>
              <a:blip r:embed="rId19" cstate="print"/>
              <a:srcRect/>
              <a:stretch>
                <a:fillRect/>
              </a:stretch>
            </p:blipFill>
            <p:spPr bwMode="auto">
              <a:xfrm>
                <a:off x="2576400" y="4585912"/>
                <a:ext cx="542437" cy="219842"/>
              </a:xfrm>
              <a:prstGeom prst="rect">
                <a:avLst/>
              </a:prstGeom>
              <a:noFill/>
            </p:spPr>
          </p:pic>
        </p:grpSp>
        <p:grpSp>
          <p:nvGrpSpPr>
            <p:cNvPr id="43" name="Group 42"/>
            <p:cNvGrpSpPr/>
            <p:nvPr/>
          </p:nvGrpSpPr>
          <p:grpSpPr>
            <a:xfrm>
              <a:off x="1286160" y="4378688"/>
              <a:ext cx="1010802" cy="527416"/>
              <a:chOff x="1286160" y="4449808"/>
              <a:chExt cx="1010802" cy="527416"/>
            </a:xfrm>
          </p:grpSpPr>
          <p:pic>
            <p:nvPicPr>
              <p:cNvPr id="48" name="Picture 47"/>
              <p:cNvPicPr>
                <a:picLocks noChangeAspect="1"/>
              </p:cNvPicPr>
              <p:nvPr/>
            </p:nvPicPr>
            <p:blipFill>
              <a:blip r:embed="rId17" cstate="print"/>
              <a:srcRect b="-4013"/>
              <a:stretch>
                <a:fillRect/>
              </a:stretch>
            </p:blipFill>
            <p:spPr bwMode="auto">
              <a:xfrm>
                <a:off x="1286160" y="4449808"/>
                <a:ext cx="1010802" cy="527416"/>
              </a:xfrm>
              <a:prstGeom prst="rect">
                <a:avLst/>
              </a:prstGeom>
              <a:noFill/>
              <a:ln w="9525">
                <a:noFill/>
                <a:miter lim="800000"/>
                <a:headEnd/>
                <a:tailEnd/>
              </a:ln>
            </p:spPr>
          </p:pic>
          <p:pic>
            <p:nvPicPr>
              <p:cNvPr id="49" name="Picture 48" descr="openstack_logo.jpg"/>
              <p:cNvPicPr>
                <a:picLocks noChangeAspect="1"/>
              </p:cNvPicPr>
              <p:nvPr/>
            </p:nvPicPr>
            <p:blipFill rotWithShape="1">
              <a:blip r:embed="rId20"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44" name="Group 43"/>
            <p:cNvGrpSpPr/>
            <p:nvPr/>
          </p:nvGrpSpPr>
          <p:grpSpPr>
            <a:xfrm>
              <a:off x="3510024" y="4381909"/>
              <a:ext cx="1010802" cy="527416"/>
              <a:chOff x="3510024" y="4453029"/>
              <a:chExt cx="1010802" cy="527416"/>
            </a:xfrm>
          </p:grpSpPr>
          <p:pic>
            <p:nvPicPr>
              <p:cNvPr id="45" name="Picture 44"/>
              <p:cNvPicPr>
                <a:picLocks noChangeAspect="1"/>
              </p:cNvPicPr>
              <p:nvPr/>
            </p:nvPicPr>
            <p:blipFill>
              <a:blip r:embed="rId17" cstate="print"/>
              <a:srcRect b="-4013"/>
              <a:stretch>
                <a:fillRect/>
              </a:stretch>
            </p:blipFill>
            <p:spPr bwMode="auto">
              <a:xfrm>
                <a:off x="3510024" y="4453029"/>
                <a:ext cx="1010802" cy="527416"/>
              </a:xfrm>
              <a:prstGeom prst="rect">
                <a:avLst/>
              </a:prstGeom>
              <a:noFill/>
              <a:ln w="9525">
                <a:noFill/>
                <a:miter lim="800000"/>
                <a:headEnd/>
                <a:tailEnd/>
              </a:ln>
            </p:spPr>
          </p:pic>
          <p:pic>
            <p:nvPicPr>
              <p:cNvPr id="46" name="Picture 45"/>
              <p:cNvPicPr>
                <a:picLocks noChangeAspect="1"/>
              </p:cNvPicPr>
              <p:nvPr/>
            </p:nvPicPr>
            <p:blipFill>
              <a:blip r:embed="rId21"/>
              <a:stretch>
                <a:fillRect/>
              </a:stretch>
            </p:blipFill>
            <p:spPr>
              <a:xfrm>
                <a:off x="3650837" y="4531964"/>
                <a:ext cx="327845" cy="327845"/>
              </a:xfrm>
              <a:prstGeom prst="rect">
                <a:avLst/>
              </a:prstGeom>
            </p:spPr>
          </p:pic>
          <p:sp>
            <p:nvSpPr>
              <p:cNvPr id="47" name="TextBox 46"/>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Tree>
    <p:extLst>
      <p:ext uri="{BB962C8B-B14F-4D97-AF65-F5344CB8AC3E}">
        <p14:creationId xmlns:p14="http://schemas.microsoft.com/office/powerpoint/2010/main" val="3374244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Shape 877"/>
          <p:cNvSpPr/>
          <p:nvPr/>
        </p:nvSpPr>
        <p:spPr>
          <a:xfrm>
            <a:off x="536714" y="267128"/>
            <a:ext cx="3569269" cy="4267025"/>
          </a:xfrm>
          <a:prstGeom prst="roundRect">
            <a:avLst>
              <a:gd name="adj" fmla="val 4171"/>
            </a:avLst>
          </a:prstGeom>
          <a:gradFill>
            <a:gsLst>
              <a:gs pos="0">
                <a:srgbClr val="DDDDDD">
                  <a:alpha val="73921"/>
                </a:srgbClr>
              </a:gs>
              <a:gs pos="100000">
                <a:srgbClr val="FFFFFF">
                  <a:alpha val="73921"/>
                </a:srgbClr>
              </a:gs>
            </a:gsLst>
            <a:lin ang="20987188"/>
          </a:gradFill>
          <a:ln w="12700">
            <a:miter lim="400000"/>
          </a:ln>
        </p:spPr>
        <p:txBody>
          <a:bodyPr lIns="50800" tIns="50800" rIns="50800" bIns="50800" anchor="ctr"/>
          <a:lstStyle/>
          <a:p>
            <a:pPr lvl="0" algn="ctr" defTabSz="825500">
              <a:defRPr sz="3200">
                <a:solidFill>
                  <a:srgbClr val="FFFFFF"/>
                </a:solidFill>
                <a:uFillTx/>
                <a:latin typeface="Helvetica Light"/>
                <a:ea typeface="Helvetica Light"/>
                <a:cs typeface="Helvetica Light"/>
                <a:sym typeface="Helvetica Light"/>
              </a:defRPr>
            </a:pPr>
            <a:endParaRPr/>
          </a:p>
        </p:txBody>
      </p:sp>
      <p:pic>
        <p:nvPicPr>
          <p:cNvPr id="883" name="pasted-image.png"/>
          <p:cNvPicPr/>
          <p:nvPr/>
        </p:nvPicPr>
        <p:blipFill>
          <a:blip r:embed="rId2">
            <a:extLst/>
          </a:blip>
          <a:stretch>
            <a:fillRect/>
          </a:stretch>
        </p:blipFill>
        <p:spPr>
          <a:xfrm>
            <a:off x="4140625" y="288341"/>
            <a:ext cx="4021751" cy="1009149"/>
          </a:xfrm>
          <a:prstGeom prst="rect">
            <a:avLst/>
          </a:prstGeom>
          <a:ln w="12700">
            <a:miter lim="400000"/>
          </a:ln>
        </p:spPr>
      </p:pic>
      <p:sp>
        <p:nvSpPr>
          <p:cNvPr id="884" name="Shape 884"/>
          <p:cNvSpPr/>
          <p:nvPr/>
        </p:nvSpPr>
        <p:spPr>
          <a:xfrm>
            <a:off x="4156480" y="4064680"/>
            <a:ext cx="4021750" cy="456773"/>
          </a:xfrm>
          <a:prstGeom prst="roundRect">
            <a:avLst>
              <a:gd name="adj" fmla="val 11122"/>
            </a:avLst>
          </a:prstGeom>
          <a:solidFill>
            <a:srgbClr val="5E5E5E"/>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dirty="0">
                <a:solidFill>
                  <a:srgbClr val="FFFFFF"/>
                </a:solidFill>
                <a:uFill>
                  <a:solidFill>
                    <a:srgbClr val="4D4D4D"/>
                  </a:solidFill>
                </a:uFill>
                <a:latin typeface="Avenir Next"/>
                <a:ea typeface="Avenir Next"/>
                <a:cs typeface="Avenir Next"/>
                <a:sym typeface="Avenir Next"/>
              </a:rPr>
              <a:t>  </a:t>
            </a:r>
            <a:r>
              <a:rPr sz="1400" dirty="0">
                <a:solidFill>
                  <a:srgbClr val="FFFFFF"/>
                </a:solidFill>
                <a:uFill>
                  <a:solidFill>
                    <a:srgbClr val="4D4D4D"/>
                  </a:solidFill>
                </a:uFill>
                <a:latin typeface="Avenir Next"/>
                <a:ea typeface="Avenir Next"/>
                <a:cs typeface="Avenir Next"/>
                <a:sym typeface="Avenir Next"/>
              </a:rPr>
              <a:t>IaaS</a:t>
            </a:r>
          </a:p>
        </p:txBody>
      </p:sp>
      <p:sp>
        <p:nvSpPr>
          <p:cNvPr id="892" name="Shape 892"/>
          <p:cNvSpPr/>
          <p:nvPr/>
        </p:nvSpPr>
        <p:spPr>
          <a:xfrm>
            <a:off x="4153048" y="3676279"/>
            <a:ext cx="2015390" cy="320518"/>
          </a:xfrm>
          <a:prstGeom prst="roundRect">
            <a:avLst>
              <a:gd name="adj" fmla="val 13079"/>
            </a:avLst>
          </a:prstGeom>
          <a:solidFill>
            <a:srgbClr val="33928A"/>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BOSH Director</a:t>
            </a:r>
          </a:p>
        </p:txBody>
      </p:sp>
      <p:sp>
        <p:nvSpPr>
          <p:cNvPr id="893" name="Shape 893"/>
          <p:cNvSpPr/>
          <p:nvPr/>
        </p:nvSpPr>
        <p:spPr>
          <a:xfrm>
            <a:off x="6244391" y="3676279"/>
            <a:ext cx="1933426" cy="320518"/>
          </a:xfrm>
          <a:prstGeom prst="roundRect">
            <a:avLst>
              <a:gd name="adj" fmla="val 13079"/>
            </a:avLst>
          </a:prstGeom>
          <a:solidFill>
            <a:schemeClr val="accent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        BOSH Agent</a:t>
            </a:r>
          </a:p>
        </p:txBody>
      </p:sp>
      <p:pic>
        <p:nvPicPr>
          <p:cNvPr id="919" name="Picture 918"/>
          <p:cNvPicPr/>
          <p:nvPr/>
        </p:nvPicPr>
        <p:blipFill>
          <a:blip r:embed="rId3">
            <a:extLst/>
          </a:blip>
          <a:stretch>
            <a:fillRect/>
          </a:stretch>
        </p:blipFill>
        <p:spPr>
          <a:xfrm>
            <a:off x="5459628" y="2750976"/>
            <a:ext cx="1353645" cy="449306"/>
          </a:xfrm>
          <a:prstGeom prst="rect">
            <a:avLst/>
          </a:prstGeom>
        </p:spPr>
      </p:pic>
      <p:sp>
        <p:nvSpPr>
          <p:cNvPr id="935" name="Shape 935"/>
          <p:cNvSpPr/>
          <p:nvPr/>
        </p:nvSpPr>
        <p:spPr>
          <a:xfrm>
            <a:off x="673180" y="444020"/>
            <a:ext cx="1684898"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Click to install</a:t>
            </a:r>
          </a:p>
        </p:txBody>
      </p:sp>
      <p:sp>
        <p:nvSpPr>
          <p:cNvPr id="936" name="Shape 936"/>
          <p:cNvSpPr/>
          <p:nvPr/>
        </p:nvSpPr>
        <p:spPr>
          <a:xfrm>
            <a:off x="671561" y="967785"/>
            <a:ext cx="2663153" cy="4113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No downtime updates</a:t>
            </a:r>
          </a:p>
        </p:txBody>
      </p:sp>
      <p:sp>
        <p:nvSpPr>
          <p:cNvPr id="937" name="Shape 937"/>
          <p:cNvSpPr/>
          <p:nvPr/>
        </p:nvSpPr>
        <p:spPr>
          <a:xfrm>
            <a:off x="693040" y="1526329"/>
            <a:ext cx="2228432" cy="4113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100">
                <a:solidFill>
                  <a:srgbClr val="000000"/>
                </a:solidFill>
                <a:uFillTx/>
                <a:latin typeface="Helvetica Neue Light"/>
                <a:ea typeface="Helvetica Neue Light"/>
                <a:cs typeface="Helvetica Neue Light"/>
                <a:sym typeface="Helvetica Neue Light"/>
              </a:defRPr>
            </a:lvl1pPr>
          </a:lstStyle>
          <a:p>
            <a:pPr lvl="0">
              <a:defRPr sz="1800"/>
            </a:pPr>
            <a:r>
              <a:rPr sz="2100"/>
              <a:t>Explore install logs</a:t>
            </a:r>
          </a:p>
        </p:txBody>
      </p:sp>
      <p:sp>
        <p:nvSpPr>
          <p:cNvPr id="938" name="Shape 938"/>
          <p:cNvSpPr/>
          <p:nvPr/>
        </p:nvSpPr>
        <p:spPr>
          <a:xfrm>
            <a:off x="681669" y="2120588"/>
            <a:ext cx="2951227"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Click to scale the platform</a:t>
            </a:r>
          </a:p>
        </p:txBody>
      </p:sp>
      <p:sp>
        <p:nvSpPr>
          <p:cNvPr id="939" name="Shape 939"/>
          <p:cNvSpPr/>
          <p:nvPr/>
        </p:nvSpPr>
        <p:spPr>
          <a:xfrm>
            <a:off x="692370" y="2687505"/>
            <a:ext cx="262153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High Availability</a:t>
            </a:r>
          </a:p>
        </p:txBody>
      </p:sp>
      <p:sp>
        <p:nvSpPr>
          <p:cNvPr id="940" name="Shape 940"/>
          <p:cNvSpPr/>
          <p:nvPr/>
        </p:nvSpPr>
        <p:spPr>
          <a:xfrm>
            <a:off x="690376" y="3250332"/>
            <a:ext cx="307467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Built-in Platform Monitoring</a:t>
            </a:r>
          </a:p>
        </p:txBody>
      </p:sp>
      <p:sp>
        <p:nvSpPr>
          <p:cNvPr id="941" name="Shape 941"/>
          <p:cNvSpPr/>
          <p:nvPr/>
        </p:nvSpPr>
        <p:spPr>
          <a:xfrm>
            <a:off x="719754" y="3813158"/>
            <a:ext cx="2175003"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000000"/>
                </a:solidFill>
                <a:uFillTx/>
                <a:latin typeface="Helvetica Neue Light"/>
                <a:ea typeface="Helvetica Neue Light"/>
                <a:cs typeface="Helvetica Neue Light"/>
                <a:sym typeface="Helvetica Neue Light"/>
              </a:defRPr>
            </a:lvl1pPr>
          </a:lstStyle>
          <a:p>
            <a:pPr lvl="0">
              <a:defRPr sz="1800"/>
            </a:pPr>
            <a:r>
              <a:rPr sz="2000"/>
              <a:t>Integrated services</a:t>
            </a:r>
          </a:p>
        </p:txBody>
      </p:sp>
      <p:grpSp>
        <p:nvGrpSpPr>
          <p:cNvPr id="52" name="Group 51"/>
          <p:cNvGrpSpPr/>
          <p:nvPr/>
        </p:nvGrpSpPr>
        <p:grpSpPr>
          <a:xfrm>
            <a:off x="4638224" y="4162563"/>
            <a:ext cx="3524152" cy="462101"/>
            <a:chOff x="184080" y="4377802"/>
            <a:chExt cx="4336746" cy="531523"/>
          </a:xfrm>
        </p:grpSpPr>
        <p:grpSp>
          <p:nvGrpSpPr>
            <p:cNvPr id="53" name="Group 52"/>
            <p:cNvGrpSpPr/>
            <p:nvPr/>
          </p:nvGrpSpPr>
          <p:grpSpPr>
            <a:xfrm>
              <a:off x="184080" y="4377802"/>
              <a:ext cx="1010802" cy="527416"/>
              <a:chOff x="184080" y="4448922"/>
              <a:chExt cx="1010802" cy="527416"/>
            </a:xfrm>
          </p:grpSpPr>
          <p:pic>
            <p:nvPicPr>
              <p:cNvPr id="64" name="Picture 63"/>
              <p:cNvPicPr>
                <a:picLocks noChangeAspect="1"/>
              </p:cNvPicPr>
              <p:nvPr/>
            </p:nvPicPr>
            <p:blipFill>
              <a:blip r:embed="rId4" cstate="print"/>
              <a:srcRect b="-4013"/>
              <a:stretch>
                <a:fillRect/>
              </a:stretch>
            </p:blipFill>
            <p:spPr bwMode="auto">
              <a:xfrm>
                <a:off x="184080" y="4448922"/>
                <a:ext cx="1010802" cy="527416"/>
              </a:xfrm>
              <a:prstGeom prst="rect">
                <a:avLst/>
              </a:prstGeom>
              <a:noFill/>
              <a:ln w="9525">
                <a:noFill/>
                <a:miter lim="800000"/>
                <a:headEnd/>
                <a:tailEnd/>
              </a:ln>
            </p:spPr>
          </p:pic>
          <p:pic>
            <p:nvPicPr>
              <p:cNvPr id="65" name="Picture 64"/>
              <p:cNvPicPr>
                <a:picLocks noChangeAspect="1"/>
              </p:cNvPicPr>
              <p:nvPr/>
            </p:nvPicPr>
            <p:blipFill>
              <a:blip r:embed="rId5"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54" name="Group 53"/>
            <p:cNvGrpSpPr/>
            <p:nvPr/>
          </p:nvGrpSpPr>
          <p:grpSpPr>
            <a:xfrm>
              <a:off x="2400043" y="4380286"/>
              <a:ext cx="1010802" cy="527416"/>
              <a:chOff x="2400043" y="4451406"/>
              <a:chExt cx="1010802" cy="527416"/>
            </a:xfrm>
          </p:grpSpPr>
          <p:pic>
            <p:nvPicPr>
              <p:cNvPr id="62" name="Picture 61"/>
              <p:cNvPicPr>
                <a:picLocks noChangeAspect="1"/>
              </p:cNvPicPr>
              <p:nvPr/>
            </p:nvPicPr>
            <p:blipFill>
              <a:blip r:embed="rId4" cstate="print"/>
              <a:srcRect b="-4013"/>
              <a:stretch>
                <a:fillRect/>
              </a:stretch>
            </p:blipFill>
            <p:spPr bwMode="auto">
              <a:xfrm>
                <a:off x="2400043" y="4451406"/>
                <a:ext cx="1010802" cy="527416"/>
              </a:xfrm>
              <a:prstGeom prst="rect">
                <a:avLst/>
              </a:prstGeom>
              <a:noFill/>
              <a:ln w="9525">
                <a:noFill/>
                <a:miter lim="800000"/>
                <a:headEnd/>
                <a:tailEnd/>
              </a:ln>
            </p:spPr>
          </p:pic>
          <p:pic>
            <p:nvPicPr>
              <p:cNvPr id="63" name="Picture 2" descr="https://encrypted-tbn0.gstatic.com/images?q=tbn:ANd9GcRgWtweeNVNot_dJ1JZ4fATg5X0qxTniN17Zry9UylCHUwXFy8KJQ"/>
              <p:cNvPicPr>
                <a:picLocks noChangeAspect="1" noChangeArrowheads="1"/>
              </p:cNvPicPr>
              <p:nvPr/>
            </p:nvPicPr>
            <p:blipFill>
              <a:blip r:embed="rId6" cstate="print"/>
              <a:srcRect/>
              <a:stretch>
                <a:fillRect/>
              </a:stretch>
            </p:blipFill>
            <p:spPr bwMode="auto">
              <a:xfrm>
                <a:off x="2576400" y="4585912"/>
                <a:ext cx="542437" cy="219842"/>
              </a:xfrm>
              <a:prstGeom prst="rect">
                <a:avLst/>
              </a:prstGeom>
              <a:noFill/>
            </p:spPr>
          </p:pic>
        </p:grpSp>
        <p:grpSp>
          <p:nvGrpSpPr>
            <p:cNvPr id="55" name="Group 54"/>
            <p:cNvGrpSpPr/>
            <p:nvPr/>
          </p:nvGrpSpPr>
          <p:grpSpPr>
            <a:xfrm>
              <a:off x="1286160" y="4378688"/>
              <a:ext cx="1010802" cy="527416"/>
              <a:chOff x="1286160" y="4449808"/>
              <a:chExt cx="1010802" cy="527416"/>
            </a:xfrm>
          </p:grpSpPr>
          <p:pic>
            <p:nvPicPr>
              <p:cNvPr id="60" name="Picture 59"/>
              <p:cNvPicPr>
                <a:picLocks noChangeAspect="1"/>
              </p:cNvPicPr>
              <p:nvPr/>
            </p:nvPicPr>
            <p:blipFill>
              <a:blip r:embed="rId4" cstate="print"/>
              <a:srcRect b="-4013"/>
              <a:stretch>
                <a:fillRect/>
              </a:stretch>
            </p:blipFill>
            <p:spPr bwMode="auto">
              <a:xfrm>
                <a:off x="1286160" y="4449808"/>
                <a:ext cx="1010802" cy="527416"/>
              </a:xfrm>
              <a:prstGeom prst="rect">
                <a:avLst/>
              </a:prstGeom>
              <a:noFill/>
              <a:ln w="9525">
                <a:noFill/>
                <a:miter lim="800000"/>
                <a:headEnd/>
                <a:tailEnd/>
              </a:ln>
            </p:spPr>
          </p:pic>
          <p:pic>
            <p:nvPicPr>
              <p:cNvPr id="61" name="Picture 60" descr="openstack_logo.jpg"/>
              <p:cNvPicPr>
                <a:picLocks noChangeAspect="1"/>
              </p:cNvPicPr>
              <p:nvPr/>
            </p:nvPicPr>
            <p:blipFill rotWithShape="1">
              <a:blip r:embed="rId7"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56" name="Group 55"/>
            <p:cNvGrpSpPr/>
            <p:nvPr/>
          </p:nvGrpSpPr>
          <p:grpSpPr>
            <a:xfrm>
              <a:off x="3510024" y="4381909"/>
              <a:ext cx="1010802" cy="527416"/>
              <a:chOff x="3510024" y="4453029"/>
              <a:chExt cx="1010802" cy="527416"/>
            </a:xfrm>
          </p:grpSpPr>
          <p:pic>
            <p:nvPicPr>
              <p:cNvPr id="57" name="Picture 56"/>
              <p:cNvPicPr>
                <a:picLocks noChangeAspect="1"/>
              </p:cNvPicPr>
              <p:nvPr/>
            </p:nvPicPr>
            <p:blipFill>
              <a:blip r:embed="rId4" cstate="print"/>
              <a:srcRect b="-4013"/>
              <a:stretch>
                <a:fillRect/>
              </a:stretch>
            </p:blipFill>
            <p:spPr bwMode="auto">
              <a:xfrm>
                <a:off x="3510024" y="4453029"/>
                <a:ext cx="1010802" cy="527416"/>
              </a:xfrm>
              <a:prstGeom prst="rect">
                <a:avLst/>
              </a:prstGeom>
              <a:noFill/>
              <a:ln w="9525">
                <a:noFill/>
                <a:miter lim="800000"/>
                <a:headEnd/>
                <a:tailEnd/>
              </a:ln>
            </p:spPr>
          </p:pic>
          <p:pic>
            <p:nvPicPr>
              <p:cNvPr id="58" name="Picture 57"/>
              <p:cNvPicPr>
                <a:picLocks noChangeAspect="1"/>
              </p:cNvPicPr>
              <p:nvPr/>
            </p:nvPicPr>
            <p:blipFill>
              <a:blip r:embed="rId8"/>
              <a:stretch>
                <a:fillRect/>
              </a:stretch>
            </p:blipFill>
            <p:spPr>
              <a:xfrm>
                <a:off x="3650837" y="4531964"/>
                <a:ext cx="327845" cy="327845"/>
              </a:xfrm>
              <a:prstGeom prst="rect">
                <a:avLst/>
              </a:prstGeom>
            </p:spPr>
          </p:pic>
          <p:sp>
            <p:nvSpPr>
              <p:cNvPr id="59" name="TextBox 58"/>
              <p:cNvSpPr txBox="1"/>
              <p:nvPr/>
            </p:nvSpPr>
            <p:spPr>
              <a:xfrm>
                <a:off x="3822211" y="4557292"/>
                <a:ext cx="696499" cy="300912"/>
              </a:xfrm>
              <a:prstGeom prst="rect">
                <a:avLst/>
              </a:prstGeom>
              <a:noFill/>
            </p:spPr>
            <p:txBody>
              <a:bodyPr wrap="none" rtlCol="0">
                <a:spAutoFit/>
              </a:bodyPr>
              <a:lstStyle/>
              <a:p>
                <a:pPr algn="ctr"/>
                <a:r>
                  <a:rPr lang="en-US" sz="1050" dirty="0" smtClean="0">
                    <a:solidFill>
                      <a:schemeClr val="tx1">
                        <a:lumMod val="50000"/>
                      </a:schemeClr>
                    </a:solidFill>
                  </a:rPr>
                  <a:t>Azure</a:t>
                </a:r>
              </a:p>
            </p:txBody>
          </p:sp>
        </p:grpSp>
      </p:grpSp>
      <p:sp>
        <p:nvSpPr>
          <p:cNvPr id="2" name="Rectangle 1"/>
          <p:cNvSpPr/>
          <p:nvPr/>
        </p:nvSpPr>
        <p:spPr>
          <a:xfrm>
            <a:off x="5533803"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Cloud Services</a:t>
            </a:r>
            <a:endParaRPr lang="en-US" sz="800" b="1" dirty="0">
              <a:solidFill>
                <a:schemeClr val="tx2"/>
              </a:solidFill>
            </a:endParaRPr>
          </a:p>
        </p:txBody>
      </p:sp>
      <p:sp>
        <p:nvSpPr>
          <p:cNvPr id="67" name="Rectangle 66"/>
          <p:cNvSpPr/>
          <p:nvPr/>
        </p:nvSpPr>
        <p:spPr>
          <a:xfrm>
            <a:off x="4202121" y="2814489"/>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Cassandra for Pivotal CF</a:t>
            </a:r>
            <a:endParaRPr lang="en-US" sz="800" b="1" dirty="0">
              <a:solidFill>
                <a:schemeClr val="tx2"/>
              </a:solidFill>
            </a:endParaRPr>
          </a:p>
        </p:txBody>
      </p:sp>
      <p:sp>
        <p:nvSpPr>
          <p:cNvPr id="68" name="Rectangle 67"/>
          <p:cNvSpPr/>
          <p:nvPr/>
        </p:nvSpPr>
        <p:spPr>
          <a:xfrm>
            <a:off x="4202121" y="3257087"/>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Elastic Search for Pivotal CF</a:t>
            </a:r>
            <a:endParaRPr lang="en-US" sz="800" b="1" dirty="0">
              <a:solidFill>
                <a:schemeClr val="tx2"/>
              </a:solidFill>
            </a:endParaRPr>
          </a:p>
        </p:txBody>
      </p:sp>
      <p:sp>
        <p:nvSpPr>
          <p:cNvPr id="69" name="Rectangle 68"/>
          <p:cNvSpPr/>
          <p:nvPr/>
        </p:nvSpPr>
        <p:spPr>
          <a:xfrm>
            <a:off x="5533803" y="3250332"/>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Mobile Services for Pivotal CF</a:t>
            </a:r>
            <a:endParaRPr lang="en-US" sz="800" b="1" dirty="0">
              <a:solidFill>
                <a:schemeClr val="tx2"/>
              </a:solidFill>
            </a:endParaRPr>
          </a:p>
        </p:txBody>
      </p:sp>
      <p:sp>
        <p:nvSpPr>
          <p:cNvPr id="70" name="Rectangle 69"/>
          <p:cNvSpPr/>
          <p:nvPr/>
        </p:nvSpPr>
        <p:spPr>
          <a:xfrm>
            <a:off x="5538576"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HD for Pivotal CF</a:t>
            </a:r>
            <a:endParaRPr lang="en-US" sz="800" b="1" dirty="0">
              <a:solidFill>
                <a:schemeClr val="tx2"/>
              </a:solidFill>
            </a:endParaRPr>
          </a:p>
        </p:txBody>
      </p:sp>
      <p:sp>
        <p:nvSpPr>
          <p:cNvPr id="71" name="Rectangle 70"/>
          <p:cNvSpPr/>
          <p:nvPr/>
        </p:nvSpPr>
        <p:spPr>
          <a:xfrm>
            <a:off x="6910095" y="2809456"/>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GitLab</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72" name="Rectangle 71"/>
          <p:cNvSpPr/>
          <p:nvPr/>
        </p:nvSpPr>
        <p:spPr>
          <a:xfrm>
            <a:off x="6910095" y="237264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CloudBees</a:t>
            </a:r>
            <a:r>
              <a:rPr lang="en-US" sz="800" b="1" dirty="0" smtClean="0">
                <a:solidFill>
                  <a:schemeClr val="tx2"/>
                </a:solidFill>
              </a:rPr>
              <a:t> Jenkins for Pivotal CF</a:t>
            </a:r>
            <a:endParaRPr lang="en-US" sz="800" b="1" dirty="0">
              <a:solidFill>
                <a:schemeClr val="tx2"/>
              </a:solidFill>
            </a:endParaRPr>
          </a:p>
        </p:txBody>
      </p:sp>
      <p:sp>
        <p:nvSpPr>
          <p:cNvPr id="73" name="Rectangle 72"/>
          <p:cNvSpPr/>
          <p:nvPr/>
        </p:nvSpPr>
        <p:spPr>
          <a:xfrm>
            <a:off x="4210559" y="236218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a:t>
            </a:r>
            <a:r>
              <a:rPr lang="en-US" sz="800" b="1" dirty="0" err="1" smtClean="0">
                <a:solidFill>
                  <a:schemeClr val="tx2"/>
                </a:solidFill>
              </a:rPr>
              <a:t>Redis</a:t>
            </a:r>
            <a:endParaRPr lang="en-US" sz="800" b="1" dirty="0">
              <a:solidFill>
                <a:schemeClr val="tx2"/>
              </a:solidFill>
            </a:endParaRPr>
          </a:p>
        </p:txBody>
      </p:sp>
      <p:sp>
        <p:nvSpPr>
          <p:cNvPr id="74" name="Rectangle 73"/>
          <p:cNvSpPr/>
          <p:nvPr/>
        </p:nvSpPr>
        <p:spPr>
          <a:xfrm>
            <a:off x="4210559" y="1919205"/>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Ops Metrics</a:t>
            </a:r>
            <a:endParaRPr lang="en-US" sz="800" b="1" dirty="0">
              <a:solidFill>
                <a:schemeClr val="tx2"/>
              </a:solidFill>
            </a:endParaRPr>
          </a:p>
        </p:txBody>
      </p:sp>
      <p:sp>
        <p:nvSpPr>
          <p:cNvPr id="75" name="Rectangle 74"/>
          <p:cNvSpPr/>
          <p:nvPr/>
        </p:nvSpPr>
        <p:spPr>
          <a:xfrm>
            <a:off x="4210559" y="145892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Pivotal Elastic Runtime</a:t>
            </a:r>
            <a:endParaRPr lang="en-US" sz="800" b="1" dirty="0">
              <a:solidFill>
                <a:schemeClr val="tx2"/>
              </a:solidFill>
            </a:endParaRPr>
          </a:p>
        </p:txBody>
      </p:sp>
      <p:sp>
        <p:nvSpPr>
          <p:cNvPr id="76" name="Rectangle 75"/>
          <p:cNvSpPr/>
          <p:nvPr/>
        </p:nvSpPr>
        <p:spPr>
          <a:xfrm>
            <a:off x="5533803"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MYSQL for </a:t>
            </a:r>
          </a:p>
          <a:p>
            <a:pPr algn="ctr"/>
            <a:r>
              <a:rPr lang="en-US" sz="800" b="1" dirty="0" smtClean="0">
                <a:solidFill>
                  <a:schemeClr val="tx2"/>
                </a:solidFill>
              </a:rPr>
              <a:t>Pivotal CF</a:t>
            </a:r>
            <a:endParaRPr lang="en-US" sz="800" b="1" dirty="0">
              <a:solidFill>
                <a:schemeClr val="tx2"/>
              </a:solidFill>
            </a:endParaRPr>
          </a:p>
        </p:txBody>
      </p:sp>
      <p:sp>
        <p:nvSpPr>
          <p:cNvPr id="77" name="Rectangle 76"/>
          <p:cNvSpPr/>
          <p:nvPr/>
        </p:nvSpPr>
        <p:spPr>
          <a:xfrm>
            <a:off x="6884632" y="1467508"/>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App </a:t>
            </a:r>
            <a:r>
              <a:rPr lang="en-US" sz="800" b="1" dirty="0" err="1" smtClean="0">
                <a:solidFill>
                  <a:schemeClr val="tx2"/>
                </a:solidFill>
              </a:rPr>
              <a:t>Autoscaling</a:t>
            </a:r>
            <a:endParaRPr lang="en-US" sz="800" b="1" dirty="0">
              <a:solidFill>
                <a:schemeClr val="tx2"/>
              </a:solidFill>
            </a:endParaRPr>
          </a:p>
        </p:txBody>
      </p:sp>
      <p:sp>
        <p:nvSpPr>
          <p:cNvPr id="78" name="Rectangle 77"/>
          <p:cNvSpPr/>
          <p:nvPr/>
        </p:nvSpPr>
        <p:spPr>
          <a:xfrm>
            <a:off x="5538576" y="1925360"/>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RabbitMQ</a:t>
            </a:r>
            <a:r>
              <a:rPr lang="en-US" sz="800" b="1" dirty="0" smtClean="0">
                <a:solidFill>
                  <a:schemeClr val="tx2"/>
                </a:solidFill>
              </a:rPr>
              <a:t> for </a:t>
            </a:r>
          </a:p>
          <a:p>
            <a:pPr algn="ctr"/>
            <a:r>
              <a:rPr lang="en-US" sz="800" b="1" dirty="0" smtClean="0">
                <a:solidFill>
                  <a:schemeClr val="tx2"/>
                </a:solidFill>
              </a:rPr>
              <a:t>Pivotal CF</a:t>
            </a:r>
            <a:endParaRPr lang="en-US" sz="800" b="1" dirty="0">
              <a:solidFill>
                <a:schemeClr val="tx2"/>
              </a:solidFill>
            </a:endParaRPr>
          </a:p>
        </p:txBody>
      </p:sp>
      <p:sp>
        <p:nvSpPr>
          <p:cNvPr id="80" name="Rectangle 79"/>
          <p:cNvSpPr/>
          <p:nvPr/>
        </p:nvSpPr>
        <p:spPr>
          <a:xfrm>
            <a:off x="6910095" y="1934323"/>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err="1" smtClean="0">
                <a:solidFill>
                  <a:schemeClr val="tx2"/>
                </a:solidFill>
              </a:rPr>
              <a:t>Riak</a:t>
            </a:r>
            <a:r>
              <a:rPr lang="en-US" sz="800" b="1" dirty="0" smtClean="0">
                <a:solidFill>
                  <a:schemeClr val="tx2"/>
                </a:solidFill>
              </a:rPr>
              <a:t> CS for </a:t>
            </a:r>
          </a:p>
          <a:p>
            <a:pPr algn="ctr"/>
            <a:r>
              <a:rPr lang="en-US" sz="800" b="1" dirty="0" smtClean="0">
                <a:solidFill>
                  <a:schemeClr val="tx2"/>
                </a:solidFill>
              </a:rPr>
              <a:t>Pivotal CF</a:t>
            </a:r>
            <a:endParaRPr lang="en-US" sz="800" b="1" dirty="0">
              <a:solidFill>
                <a:schemeClr val="tx2"/>
              </a:solidFill>
            </a:endParaRPr>
          </a:p>
        </p:txBody>
      </p:sp>
      <p:sp>
        <p:nvSpPr>
          <p:cNvPr id="81" name="Rectangle 80"/>
          <p:cNvSpPr/>
          <p:nvPr/>
        </p:nvSpPr>
        <p:spPr>
          <a:xfrm>
            <a:off x="6910095" y="3245421"/>
            <a:ext cx="1187417" cy="3148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2"/>
                </a:solidFill>
              </a:rPr>
              <a:t>Spring </a:t>
            </a:r>
            <a:r>
              <a:rPr lang="en-US" sz="800" b="1" dirty="0">
                <a:solidFill>
                  <a:schemeClr val="tx2"/>
                </a:solidFill>
              </a:rPr>
              <a:t>C</a:t>
            </a:r>
            <a:r>
              <a:rPr lang="en-US" sz="800" b="1" dirty="0" smtClean="0">
                <a:solidFill>
                  <a:schemeClr val="tx2"/>
                </a:solidFill>
              </a:rPr>
              <a:t>loud </a:t>
            </a:r>
          </a:p>
          <a:p>
            <a:pPr algn="ctr"/>
            <a:r>
              <a:rPr lang="en-US" sz="800" b="1" dirty="0" smtClean="0">
                <a:solidFill>
                  <a:schemeClr val="tx2"/>
                </a:solidFill>
              </a:rPr>
              <a:t>Data Flow</a:t>
            </a:r>
            <a:endParaRPr lang="en-US" sz="800" b="1" dirty="0">
              <a:solidFill>
                <a:schemeClr val="tx2"/>
              </a:solidFill>
            </a:endParaRPr>
          </a:p>
        </p:txBody>
      </p:sp>
      <p:pic>
        <p:nvPicPr>
          <p:cNvPr id="82" name="Picture 81"/>
          <p:cNvPicPr/>
          <p:nvPr/>
        </p:nvPicPr>
        <p:blipFill>
          <a:blip r:embed="rId3">
            <a:extLst/>
          </a:blip>
          <a:stretch>
            <a:fillRect/>
          </a:stretch>
        </p:blipFill>
        <p:spPr>
          <a:xfrm>
            <a:off x="4119007" y="1379150"/>
            <a:ext cx="1353645" cy="449307"/>
          </a:xfrm>
          <a:prstGeom prst="rect">
            <a:avLst/>
          </a:prstGeom>
        </p:spPr>
      </p:pic>
      <p:pic>
        <p:nvPicPr>
          <p:cNvPr id="83" name="Picture 82"/>
          <p:cNvPicPr/>
          <p:nvPr/>
        </p:nvPicPr>
        <p:blipFill>
          <a:blip r:embed="rId9">
            <a:extLst/>
          </a:blip>
          <a:stretch>
            <a:fillRect/>
          </a:stretch>
        </p:blipFill>
        <p:spPr>
          <a:xfrm>
            <a:off x="5436525" y="1387651"/>
            <a:ext cx="1349731" cy="449307"/>
          </a:xfrm>
          <a:prstGeom prst="rect">
            <a:avLst/>
          </a:prstGeom>
        </p:spPr>
      </p:pic>
      <p:pic>
        <p:nvPicPr>
          <p:cNvPr id="84" name="Picture 83"/>
          <p:cNvPicPr/>
          <p:nvPr/>
        </p:nvPicPr>
        <p:blipFill>
          <a:blip r:embed="rId3">
            <a:extLst/>
          </a:blip>
          <a:stretch>
            <a:fillRect/>
          </a:stretch>
        </p:blipFill>
        <p:spPr>
          <a:xfrm>
            <a:off x="4121033" y="1869865"/>
            <a:ext cx="1353645" cy="449307"/>
          </a:xfrm>
          <a:prstGeom prst="rect">
            <a:avLst/>
          </a:prstGeom>
        </p:spPr>
      </p:pic>
      <p:pic>
        <p:nvPicPr>
          <p:cNvPr id="85" name="Picture 84"/>
          <p:cNvPicPr/>
          <p:nvPr/>
        </p:nvPicPr>
        <p:blipFill>
          <a:blip r:embed="rId3">
            <a:extLst/>
          </a:blip>
          <a:stretch>
            <a:fillRect/>
          </a:stretch>
        </p:blipFill>
        <p:spPr>
          <a:xfrm>
            <a:off x="4105983" y="2301669"/>
            <a:ext cx="1353645" cy="449307"/>
          </a:xfrm>
          <a:prstGeom prst="rect">
            <a:avLst/>
          </a:prstGeom>
        </p:spPr>
      </p:pic>
      <p:pic>
        <p:nvPicPr>
          <p:cNvPr id="86" name="Picture 85"/>
          <p:cNvPicPr/>
          <p:nvPr/>
        </p:nvPicPr>
        <p:blipFill>
          <a:blip r:embed="rId3">
            <a:extLst/>
          </a:blip>
          <a:stretch>
            <a:fillRect/>
          </a:stretch>
        </p:blipFill>
        <p:spPr>
          <a:xfrm>
            <a:off x="4125133" y="2750976"/>
            <a:ext cx="1353645" cy="449306"/>
          </a:xfrm>
          <a:prstGeom prst="rect">
            <a:avLst/>
          </a:prstGeom>
        </p:spPr>
      </p:pic>
      <p:pic>
        <p:nvPicPr>
          <p:cNvPr id="87" name="Picture 86"/>
          <p:cNvPicPr/>
          <p:nvPr/>
        </p:nvPicPr>
        <p:blipFill>
          <a:blip r:embed="rId3">
            <a:extLst/>
          </a:blip>
          <a:stretch>
            <a:fillRect/>
          </a:stretch>
        </p:blipFill>
        <p:spPr>
          <a:xfrm>
            <a:off x="4125133" y="3197189"/>
            <a:ext cx="1353645" cy="449307"/>
          </a:xfrm>
          <a:prstGeom prst="rect">
            <a:avLst/>
          </a:prstGeom>
        </p:spPr>
      </p:pic>
      <p:pic>
        <p:nvPicPr>
          <p:cNvPr id="88" name="Picture 87"/>
          <p:cNvPicPr/>
          <p:nvPr/>
        </p:nvPicPr>
        <p:blipFill>
          <a:blip r:embed="rId3">
            <a:extLst/>
          </a:blip>
          <a:stretch>
            <a:fillRect/>
          </a:stretch>
        </p:blipFill>
        <p:spPr>
          <a:xfrm>
            <a:off x="5445643" y="3194151"/>
            <a:ext cx="1353645" cy="449306"/>
          </a:xfrm>
          <a:prstGeom prst="rect">
            <a:avLst/>
          </a:prstGeom>
        </p:spPr>
      </p:pic>
      <p:pic>
        <p:nvPicPr>
          <p:cNvPr id="89" name="Picture 88"/>
          <p:cNvPicPr/>
          <p:nvPr/>
        </p:nvPicPr>
        <p:blipFill>
          <a:blip r:embed="rId3">
            <a:extLst/>
          </a:blip>
          <a:stretch>
            <a:fillRect/>
          </a:stretch>
        </p:blipFill>
        <p:spPr>
          <a:xfrm>
            <a:off x="5444009" y="2319172"/>
            <a:ext cx="1369262" cy="449307"/>
          </a:xfrm>
          <a:prstGeom prst="rect">
            <a:avLst/>
          </a:prstGeom>
        </p:spPr>
      </p:pic>
      <p:pic>
        <p:nvPicPr>
          <p:cNvPr id="90" name="Picture 89"/>
          <p:cNvPicPr/>
          <p:nvPr/>
        </p:nvPicPr>
        <p:blipFill>
          <a:blip r:embed="rId3">
            <a:extLst/>
          </a:blip>
          <a:stretch>
            <a:fillRect/>
          </a:stretch>
        </p:blipFill>
        <p:spPr>
          <a:xfrm>
            <a:off x="5452963" y="1868597"/>
            <a:ext cx="1353645" cy="449307"/>
          </a:xfrm>
          <a:prstGeom prst="rect">
            <a:avLst/>
          </a:prstGeom>
        </p:spPr>
      </p:pic>
      <p:pic>
        <p:nvPicPr>
          <p:cNvPr id="91" name="Picture 90"/>
          <p:cNvPicPr/>
          <p:nvPr/>
        </p:nvPicPr>
        <p:blipFill>
          <a:blip r:embed="rId3">
            <a:extLst/>
          </a:blip>
          <a:stretch>
            <a:fillRect/>
          </a:stretch>
        </p:blipFill>
        <p:spPr>
          <a:xfrm>
            <a:off x="6786256" y="1364786"/>
            <a:ext cx="1353645" cy="545831"/>
          </a:xfrm>
          <a:prstGeom prst="rect">
            <a:avLst/>
          </a:prstGeom>
        </p:spPr>
      </p:pic>
      <p:pic>
        <p:nvPicPr>
          <p:cNvPr id="92" name="Picture 91"/>
          <p:cNvPicPr/>
          <p:nvPr/>
        </p:nvPicPr>
        <p:blipFill>
          <a:blip r:embed="rId3">
            <a:extLst/>
          </a:blip>
          <a:stretch>
            <a:fillRect/>
          </a:stretch>
        </p:blipFill>
        <p:spPr>
          <a:xfrm>
            <a:off x="6832716" y="1884993"/>
            <a:ext cx="1353645" cy="449306"/>
          </a:xfrm>
          <a:prstGeom prst="rect">
            <a:avLst/>
          </a:prstGeom>
        </p:spPr>
      </p:pic>
      <p:pic>
        <p:nvPicPr>
          <p:cNvPr id="93" name="Picture 92"/>
          <p:cNvPicPr/>
          <p:nvPr/>
        </p:nvPicPr>
        <p:blipFill>
          <a:blip r:embed="rId3">
            <a:extLst/>
          </a:blip>
          <a:stretch>
            <a:fillRect/>
          </a:stretch>
        </p:blipFill>
        <p:spPr>
          <a:xfrm>
            <a:off x="6841065" y="2294967"/>
            <a:ext cx="1353645" cy="449307"/>
          </a:xfrm>
          <a:prstGeom prst="rect">
            <a:avLst/>
          </a:prstGeom>
        </p:spPr>
      </p:pic>
      <p:pic>
        <p:nvPicPr>
          <p:cNvPr id="94" name="Picture 93"/>
          <p:cNvPicPr/>
          <p:nvPr/>
        </p:nvPicPr>
        <p:blipFill>
          <a:blip r:embed="rId3">
            <a:extLst/>
          </a:blip>
          <a:stretch>
            <a:fillRect/>
          </a:stretch>
        </p:blipFill>
        <p:spPr>
          <a:xfrm>
            <a:off x="6837109" y="2736876"/>
            <a:ext cx="1353645" cy="449307"/>
          </a:xfrm>
          <a:prstGeom prst="rect">
            <a:avLst/>
          </a:prstGeom>
        </p:spPr>
      </p:pic>
      <p:pic>
        <p:nvPicPr>
          <p:cNvPr id="95" name="Picture 94"/>
          <p:cNvPicPr/>
          <p:nvPr/>
        </p:nvPicPr>
        <p:blipFill>
          <a:blip r:embed="rId3">
            <a:extLst/>
          </a:blip>
          <a:stretch>
            <a:fillRect/>
          </a:stretch>
        </p:blipFill>
        <p:spPr>
          <a:xfrm>
            <a:off x="6841065" y="3186183"/>
            <a:ext cx="1353645" cy="449307"/>
          </a:xfrm>
          <a:prstGeom prst="rect">
            <a:avLst/>
          </a:prstGeom>
        </p:spPr>
      </p:pic>
    </p:spTree>
    <p:extLst>
      <p:ext uri="{BB962C8B-B14F-4D97-AF65-F5344CB8AC3E}">
        <p14:creationId xmlns:p14="http://schemas.microsoft.com/office/powerpoint/2010/main" val="172764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iterate>
                                    <p:tmAbs val="0"/>
                                  </p:iterate>
                                  <p:childTnLst>
                                    <p:set>
                                      <p:cBhvr>
                                        <p:cTn id="6" fill="hold"/>
                                        <p:tgtEl>
                                          <p:spTgt spid="877"/>
                                        </p:tgtEl>
                                        <p:attrNameLst>
                                          <p:attrName>style.visibility</p:attrName>
                                        </p:attrNameLst>
                                      </p:cBhvr>
                                      <p:to>
                                        <p:strVal val="visible"/>
                                      </p:to>
                                    </p:set>
                                    <p:animEffect transition="in" filter="wipe(right)">
                                      <p:cBhvr>
                                        <p:cTn id="7" dur="500"/>
                                        <p:tgtEl>
                                          <p:spTgt spid="877"/>
                                        </p:tgtEl>
                                      </p:cBhvr>
                                    </p:animEffect>
                                  </p:childTnLst>
                                </p:cTn>
                              </p:par>
                            </p:childTnLst>
                          </p:cTn>
                        </p:par>
                        <p:par>
                          <p:cTn id="8" fill="hold">
                            <p:stCondLst>
                              <p:cond delay="500"/>
                            </p:stCondLst>
                            <p:childTnLst>
                              <p:par>
                                <p:cTn id="9" presetID="23" presetClass="entr" presetSubtype="32" fill="hold" grpId="0" nodeType="afterEffect">
                                  <p:stCondLst>
                                    <p:cond delay="0"/>
                                  </p:stCondLst>
                                  <p:iterate>
                                    <p:tmAbs val="0"/>
                                  </p:iterate>
                                  <p:childTnLst>
                                    <p:set>
                                      <p:cBhvr>
                                        <p:cTn id="10" fill="hold"/>
                                        <p:tgtEl>
                                          <p:spTgt spid="935"/>
                                        </p:tgtEl>
                                        <p:attrNameLst>
                                          <p:attrName>style.visibility</p:attrName>
                                        </p:attrNameLst>
                                      </p:cBhvr>
                                      <p:to>
                                        <p:strVal val="visible"/>
                                      </p:to>
                                    </p:set>
                                    <p:anim calcmode="lin" valueType="num">
                                      <p:cBhvr>
                                        <p:cTn id="11" dur="300" fill="hold"/>
                                        <p:tgtEl>
                                          <p:spTgt spid="935"/>
                                        </p:tgtEl>
                                        <p:attrNameLst>
                                          <p:attrName>ppt_w</p:attrName>
                                        </p:attrNameLst>
                                      </p:cBhvr>
                                      <p:tavLst>
                                        <p:tav tm="0">
                                          <p:val>
                                            <p:fltVal val="0"/>
                                          </p:val>
                                        </p:tav>
                                        <p:tav tm="100000">
                                          <p:val>
                                            <p:strVal val="#ppt_w"/>
                                          </p:val>
                                        </p:tav>
                                      </p:tavLst>
                                    </p:anim>
                                    <p:anim calcmode="lin" valueType="num">
                                      <p:cBhvr>
                                        <p:cTn id="12" dur="300" fill="hold"/>
                                        <p:tgtEl>
                                          <p:spTgt spid="935"/>
                                        </p:tgtEl>
                                        <p:attrNameLst>
                                          <p:attrName>ppt_h</p:attrName>
                                        </p:attrNameLst>
                                      </p:cBhvr>
                                      <p:tavLst>
                                        <p:tav tm="0">
                                          <p:val>
                                            <p:fltVal val="0"/>
                                          </p:val>
                                        </p:tav>
                                        <p:tav tm="100000">
                                          <p:val>
                                            <p:strVal val="#ppt_h"/>
                                          </p:val>
                                        </p:tav>
                                      </p:tavLst>
                                    </p:anim>
                                  </p:childTnLst>
                                </p:cTn>
                              </p:par>
                            </p:childTnLst>
                          </p:cTn>
                        </p:par>
                        <p:par>
                          <p:cTn id="13" fill="hold">
                            <p:stCondLst>
                              <p:cond delay="800"/>
                            </p:stCondLst>
                            <p:childTnLst>
                              <p:par>
                                <p:cTn id="14" presetID="23" presetClass="entr" presetSubtype="32" fill="hold" grpId="0" nodeType="afterEffect">
                                  <p:stCondLst>
                                    <p:cond delay="0"/>
                                  </p:stCondLst>
                                  <p:iterate>
                                    <p:tmAbs val="0"/>
                                  </p:iterate>
                                  <p:childTnLst>
                                    <p:set>
                                      <p:cBhvr>
                                        <p:cTn id="15" fill="hold"/>
                                        <p:tgtEl>
                                          <p:spTgt spid="936"/>
                                        </p:tgtEl>
                                        <p:attrNameLst>
                                          <p:attrName>style.visibility</p:attrName>
                                        </p:attrNameLst>
                                      </p:cBhvr>
                                      <p:to>
                                        <p:strVal val="visible"/>
                                      </p:to>
                                    </p:set>
                                    <p:anim calcmode="lin" valueType="num">
                                      <p:cBhvr>
                                        <p:cTn id="16" dur="300" fill="hold"/>
                                        <p:tgtEl>
                                          <p:spTgt spid="936"/>
                                        </p:tgtEl>
                                        <p:attrNameLst>
                                          <p:attrName>ppt_w</p:attrName>
                                        </p:attrNameLst>
                                      </p:cBhvr>
                                      <p:tavLst>
                                        <p:tav tm="0">
                                          <p:val>
                                            <p:fltVal val="0"/>
                                          </p:val>
                                        </p:tav>
                                        <p:tav tm="100000">
                                          <p:val>
                                            <p:strVal val="#ppt_w"/>
                                          </p:val>
                                        </p:tav>
                                      </p:tavLst>
                                    </p:anim>
                                    <p:anim calcmode="lin" valueType="num">
                                      <p:cBhvr>
                                        <p:cTn id="17" dur="300" fill="hold"/>
                                        <p:tgtEl>
                                          <p:spTgt spid="936"/>
                                        </p:tgtEl>
                                        <p:attrNameLst>
                                          <p:attrName>ppt_h</p:attrName>
                                        </p:attrNameLst>
                                      </p:cBhvr>
                                      <p:tavLst>
                                        <p:tav tm="0">
                                          <p:val>
                                            <p:fltVal val="0"/>
                                          </p:val>
                                        </p:tav>
                                        <p:tav tm="100000">
                                          <p:val>
                                            <p:strVal val="#ppt_h"/>
                                          </p:val>
                                        </p:tav>
                                      </p:tavLst>
                                    </p:anim>
                                  </p:childTnLst>
                                </p:cTn>
                              </p:par>
                            </p:childTnLst>
                          </p:cTn>
                        </p:par>
                        <p:par>
                          <p:cTn id="18" fill="hold">
                            <p:stCondLst>
                              <p:cond delay="1100"/>
                            </p:stCondLst>
                            <p:childTnLst>
                              <p:par>
                                <p:cTn id="19" presetID="23" presetClass="entr" presetSubtype="32" fill="hold" grpId="0" nodeType="afterEffect">
                                  <p:stCondLst>
                                    <p:cond delay="0"/>
                                  </p:stCondLst>
                                  <p:iterate>
                                    <p:tmAbs val="0"/>
                                  </p:iterate>
                                  <p:childTnLst>
                                    <p:set>
                                      <p:cBhvr>
                                        <p:cTn id="20" fill="hold"/>
                                        <p:tgtEl>
                                          <p:spTgt spid="937"/>
                                        </p:tgtEl>
                                        <p:attrNameLst>
                                          <p:attrName>style.visibility</p:attrName>
                                        </p:attrNameLst>
                                      </p:cBhvr>
                                      <p:to>
                                        <p:strVal val="visible"/>
                                      </p:to>
                                    </p:set>
                                    <p:anim calcmode="lin" valueType="num">
                                      <p:cBhvr>
                                        <p:cTn id="21" dur="300" fill="hold"/>
                                        <p:tgtEl>
                                          <p:spTgt spid="937"/>
                                        </p:tgtEl>
                                        <p:attrNameLst>
                                          <p:attrName>ppt_w</p:attrName>
                                        </p:attrNameLst>
                                      </p:cBhvr>
                                      <p:tavLst>
                                        <p:tav tm="0">
                                          <p:val>
                                            <p:fltVal val="0"/>
                                          </p:val>
                                        </p:tav>
                                        <p:tav tm="100000">
                                          <p:val>
                                            <p:strVal val="#ppt_w"/>
                                          </p:val>
                                        </p:tav>
                                      </p:tavLst>
                                    </p:anim>
                                    <p:anim calcmode="lin" valueType="num">
                                      <p:cBhvr>
                                        <p:cTn id="22" dur="300" fill="hold"/>
                                        <p:tgtEl>
                                          <p:spTgt spid="937"/>
                                        </p:tgtEl>
                                        <p:attrNameLst>
                                          <p:attrName>ppt_h</p:attrName>
                                        </p:attrNameLst>
                                      </p:cBhvr>
                                      <p:tavLst>
                                        <p:tav tm="0">
                                          <p:val>
                                            <p:fltVal val="0"/>
                                          </p:val>
                                        </p:tav>
                                        <p:tav tm="100000">
                                          <p:val>
                                            <p:strVal val="#ppt_h"/>
                                          </p:val>
                                        </p:tav>
                                      </p:tavLst>
                                    </p:anim>
                                  </p:childTnLst>
                                </p:cTn>
                              </p:par>
                            </p:childTnLst>
                          </p:cTn>
                        </p:par>
                        <p:par>
                          <p:cTn id="23" fill="hold">
                            <p:stCondLst>
                              <p:cond delay="1400"/>
                            </p:stCondLst>
                            <p:childTnLst>
                              <p:par>
                                <p:cTn id="24" presetID="23" presetClass="entr" presetSubtype="32" fill="hold" grpId="0" nodeType="afterEffect">
                                  <p:stCondLst>
                                    <p:cond delay="0"/>
                                  </p:stCondLst>
                                  <p:iterate>
                                    <p:tmAbs val="0"/>
                                  </p:iterate>
                                  <p:childTnLst>
                                    <p:set>
                                      <p:cBhvr>
                                        <p:cTn id="25" fill="hold"/>
                                        <p:tgtEl>
                                          <p:spTgt spid="938"/>
                                        </p:tgtEl>
                                        <p:attrNameLst>
                                          <p:attrName>style.visibility</p:attrName>
                                        </p:attrNameLst>
                                      </p:cBhvr>
                                      <p:to>
                                        <p:strVal val="visible"/>
                                      </p:to>
                                    </p:set>
                                    <p:anim calcmode="lin" valueType="num">
                                      <p:cBhvr>
                                        <p:cTn id="26" dur="300" fill="hold"/>
                                        <p:tgtEl>
                                          <p:spTgt spid="938"/>
                                        </p:tgtEl>
                                        <p:attrNameLst>
                                          <p:attrName>ppt_w</p:attrName>
                                        </p:attrNameLst>
                                      </p:cBhvr>
                                      <p:tavLst>
                                        <p:tav tm="0">
                                          <p:val>
                                            <p:fltVal val="0"/>
                                          </p:val>
                                        </p:tav>
                                        <p:tav tm="100000">
                                          <p:val>
                                            <p:strVal val="#ppt_w"/>
                                          </p:val>
                                        </p:tav>
                                      </p:tavLst>
                                    </p:anim>
                                    <p:anim calcmode="lin" valueType="num">
                                      <p:cBhvr>
                                        <p:cTn id="27" dur="300" fill="hold"/>
                                        <p:tgtEl>
                                          <p:spTgt spid="938"/>
                                        </p:tgtEl>
                                        <p:attrNameLst>
                                          <p:attrName>ppt_h</p:attrName>
                                        </p:attrNameLst>
                                      </p:cBhvr>
                                      <p:tavLst>
                                        <p:tav tm="0">
                                          <p:val>
                                            <p:fltVal val="0"/>
                                          </p:val>
                                        </p:tav>
                                        <p:tav tm="100000">
                                          <p:val>
                                            <p:strVal val="#ppt_h"/>
                                          </p:val>
                                        </p:tav>
                                      </p:tavLst>
                                    </p:anim>
                                  </p:childTnLst>
                                </p:cTn>
                              </p:par>
                            </p:childTnLst>
                          </p:cTn>
                        </p:par>
                        <p:par>
                          <p:cTn id="28" fill="hold">
                            <p:stCondLst>
                              <p:cond delay="1700"/>
                            </p:stCondLst>
                            <p:childTnLst>
                              <p:par>
                                <p:cTn id="29" presetID="23" presetClass="entr" presetSubtype="32" fill="hold" grpId="0" nodeType="afterEffect">
                                  <p:stCondLst>
                                    <p:cond delay="0"/>
                                  </p:stCondLst>
                                  <p:iterate>
                                    <p:tmAbs val="0"/>
                                  </p:iterate>
                                  <p:childTnLst>
                                    <p:set>
                                      <p:cBhvr>
                                        <p:cTn id="30" fill="hold"/>
                                        <p:tgtEl>
                                          <p:spTgt spid="939"/>
                                        </p:tgtEl>
                                        <p:attrNameLst>
                                          <p:attrName>style.visibility</p:attrName>
                                        </p:attrNameLst>
                                      </p:cBhvr>
                                      <p:to>
                                        <p:strVal val="visible"/>
                                      </p:to>
                                    </p:set>
                                    <p:anim calcmode="lin" valueType="num">
                                      <p:cBhvr>
                                        <p:cTn id="31" dur="300" fill="hold"/>
                                        <p:tgtEl>
                                          <p:spTgt spid="939"/>
                                        </p:tgtEl>
                                        <p:attrNameLst>
                                          <p:attrName>ppt_w</p:attrName>
                                        </p:attrNameLst>
                                      </p:cBhvr>
                                      <p:tavLst>
                                        <p:tav tm="0">
                                          <p:val>
                                            <p:fltVal val="0"/>
                                          </p:val>
                                        </p:tav>
                                        <p:tav tm="100000">
                                          <p:val>
                                            <p:strVal val="#ppt_w"/>
                                          </p:val>
                                        </p:tav>
                                      </p:tavLst>
                                    </p:anim>
                                    <p:anim calcmode="lin" valueType="num">
                                      <p:cBhvr>
                                        <p:cTn id="32" dur="300" fill="hold"/>
                                        <p:tgtEl>
                                          <p:spTgt spid="939"/>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3" presetClass="entr" presetSubtype="32" fill="hold" grpId="0" nodeType="afterEffect">
                                  <p:stCondLst>
                                    <p:cond delay="0"/>
                                  </p:stCondLst>
                                  <p:iterate>
                                    <p:tmAbs val="0"/>
                                  </p:iterate>
                                  <p:childTnLst>
                                    <p:set>
                                      <p:cBhvr>
                                        <p:cTn id="35" fill="hold"/>
                                        <p:tgtEl>
                                          <p:spTgt spid="940"/>
                                        </p:tgtEl>
                                        <p:attrNameLst>
                                          <p:attrName>style.visibility</p:attrName>
                                        </p:attrNameLst>
                                      </p:cBhvr>
                                      <p:to>
                                        <p:strVal val="visible"/>
                                      </p:to>
                                    </p:set>
                                    <p:anim calcmode="lin" valueType="num">
                                      <p:cBhvr>
                                        <p:cTn id="36" dur="300" fill="hold"/>
                                        <p:tgtEl>
                                          <p:spTgt spid="940"/>
                                        </p:tgtEl>
                                        <p:attrNameLst>
                                          <p:attrName>ppt_w</p:attrName>
                                        </p:attrNameLst>
                                      </p:cBhvr>
                                      <p:tavLst>
                                        <p:tav tm="0">
                                          <p:val>
                                            <p:fltVal val="0"/>
                                          </p:val>
                                        </p:tav>
                                        <p:tav tm="100000">
                                          <p:val>
                                            <p:strVal val="#ppt_w"/>
                                          </p:val>
                                        </p:tav>
                                      </p:tavLst>
                                    </p:anim>
                                    <p:anim calcmode="lin" valueType="num">
                                      <p:cBhvr>
                                        <p:cTn id="37" dur="300" fill="hold"/>
                                        <p:tgtEl>
                                          <p:spTgt spid="940"/>
                                        </p:tgtEl>
                                        <p:attrNameLst>
                                          <p:attrName>ppt_h</p:attrName>
                                        </p:attrNameLst>
                                      </p:cBhvr>
                                      <p:tavLst>
                                        <p:tav tm="0">
                                          <p:val>
                                            <p:fltVal val="0"/>
                                          </p:val>
                                        </p:tav>
                                        <p:tav tm="100000">
                                          <p:val>
                                            <p:strVal val="#ppt_h"/>
                                          </p:val>
                                        </p:tav>
                                      </p:tavLst>
                                    </p:anim>
                                  </p:childTnLst>
                                </p:cTn>
                              </p:par>
                            </p:childTnLst>
                          </p:cTn>
                        </p:par>
                        <p:par>
                          <p:cTn id="38" fill="hold">
                            <p:stCondLst>
                              <p:cond delay="2300"/>
                            </p:stCondLst>
                            <p:childTnLst>
                              <p:par>
                                <p:cTn id="39" presetID="23" presetClass="entr" presetSubtype="32" fill="hold" grpId="0" nodeType="afterEffect">
                                  <p:stCondLst>
                                    <p:cond delay="0"/>
                                  </p:stCondLst>
                                  <p:iterate>
                                    <p:tmAbs val="0"/>
                                  </p:iterate>
                                  <p:childTnLst>
                                    <p:set>
                                      <p:cBhvr>
                                        <p:cTn id="40" fill="hold"/>
                                        <p:tgtEl>
                                          <p:spTgt spid="941"/>
                                        </p:tgtEl>
                                        <p:attrNameLst>
                                          <p:attrName>style.visibility</p:attrName>
                                        </p:attrNameLst>
                                      </p:cBhvr>
                                      <p:to>
                                        <p:strVal val="visible"/>
                                      </p:to>
                                    </p:set>
                                    <p:anim calcmode="lin" valueType="num">
                                      <p:cBhvr>
                                        <p:cTn id="41" dur="300" fill="hold"/>
                                        <p:tgtEl>
                                          <p:spTgt spid="941"/>
                                        </p:tgtEl>
                                        <p:attrNameLst>
                                          <p:attrName>ppt_w</p:attrName>
                                        </p:attrNameLst>
                                      </p:cBhvr>
                                      <p:tavLst>
                                        <p:tav tm="0">
                                          <p:val>
                                            <p:fltVal val="0"/>
                                          </p:val>
                                        </p:tav>
                                        <p:tav tm="100000">
                                          <p:val>
                                            <p:strVal val="#ppt_w"/>
                                          </p:val>
                                        </p:tav>
                                      </p:tavLst>
                                    </p:anim>
                                    <p:anim calcmode="lin" valueType="num">
                                      <p:cBhvr>
                                        <p:cTn id="42" dur="300" fill="hold"/>
                                        <p:tgtEl>
                                          <p:spTgt spid="9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 grpId="0" animBg="1" advAuto="0"/>
      <p:bldP spid="935" grpId="0" animBg="1" advAuto="0"/>
      <p:bldP spid="936" grpId="0" animBg="1" advAuto="0"/>
      <p:bldP spid="937" grpId="0" animBg="1" advAuto="0"/>
      <p:bldP spid="938" grpId="0" animBg="1" advAuto="0"/>
      <p:bldP spid="939" grpId="0" animBg="1" advAuto="0"/>
      <p:bldP spid="940" grpId="0" animBg="1" advAuto="0"/>
      <p:bldP spid="941"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468828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dirty="0">
                <a:solidFill>
                  <a:srgbClr val="F27C3A"/>
                </a:solidFill>
              </a:rPr>
              <a:t>Pivotal</a:t>
            </a:r>
            <a:r>
              <a:rPr sz="1600" dirty="0">
                <a:solidFill>
                  <a:srgbClr val="FFFFFF"/>
                </a:solidFill>
              </a:rPr>
              <a:t> </a:t>
            </a:r>
            <a:r>
              <a:rPr sz="1600" dirty="0">
                <a:solidFill>
                  <a:srgbClr val="F27C3A"/>
                </a:solidFill>
              </a:rPr>
              <a:t>Ops Metrics </a:t>
            </a:r>
            <a:r>
              <a:rPr sz="1600" dirty="0">
                <a:solidFill>
                  <a:srgbClr val="FFFFFF"/>
                </a:solidFill>
              </a:rPr>
              <a:t>provides a single </a:t>
            </a:r>
            <a:r>
              <a:rPr sz="1600" dirty="0">
                <a:solidFill>
                  <a:schemeClr val="accent5"/>
                </a:solidFill>
              </a:rPr>
              <a:t>JMX</a:t>
            </a:r>
            <a:r>
              <a:rPr sz="1600" dirty="0">
                <a:solidFill>
                  <a:srgbClr val="FFFFFF"/>
                </a:solidFill>
              </a:rPr>
              <a:t> interface to access metrics for each Pivotal CF component</a:t>
            </a:r>
          </a:p>
        </p:txBody>
      </p:sp>
      <p:pic>
        <p:nvPicPr>
          <p:cNvPr id="1129" name="pasted-image.png"/>
          <p:cNvPicPr/>
          <p:nvPr/>
        </p:nvPicPr>
        <p:blipFill>
          <a:blip r:embed="rId3">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117715" y="128586"/>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spTree>
    <p:extLst>
      <p:ext uri="{BB962C8B-B14F-4D97-AF65-F5344CB8AC3E}">
        <p14:creationId xmlns:p14="http://schemas.microsoft.com/office/powerpoint/2010/main" val="33696182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edle option 1a@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04526"/>
          </a:xfrm>
          <a:prstGeom prst="rect">
            <a:avLst/>
          </a:prstGeom>
        </p:spPr>
      </p:pic>
      <p:sp>
        <p:nvSpPr>
          <p:cNvPr id="3" name="Explosion 2 2"/>
          <p:cNvSpPr/>
          <p:nvPr/>
        </p:nvSpPr>
        <p:spPr>
          <a:xfrm>
            <a:off x="6256421" y="1704474"/>
            <a:ext cx="2406316" cy="1804737"/>
          </a:xfrm>
          <a:prstGeom prst="irregularSeal2">
            <a:avLst/>
          </a:prstGeom>
          <a:solidFill>
            <a:srgbClr val="FFFF00"/>
          </a:solid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Coming Soon to ERS 1.7</a:t>
            </a:r>
            <a:endParaRPr lang="en-US" dirty="0">
              <a:solidFill>
                <a:schemeClr val="tx1"/>
              </a:solidFill>
            </a:endParaRPr>
          </a:p>
        </p:txBody>
      </p:sp>
    </p:spTree>
    <p:extLst>
      <p:ext uri="{BB962C8B-B14F-4D97-AF65-F5344CB8AC3E}">
        <p14:creationId xmlns:p14="http://schemas.microsoft.com/office/powerpoint/2010/main" val="9750496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3967238" y="955966"/>
            <a:ext cx="4814975"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8" name="pasted-image.pdf"/>
          <p:cNvPicPr/>
          <p:nvPr/>
        </p:nvPicPr>
        <p:blipFill>
          <a:blip r:embed="rId3">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8" name="Shape 1116"/>
          <p:cNvSpPr txBox="1">
            <a:spLocks/>
          </p:cNvSpPr>
          <p:nvPr/>
        </p:nvSpPr>
        <p:spPr>
          <a:xfrm>
            <a:off x="148998" y="128585"/>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a:off x="4877944" y="2596714"/>
            <a:ext cx="230010" cy="2970659"/>
          </a:xfrm>
          <a:prstGeom prst="bentConnector2">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215597" y="2368960"/>
            <a:ext cx="3292022" cy="1999903"/>
          </a:xfrm>
          <a:prstGeom prst="rect">
            <a:avLst/>
          </a:prstGeom>
        </p:spPr>
      </p:pic>
      <p:pic>
        <p:nvPicPr>
          <p:cNvPr id="6" name="Picture 5"/>
          <p:cNvPicPr>
            <a:picLocks noChangeAspect="1"/>
          </p:cNvPicPr>
          <p:nvPr/>
        </p:nvPicPr>
        <p:blipFill>
          <a:blip r:embed="rId5"/>
          <a:stretch>
            <a:fillRect/>
          </a:stretch>
        </p:blipFill>
        <p:spPr>
          <a:xfrm>
            <a:off x="675216" y="1224008"/>
            <a:ext cx="2421165" cy="866522"/>
          </a:xfrm>
          <a:prstGeom prst="rect">
            <a:avLst/>
          </a:prstGeom>
        </p:spPr>
      </p:pic>
    </p:spTree>
    <p:extLst>
      <p:ext uri="{BB962C8B-B14F-4D97-AF65-F5344CB8AC3E}">
        <p14:creationId xmlns:p14="http://schemas.microsoft.com/office/powerpoint/2010/main" val="42418121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3" name="Shape 1153"/>
          <p:cNvSpPr/>
          <p:nvPr/>
        </p:nvSpPr>
        <p:spPr>
          <a:xfrm>
            <a:off x="2552596" y="955966"/>
            <a:ext cx="6229617" cy="3505748"/>
          </a:xfrm>
          <a:prstGeom prst="roundRect">
            <a:avLst>
              <a:gd name="adj" fmla="val 4999"/>
            </a:avLst>
          </a:prstGeom>
          <a:solidFill>
            <a:schemeClr val="bg1">
              <a:lumMod val="65000"/>
            </a:schemeClr>
          </a:solidFill>
          <a:ln w="12700">
            <a:miter lim="400000"/>
          </a:ln>
        </p:spPr>
        <p:txBody>
          <a:bodyPr lIns="50800" tIns="50800" rIns="50800" bIns="50800" anchor="ctr"/>
          <a:lstStyle/>
          <a:p>
            <a:pPr lvl="0">
              <a:defRPr>
                <a:solidFill>
                  <a:srgbClr val="008881"/>
                </a:solidFill>
                <a:uFill>
                  <a:solidFill>
                    <a:srgbClr val="008881"/>
                  </a:solidFill>
                </a:uFill>
              </a:defRPr>
            </a:pPr>
            <a:endParaRPr/>
          </a:p>
        </p:txBody>
      </p:sp>
      <p:pic>
        <p:nvPicPr>
          <p:cNvPr id="1157" name="pasted-image.pdf"/>
          <p:cNvPicPr/>
          <p:nvPr/>
        </p:nvPicPr>
        <p:blipFill>
          <a:blip r:embed="rId3">
            <a:extLst/>
          </a:blip>
          <a:stretch>
            <a:fillRect/>
          </a:stretch>
        </p:blipFill>
        <p:spPr>
          <a:xfrm>
            <a:off x="2779132" y="1142687"/>
            <a:ext cx="1344102" cy="1344103"/>
          </a:xfrm>
          <a:prstGeom prst="rect">
            <a:avLst/>
          </a:prstGeom>
          <a:ln w="12700">
            <a:miter lim="400000"/>
          </a:ln>
        </p:spPr>
      </p:pic>
      <p:pic>
        <p:nvPicPr>
          <p:cNvPr id="1158" name="pasted-image.pdf"/>
          <p:cNvPicPr/>
          <p:nvPr/>
        </p:nvPicPr>
        <p:blipFill>
          <a:blip r:embed="rId4">
            <a:extLst>
              <a:ext uri="{28A0092B-C50C-407E-A947-70E740481C1C}">
                <a14:useLocalDpi xmlns:a14="http://schemas.microsoft.com/office/drawing/2010/main" val="0"/>
              </a:ext>
            </a:extLst>
          </a:blip>
          <a:stretch>
            <a:fillRect/>
          </a:stretch>
        </p:blipFill>
        <p:spPr>
          <a:xfrm>
            <a:off x="4354286" y="1573224"/>
            <a:ext cx="4247984" cy="2393814"/>
          </a:xfrm>
          <a:prstGeom prst="rect">
            <a:avLst/>
          </a:prstGeom>
          <a:ln w="12700">
            <a:miter lim="400000"/>
          </a:ln>
        </p:spPr>
      </p:pic>
      <p:sp>
        <p:nvSpPr>
          <p:cNvPr id="1163" name="Shape 1163"/>
          <p:cNvSpPr/>
          <p:nvPr/>
        </p:nvSpPr>
        <p:spPr>
          <a:xfrm>
            <a:off x="2866115" y="2988177"/>
            <a:ext cx="1049983" cy="602972"/>
          </a:xfrm>
          <a:prstGeom prst="roundRect">
            <a:avLst>
              <a:gd name="adj" fmla="val 6952"/>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Collector</a:t>
            </a:r>
          </a:p>
        </p:txBody>
      </p:sp>
      <p:sp>
        <p:nvSpPr>
          <p:cNvPr id="1164" name="Shape 1164"/>
          <p:cNvSpPr/>
          <p:nvPr/>
        </p:nvSpPr>
        <p:spPr>
          <a:xfrm flipV="1">
            <a:off x="3391106" y="2460359"/>
            <a:ext cx="1" cy="494172"/>
          </a:xfrm>
          <a:prstGeom prst="line">
            <a:avLst/>
          </a:prstGeom>
          <a:ln w="28575" cmpd="sng">
            <a:solidFill>
              <a:srgbClr val="FFFFFF"/>
            </a:solidFill>
            <a:round/>
            <a:tailEnd type="triangle" w="lg" len="lg"/>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165" name="Shape 1165"/>
          <p:cNvSpPr/>
          <p:nvPr/>
        </p:nvSpPr>
        <p:spPr>
          <a:xfrm>
            <a:off x="2926192" y="1655576"/>
            <a:ext cx="1049983" cy="533401"/>
          </a:xfrm>
          <a:prstGeom prst="roundRect">
            <a:avLst>
              <a:gd name="adj" fmla="val 7859"/>
            </a:avLst>
          </a:prstGeom>
          <a:solidFill>
            <a:srgbClr val="29756E"/>
          </a:solidFill>
          <a:ln w="3175">
            <a:miter lim="400000"/>
          </a:ln>
          <a:extLst>
            <a:ext uri="{C572A759-6A51-4108-AA02-DFA0A04FC94B}">
              <ma14:wrappingTextBoxFlag xmlns:ma14="http://schemas.microsoft.com/office/mac/drawingml/2011/main" val="1"/>
            </a:ext>
          </a:extLst>
        </p:spPr>
        <p:txBody>
          <a:bodyPr lIns="0" tIns="0" rIns="0" bIns="0" anchor="ctr"/>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Provider</a:t>
            </a:r>
          </a:p>
        </p:txBody>
      </p:sp>
      <p:sp>
        <p:nvSpPr>
          <p:cNvPr id="1166" name="Shape 1166"/>
          <p:cNvSpPr/>
          <p:nvPr/>
        </p:nvSpPr>
        <p:spPr>
          <a:xfrm>
            <a:off x="293732" y="1620791"/>
            <a:ext cx="1636914" cy="1715509"/>
          </a:xfrm>
          <a:prstGeom prst="roundRect">
            <a:avLst>
              <a:gd name="adj" fmla="val 3421"/>
            </a:avLst>
          </a:prstGeom>
          <a:solidFill>
            <a:srgbClr val="66ADA7"/>
          </a:solidFill>
          <a:ln w="3175">
            <a:miter lim="400000"/>
          </a:ln>
          <a:extLst>
            <a:ext uri="{C572A759-6A51-4108-AA02-DFA0A04FC94B}">
              <ma14:wrappingTextBoxFlag xmlns:ma14="http://schemas.microsoft.com/office/mac/drawingml/2011/main" val="1"/>
            </a:ext>
          </a:extLst>
        </p:spPr>
        <p:txBody>
          <a:bodyPr lIns="0" tIns="0" rIns="0" bIns="0"/>
          <a:lstStyle>
            <a:lvl1pPr algn="ctr">
              <a:defRPr sz="1400">
                <a:solidFill>
                  <a:srgbClr val="FFFFFF"/>
                </a:solidFill>
                <a:latin typeface="Avenir Next"/>
                <a:ea typeface="Avenir Next"/>
                <a:cs typeface="Avenir Next"/>
                <a:sym typeface="Avenir Next"/>
              </a:defRPr>
            </a:lvl1pPr>
          </a:lstStyle>
          <a:p>
            <a:pPr lvl="0">
              <a:defRPr sz="1800">
                <a:solidFill>
                  <a:srgbClr val="000000"/>
                </a:solidFill>
                <a:uFillTx/>
              </a:defRPr>
            </a:pPr>
            <a:r>
              <a:rPr sz="1400">
                <a:solidFill>
                  <a:srgbClr val="FFFFFF"/>
                </a:solidFill>
                <a:uFill>
                  <a:solidFill>
                    <a:srgbClr val="4D4D4D"/>
                  </a:solidFill>
                </a:uFill>
              </a:rPr>
              <a:t>JMX Monitoring Tool</a:t>
            </a:r>
          </a:p>
        </p:txBody>
      </p:sp>
      <p:sp>
        <p:nvSpPr>
          <p:cNvPr id="1167" name="Shape 1167"/>
          <p:cNvSpPr/>
          <p:nvPr/>
        </p:nvSpPr>
        <p:spPr>
          <a:xfrm>
            <a:off x="1948647" y="1913130"/>
            <a:ext cx="812485" cy="1"/>
          </a:xfrm>
          <a:prstGeom prst="line">
            <a:avLst/>
          </a:prstGeom>
          <a:ln w="38100">
            <a:solidFill>
              <a:srgbClr val="FFFFFF"/>
            </a:solidFill>
            <a:round/>
            <a:tailEnd type="triangle"/>
          </a:ln>
          <a:effectLst>
            <a:outerShdw blurRad="38100" dist="20000" dir="5400000" rotWithShape="0">
              <a:srgbClr val="000000">
                <a:alpha val="38000"/>
              </a:srgbClr>
            </a:outerShdw>
          </a:effectLst>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1168" name="pasted-image.png"/>
          <p:cNvPicPr/>
          <p:nvPr/>
        </p:nvPicPr>
        <p:blipFill>
          <a:blip r:embed="rId5">
            <a:extLst/>
          </a:blip>
          <a:stretch>
            <a:fillRect/>
          </a:stretch>
        </p:blipFill>
        <p:spPr>
          <a:xfrm>
            <a:off x="409791" y="2168577"/>
            <a:ext cx="1419319" cy="1049535"/>
          </a:xfrm>
          <a:prstGeom prst="rect">
            <a:avLst/>
          </a:prstGeom>
          <a:ln w="12700">
            <a:miter lim="400000"/>
          </a:ln>
        </p:spPr>
      </p:pic>
      <p:sp>
        <p:nvSpPr>
          <p:cNvPr id="18" name="Shape 1116"/>
          <p:cNvSpPr txBox="1">
            <a:spLocks/>
          </p:cNvSpPr>
          <p:nvPr/>
        </p:nvSpPr>
        <p:spPr>
          <a:xfrm>
            <a:off x="148998" y="116491"/>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dirty="0" smtClean="0">
                <a:solidFill>
                  <a:srgbClr val="2C95DD"/>
                </a:solidFill>
                <a:uFillTx/>
              </a:rPr>
              <a:t>Platform Monitoring</a:t>
            </a:r>
            <a:endParaRPr lang="en-US" sz="2800" dirty="0"/>
          </a:p>
        </p:txBody>
      </p:sp>
      <p:cxnSp>
        <p:nvCxnSpPr>
          <p:cNvPr id="5" name="Elbow Connector 4"/>
          <p:cNvCxnSpPr>
            <a:stCxn id="1158" idx="2"/>
          </p:cNvCxnSpPr>
          <p:nvPr/>
        </p:nvCxnSpPr>
        <p:spPr>
          <a:xfrm rot="5400000" flipH="1">
            <a:off x="4746749" y="2235509"/>
            <a:ext cx="375888" cy="3087170"/>
          </a:xfrm>
          <a:prstGeom prst="bentConnector4">
            <a:avLst>
              <a:gd name="adj1" fmla="val -60816"/>
              <a:gd name="adj2" fmla="val 99974"/>
            </a:avLst>
          </a:prstGeom>
          <a:ln w="28575" cmpd="sng">
            <a:solidFill>
              <a:srgbClr val="FFFFFF"/>
            </a:solidFill>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4718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iterate>
                                    <p:tmAbs val="0"/>
                                  </p:iterate>
                                  <p:childTnLst>
                                    <p:set>
                                      <p:cBhvr>
                                        <p:cTn id="6" fill="hold"/>
                                        <p:tgtEl>
                                          <p:spTgt spid="1168"/>
                                        </p:tgtEl>
                                        <p:attrNameLst>
                                          <p:attrName>style.visibility</p:attrName>
                                        </p:attrNameLst>
                                      </p:cBhvr>
                                      <p:to>
                                        <p:strVal val="visible"/>
                                      </p:to>
                                    </p:set>
                                    <p:anim calcmode="lin" valueType="num">
                                      <p:cBhvr>
                                        <p:cTn id="7" dur="500" fill="hold"/>
                                        <p:tgtEl>
                                          <p:spTgt spid="1168"/>
                                        </p:tgtEl>
                                        <p:attrNameLst>
                                          <p:attrName>ppt_w</p:attrName>
                                        </p:attrNameLst>
                                      </p:cBhvr>
                                      <p:tavLst>
                                        <p:tav tm="0">
                                          <p:val>
                                            <p:fltVal val="0"/>
                                          </p:val>
                                        </p:tav>
                                        <p:tav tm="100000">
                                          <p:val>
                                            <p:strVal val="#ppt_w"/>
                                          </p:val>
                                        </p:tav>
                                      </p:tavLst>
                                    </p:anim>
                                    <p:anim calcmode="lin" valueType="num">
                                      <p:cBhvr>
                                        <p:cTn id="8" dur="500" fill="hold"/>
                                        <p:tgtEl>
                                          <p:spTgt spid="116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4</a:t>
            </a:fld>
            <a:endParaRPr lang="en-US"/>
          </a:p>
        </p:txBody>
      </p:sp>
      <p:sp>
        <p:nvSpPr>
          <p:cNvPr id="17" name="Shape 3787"/>
          <p:cNvSpPr/>
          <p:nvPr/>
        </p:nvSpPr>
        <p:spPr>
          <a:xfrm>
            <a:off x="6248993" y="3351574"/>
            <a:ext cx="2785657"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18" name="Shape 3789"/>
          <p:cNvSpPr/>
          <p:nvPr/>
        </p:nvSpPr>
        <p:spPr>
          <a:xfrm>
            <a:off x="5969735" y="2194184"/>
            <a:ext cx="1293529"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pic>
        <p:nvPicPr>
          <p:cNvPr id="19" name="Shape 3790"/>
          <p:cNvPicPr preferRelativeResize="0"/>
          <p:nvPr/>
        </p:nvPicPr>
        <p:blipFill rotWithShape="1">
          <a:blip r:embed="rId3">
            <a:alphaModFix/>
          </a:blip>
          <a:srcRect/>
          <a:stretch/>
        </p:blipFill>
        <p:spPr>
          <a:xfrm>
            <a:off x="6620296" y="2259020"/>
            <a:ext cx="592630" cy="623989"/>
          </a:xfrm>
          <a:prstGeom prst="rect">
            <a:avLst/>
          </a:prstGeom>
          <a:noFill/>
          <a:ln>
            <a:noFill/>
          </a:ln>
        </p:spPr>
      </p:pic>
      <p:sp>
        <p:nvSpPr>
          <p:cNvPr id="20" name="Shape 3791"/>
          <p:cNvSpPr/>
          <p:nvPr/>
        </p:nvSpPr>
        <p:spPr>
          <a:xfrm>
            <a:off x="5146660" y="1373985"/>
            <a:ext cx="1790812"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2" name="Shape 3793"/>
          <p:cNvSpPr/>
          <p:nvPr/>
        </p:nvSpPr>
        <p:spPr>
          <a:xfrm rot="10800000">
            <a:off x="3722767" y="1172203"/>
            <a:ext cx="897106" cy="1288693"/>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5" name="Shape 3794"/>
          <p:cNvSpPr/>
          <p:nvPr/>
        </p:nvSpPr>
        <p:spPr>
          <a:xfrm>
            <a:off x="1442672" y="1373985"/>
            <a:ext cx="1754988"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6" name="Shape 3795"/>
          <p:cNvSpPr/>
          <p:nvPr/>
        </p:nvSpPr>
        <p:spPr>
          <a:xfrm>
            <a:off x="812331" y="3351574"/>
            <a:ext cx="1293529"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sp>
        <p:nvSpPr>
          <p:cNvPr id="29" name="Shape 3796"/>
          <p:cNvSpPr/>
          <p:nvPr/>
        </p:nvSpPr>
        <p:spPr>
          <a:xfrm>
            <a:off x="283264" y="2290313"/>
            <a:ext cx="2013667" cy="750354"/>
          </a:xfrm>
          <a:prstGeom prst="roundRect">
            <a:avLst>
              <a:gd name="adj" fmla="val 50000"/>
            </a:avLst>
          </a:prstGeom>
          <a:solidFill>
            <a:srgbClr val="595959"/>
          </a:solidFill>
          <a:ln>
            <a:noFill/>
          </a:ln>
        </p:spPr>
        <p:txBody>
          <a:bodyPr lIns="68569" tIns="34275" rIns="68569" bIns="34275" anchor="ctr" anchorCtr="0">
            <a:noAutofit/>
          </a:bodyPr>
          <a:lstStyle/>
          <a:p>
            <a:pPr algn="ctr">
              <a:buClr>
                <a:srgbClr val="000000"/>
              </a:buClr>
            </a:pPr>
            <a:endParaRPr sz="1050">
              <a:solidFill>
                <a:schemeClr val="lt1"/>
              </a:solidFill>
            </a:endParaRPr>
          </a:p>
        </p:txBody>
      </p:sp>
      <p:grpSp>
        <p:nvGrpSpPr>
          <p:cNvPr id="7" name="Group 6"/>
          <p:cNvGrpSpPr/>
          <p:nvPr/>
        </p:nvGrpSpPr>
        <p:grpSpPr>
          <a:xfrm>
            <a:off x="3504251" y="3030176"/>
            <a:ext cx="1311003" cy="1380376"/>
            <a:chOff x="3504251" y="3030176"/>
            <a:chExt cx="1311003" cy="1380376"/>
          </a:xfrm>
        </p:grpSpPr>
        <p:sp>
          <p:nvSpPr>
            <p:cNvPr id="69" name="Shape 3798"/>
            <p:cNvSpPr/>
            <p:nvPr/>
          </p:nvSpPr>
          <p:spPr>
            <a:xfrm>
              <a:off x="3504251" y="3030176"/>
              <a:ext cx="1311003" cy="1380376"/>
            </a:xfrm>
            <a:prstGeom prst="ellipse">
              <a:avLst/>
            </a:prstGeom>
            <a:gradFill>
              <a:gsLst>
                <a:gs pos="0">
                  <a:srgbClr val="C0C0C0"/>
                </a:gs>
                <a:gs pos="35000">
                  <a:srgbClr val="D3D3D3"/>
                </a:gs>
                <a:gs pos="100000">
                  <a:srgbClr val="EEEEEE"/>
                </a:gs>
              </a:gsLst>
              <a:lin ang="16200038" scaled="0"/>
            </a:gradFill>
            <a:ln w="9525" cap="flat" cmpd="sng">
              <a:solidFill>
                <a:srgbClr val="4B4B4B"/>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chemeClr val="dk1"/>
                </a:solidFill>
              </a:endParaRPr>
            </a:p>
          </p:txBody>
        </p:sp>
        <p:sp>
          <p:nvSpPr>
            <p:cNvPr id="30" name="Shape 3799"/>
            <p:cNvSpPr txBox="1"/>
            <p:nvPr/>
          </p:nvSpPr>
          <p:spPr>
            <a:xfrm>
              <a:off x="3545931" y="3257896"/>
              <a:ext cx="1269323" cy="976246"/>
            </a:xfrm>
            <a:prstGeom prst="rect">
              <a:avLst/>
            </a:prstGeom>
            <a:noFill/>
            <a:ln>
              <a:noFill/>
            </a:ln>
          </p:spPr>
          <p:txBody>
            <a:bodyPr lIns="7144" tIns="7144" rIns="7144" bIns="7144" anchor="ctr" anchorCtr="0">
              <a:noAutofit/>
            </a:bodyPr>
            <a:lstStyle/>
            <a:p>
              <a:pPr algn="ctr">
                <a:lnSpc>
                  <a:spcPct val="90000"/>
                </a:lnSpc>
                <a:spcAft>
                  <a:spcPts val="394"/>
                </a:spcAft>
                <a:buClr>
                  <a:schemeClr val="lt2"/>
                </a:buClr>
                <a:buSzPct val="25000"/>
              </a:pPr>
              <a:r>
                <a:rPr lang="en-US" b="1" dirty="0">
                  <a:solidFill>
                    <a:srgbClr val="5A5A5A"/>
                  </a:solidFill>
                </a:rPr>
                <a:t>APPLICATION</a:t>
              </a:r>
              <a:endParaRPr lang="en-US" sz="1600" b="1" dirty="0">
                <a:solidFill>
                  <a:srgbClr val="5A5A5A"/>
                </a:solidFill>
              </a:endParaRPr>
            </a:p>
          </p:txBody>
        </p:sp>
      </p:grpSp>
      <p:sp>
        <p:nvSpPr>
          <p:cNvPr id="32" name="Shape 3800"/>
          <p:cNvSpPr/>
          <p:nvPr/>
        </p:nvSpPr>
        <p:spPr>
          <a:xfrm rot="10800000">
            <a:off x="1984139" y="3533794"/>
            <a:ext cx="1445339" cy="393273"/>
          </a:xfrm>
          <a:prstGeom prst="leftArrow">
            <a:avLst>
              <a:gd name="adj1" fmla="val 60000"/>
              <a:gd name="adj2" fmla="val 50000"/>
            </a:avLst>
          </a:prstGeom>
          <a:solidFill>
            <a:srgbClr val="2D8B83"/>
          </a:solidFill>
          <a:ln>
            <a:noFill/>
          </a:ln>
        </p:spPr>
        <p:txBody>
          <a:bodyPr lIns="68569" tIns="68569" rIns="68569" bIns="68569" anchor="ctr" anchorCtr="0">
            <a:noAutofit/>
          </a:bodyPr>
          <a:lstStyle/>
          <a:p>
            <a:pPr>
              <a:buClr>
                <a:srgbClr val="000000"/>
              </a:buClr>
            </a:pPr>
            <a:endParaRPr sz="1050"/>
          </a:p>
        </p:txBody>
      </p:sp>
      <p:sp>
        <p:nvSpPr>
          <p:cNvPr id="35" name="Shape 3803"/>
          <p:cNvSpPr/>
          <p:nvPr/>
        </p:nvSpPr>
        <p:spPr>
          <a:xfrm rot="12599988">
            <a:off x="2180008" y="2763734"/>
            <a:ext cx="1445349" cy="393457"/>
          </a:xfrm>
          <a:prstGeom prst="leftArrow">
            <a:avLst>
              <a:gd name="adj1" fmla="val 60000"/>
              <a:gd name="adj2" fmla="val 50000"/>
            </a:avLst>
          </a:prstGeom>
          <a:solidFill>
            <a:srgbClr val="3A988F"/>
          </a:solidFill>
          <a:ln>
            <a:noFill/>
          </a:ln>
        </p:spPr>
        <p:txBody>
          <a:bodyPr lIns="68569" tIns="68569" rIns="68569" bIns="68569" anchor="ctr" anchorCtr="0">
            <a:noAutofit/>
          </a:bodyPr>
          <a:lstStyle/>
          <a:p>
            <a:pPr>
              <a:buClr>
                <a:srgbClr val="000000"/>
              </a:buClr>
            </a:pPr>
            <a:endParaRPr sz="1050"/>
          </a:p>
        </p:txBody>
      </p:sp>
      <p:sp>
        <p:nvSpPr>
          <p:cNvPr id="36" name="Shape 3804"/>
          <p:cNvSpPr/>
          <p:nvPr/>
        </p:nvSpPr>
        <p:spPr>
          <a:xfrm>
            <a:off x="1796406" y="2282575"/>
            <a:ext cx="917730" cy="772975"/>
          </a:xfrm>
          <a:prstGeom prst="roundRect">
            <a:avLst>
              <a:gd name="adj" fmla="val 10000"/>
            </a:avLst>
          </a:prstGeom>
          <a:solidFill>
            <a:srgbClr val="287972"/>
          </a:solidFill>
          <a:ln w="28575" cap="flat" cmpd="sng">
            <a:solidFill>
              <a:srgbClr val="FFFFFF"/>
            </a:solidFill>
            <a:prstDash val="solid"/>
            <a:round/>
            <a:headEnd type="none" w="med" len="med"/>
            <a:tailEnd type="none" w="med" len="med"/>
          </a:ln>
        </p:spPr>
        <p:txBody>
          <a:bodyPr lIns="15713" tIns="15713" rIns="15713" bIns="15713" anchor="ctr" anchorCtr="0">
            <a:noAutofit/>
          </a:bodyPr>
          <a:lstStyle/>
          <a:p>
            <a:pPr algn="ctr">
              <a:lnSpc>
                <a:spcPct val="90000"/>
              </a:lnSpc>
              <a:spcAft>
                <a:spcPts val="289"/>
              </a:spcAft>
              <a:buClr>
                <a:srgbClr val="000000"/>
              </a:buClr>
            </a:pPr>
            <a:endParaRPr sz="825">
              <a:solidFill>
                <a:schemeClr val="lt1"/>
              </a:solidFill>
            </a:endParaRPr>
          </a:p>
        </p:txBody>
      </p:sp>
      <p:sp>
        <p:nvSpPr>
          <p:cNvPr id="37" name="Shape 3805"/>
          <p:cNvSpPr txBox="1"/>
          <p:nvPr/>
        </p:nvSpPr>
        <p:spPr>
          <a:xfrm>
            <a:off x="1839370" y="2339061"/>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APM </a:t>
            </a:r>
            <a:r>
              <a:rPr lang="en-US" dirty="0" smtClean="0">
                <a:solidFill>
                  <a:schemeClr val="lt1"/>
                </a:solidFill>
              </a:rPr>
              <a:t>&amp; Tracing</a:t>
            </a:r>
            <a:endParaRPr lang="en-US" dirty="0">
              <a:solidFill>
                <a:schemeClr val="lt1"/>
              </a:solidFill>
            </a:endParaRPr>
          </a:p>
        </p:txBody>
      </p:sp>
      <p:sp>
        <p:nvSpPr>
          <p:cNvPr id="38" name="Shape 3806"/>
          <p:cNvSpPr/>
          <p:nvPr/>
        </p:nvSpPr>
        <p:spPr>
          <a:xfrm rot="14400012">
            <a:off x="2677095" y="2210122"/>
            <a:ext cx="1521831" cy="373683"/>
          </a:xfrm>
          <a:prstGeom prst="leftArrow">
            <a:avLst>
              <a:gd name="adj1" fmla="val 60000"/>
              <a:gd name="adj2" fmla="val 50000"/>
            </a:avLst>
          </a:prstGeom>
          <a:solidFill>
            <a:srgbClr val="46A69B"/>
          </a:solidFill>
          <a:ln>
            <a:noFill/>
          </a:ln>
        </p:spPr>
        <p:txBody>
          <a:bodyPr lIns="68569" tIns="68569" rIns="68569" bIns="68569" anchor="ctr" anchorCtr="0">
            <a:noAutofit/>
          </a:bodyPr>
          <a:lstStyle/>
          <a:p>
            <a:pPr>
              <a:buClr>
                <a:srgbClr val="000000"/>
              </a:buClr>
            </a:pPr>
            <a:endParaRPr sz="1050"/>
          </a:p>
        </p:txBody>
      </p:sp>
      <p:sp>
        <p:nvSpPr>
          <p:cNvPr id="39" name="Shape 3807"/>
          <p:cNvSpPr/>
          <p:nvPr/>
        </p:nvSpPr>
        <p:spPr>
          <a:xfrm>
            <a:off x="2105860" y="1351343"/>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40" name="Shape 3808"/>
          <p:cNvSpPr txBox="1"/>
          <p:nvPr/>
        </p:nvSpPr>
        <p:spPr>
          <a:xfrm>
            <a:off x="2135704" y="1378858"/>
            <a:ext cx="1368547"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Centralized Log Management</a:t>
            </a:r>
          </a:p>
        </p:txBody>
      </p:sp>
      <p:sp>
        <p:nvSpPr>
          <p:cNvPr id="49" name="Shape 3809"/>
          <p:cNvSpPr/>
          <p:nvPr/>
        </p:nvSpPr>
        <p:spPr>
          <a:xfrm rot="16200000">
            <a:off x="3408153" y="2003895"/>
            <a:ext cx="1521821" cy="373508"/>
          </a:xfrm>
          <a:prstGeom prst="leftArrow">
            <a:avLst>
              <a:gd name="adj1" fmla="val 60000"/>
              <a:gd name="adj2" fmla="val 50000"/>
            </a:avLst>
          </a:prstGeom>
          <a:solidFill>
            <a:srgbClr val="57AEA5"/>
          </a:solidFill>
          <a:ln>
            <a:noFill/>
          </a:ln>
        </p:spPr>
        <p:txBody>
          <a:bodyPr lIns="68569" tIns="68569" rIns="68569" bIns="68569" anchor="ctr" anchorCtr="0">
            <a:noAutofit/>
          </a:bodyPr>
          <a:lstStyle/>
          <a:p>
            <a:pPr>
              <a:buClr>
                <a:srgbClr val="000000"/>
              </a:buClr>
            </a:pPr>
            <a:endParaRPr sz="1050"/>
          </a:p>
        </p:txBody>
      </p:sp>
      <p:sp>
        <p:nvSpPr>
          <p:cNvPr id="50" name="Shape 3810"/>
          <p:cNvSpPr/>
          <p:nvPr/>
        </p:nvSpPr>
        <p:spPr>
          <a:xfrm>
            <a:off x="3710266" y="1189549"/>
            <a:ext cx="917730" cy="772975"/>
          </a:xfrm>
          <a:prstGeom prst="roundRect">
            <a:avLst>
              <a:gd name="adj" fmla="val 10000"/>
            </a:avLst>
          </a:prstGeom>
          <a:solidFill>
            <a:srgbClr val="359C93"/>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1" name="Shape 3811"/>
          <p:cNvSpPr txBox="1"/>
          <p:nvPr/>
        </p:nvSpPr>
        <p:spPr>
          <a:xfrm>
            <a:off x="3745106" y="1175037"/>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Mobile Services</a:t>
            </a:r>
            <a:endParaRPr lang="en-US" dirty="0">
              <a:solidFill>
                <a:schemeClr val="lt1"/>
              </a:solidFill>
            </a:endParaRPr>
          </a:p>
        </p:txBody>
      </p:sp>
      <p:sp>
        <p:nvSpPr>
          <p:cNvPr id="52" name="Shape 3812"/>
          <p:cNvSpPr/>
          <p:nvPr/>
        </p:nvSpPr>
        <p:spPr>
          <a:xfrm rot="17999988">
            <a:off x="4139422" y="2210046"/>
            <a:ext cx="1521831" cy="373683"/>
          </a:xfrm>
          <a:prstGeom prst="leftArrow">
            <a:avLst>
              <a:gd name="adj1" fmla="val 60000"/>
              <a:gd name="adj2" fmla="val 50000"/>
            </a:avLst>
          </a:prstGeom>
          <a:solidFill>
            <a:srgbClr val="6DB2A9"/>
          </a:solidFill>
          <a:ln>
            <a:noFill/>
          </a:ln>
        </p:spPr>
        <p:txBody>
          <a:bodyPr lIns="68569" tIns="68569" rIns="68569" bIns="68569" anchor="ctr" anchorCtr="0">
            <a:noAutofit/>
          </a:bodyPr>
          <a:lstStyle/>
          <a:p>
            <a:pPr>
              <a:buClr>
                <a:srgbClr val="000000"/>
              </a:buClr>
            </a:pPr>
            <a:endParaRPr sz="1050"/>
          </a:p>
        </p:txBody>
      </p:sp>
      <p:sp>
        <p:nvSpPr>
          <p:cNvPr id="53" name="Shape 3813"/>
          <p:cNvSpPr/>
          <p:nvPr/>
        </p:nvSpPr>
        <p:spPr>
          <a:xfrm>
            <a:off x="4802816" y="1351343"/>
            <a:ext cx="1446175"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4" name="Shape 3814"/>
          <p:cNvSpPr txBox="1"/>
          <p:nvPr/>
        </p:nvSpPr>
        <p:spPr>
          <a:xfrm>
            <a:off x="4776682" y="1384495"/>
            <a:ext cx="1542250"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Networking </a:t>
            </a:r>
          </a:p>
          <a:p>
            <a:pPr algn="ctr">
              <a:lnSpc>
                <a:spcPct val="90000"/>
              </a:lnSpc>
              <a:spcAft>
                <a:spcPts val="289"/>
              </a:spcAft>
              <a:buClr>
                <a:schemeClr val="lt1"/>
              </a:buClr>
              <a:buSzPct val="25000"/>
            </a:pPr>
            <a:r>
              <a:rPr lang="en-US" dirty="0" smtClean="0">
                <a:solidFill>
                  <a:schemeClr val="lt1"/>
                </a:solidFill>
              </a:rPr>
              <a:t>&amp; Load Balancing</a:t>
            </a:r>
            <a:endParaRPr lang="en-US" dirty="0">
              <a:solidFill>
                <a:schemeClr val="lt1"/>
              </a:solidFill>
            </a:endParaRPr>
          </a:p>
        </p:txBody>
      </p:sp>
      <p:sp>
        <p:nvSpPr>
          <p:cNvPr id="55" name="Shape 3815"/>
          <p:cNvSpPr/>
          <p:nvPr/>
        </p:nvSpPr>
        <p:spPr>
          <a:xfrm rot="19800012">
            <a:off x="4712841" y="2763816"/>
            <a:ext cx="1445349" cy="393457"/>
          </a:xfrm>
          <a:prstGeom prst="leftArrow">
            <a:avLst>
              <a:gd name="adj1" fmla="val 60000"/>
              <a:gd name="adj2" fmla="val 50000"/>
            </a:avLst>
          </a:prstGeom>
          <a:solidFill>
            <a:srgbClr val="83B5B0"/>
          </a:solidFill>
          <a:ln>
            <a:noFill/>
          </a:ln>
        </p:spPr>
        <p:txBody>
          <a:bodyPr lIns="68569" tIns="68569" rIns="68569" bIns="68569" anchor="ctr" anchorCtr="0">
            <a:noAutofit/>
          </a:bodyPr>
          <a:lstStyle/>
          <a:p>
            <a:pPr>
              <a:buClr>
                <a:srgbClr val="000000"/>
              </a:buClr>
            </a:pPr>
            <a:endParaRPr sz="1050"/>
          </a:p>
        </p:txBody>
      </p:sp>
      <p:sp>
        <p:nvSpPr>
          <p:cNvPr id="56" name="Shape 3816"/>
          <p:cNvSpPr/>
          <p:nvPr/>
        </p:nvSpPr>
        <p:spPr>
          <a:xfrm>
            <a:off x="5602622" y="2193469"/>
            <a:ext cx="917730" cy="772975"/>
          </a:xfrm>
          <a:prstGeom prst="roundRect">
            <a:avLst>
              <a:gd name="adj" fmla="val 10000"/>
            </a:avLst>
          </a:prstGeom>
          <a:solidFill>
            <a:srgbClr val="287972"/>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57" name="Shape 3817"/>
          <p:cNvSpPr txBox="1"/>
          <p:nvPr/>
        </p:nvSpPr>
        <p:spPr>
          <a:xfrm>
            <a:off x="5602622" y="2207278"/>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smtClean="0">
                <a:solidFill>
                  <a:schemeClr val="lt1"/>
                </a:solidFill>
              </a:rPr>
              <a:t>Auto-Scaling</a:t>
            </a:r>
            <a:endParaRPr lang="en-US" dirty="0">
              <a:solidFill>
                <a:schemeClr val="lt1"/>
              </a:solidFill>
            </a:endParaRPr>
          </a:p>
        </p:txBody>
      </p:sp>
      <p:sp>
        <p:nvSpPr>
          <p:cNvPr id="58" name="Shape 3818"/>
          <p:cNvSpPr/>
          <p:nvPr/>
        </p:nvSpPr>
        <p:spPr>
          <a:xfrm>
            <a:off x="4908791" y="3533646"/>
            <a:ext cx="1445339" cy="393273"/>
          </a:xfrm>
          <a:prstGeom prst="leftArrow">
            <a:avLst>
              <a:gd name="adj1" fmla="val 60000"/>
              <a:gd name="adj2" fmla="val 50000"/>
            </a:avLst>
          </a:prstGeom>
          <a:solidFill>
            <a:srgbClr val="97BBB7"/>
          </a:solidFill>
          <a:ln>
            <a:noFill/>
          </a:ln>
        </p:spPr>
        <p:txBody>
          <a:bodyPr lIns="68569" tIns="68569" rIns="68569" bIns="68569" anchor="ctr" anchorCtr="0">
            <a:noAutofit/>
          </a:bodyPr>
          <a:lstStyle/>
          <a:p>
            <a:pPr>
              <a:buClr>
                <a:srgbClr val="000000"/>
              </a:buClr>
            </a:pPr>
            <a:endParaRPr sz="1050"/>
          </a:p>
        </p:txBody>
      </p:sp>
      <p:sp>
        <p:nvSpPr>
          <p:cNvPr id="59" name="Shape 3819"/>
          <p:cNvSpPr/>
          <p:nvPr/>
        </p:nvSpPr>
        <p:spPr>
          <a:xfrm>
            <a:off x="5895370" y="3343837"/>
            <a:ext cx="917730" cy="772975"/>
          </a:xfrm>
          <a:prstGeom prst="roundRect">
            <a:avLst>
              <a:gd name="adj" fmla="val 10000"/>
            </a:avLst>
          </a:prstGeom>
          <a:solidFill>
            <a:srgbClr val="008774"/>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solidFill>
                <a:srgbClr val="1D5852"/>
              </a:solidFill>
            </a:endParaRPr>
          </a:p>
        </p:txBody>
      </p:sp>
      <p:sp>
        <p:nvSpPr>
          <p:cNvPr id="60" name="Shape 3820"/>
          <p:cNvSpPr txBox="1"/>
          <p:nvPr/>
        </p:nvSpPr>
        <p:spPr>
          <a:xfrm>
            <a:off x="5899645" y="3363076"/>
            <a:ext cx="874766"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Full Stack CI/CD platform</a:t>
            </a:r>
          </a:p>
        </p:txBody>
      </p:sp>
      <p:pic>
        <p:nvPicPr>
          <p:cNvPr id="61" name="Shape 3821"/>
          <p:cNvPicPr preferRelativeResize="0"/>
          <p:nvPr/>
        </p:nvPicPr>
        <p:blipFill rotWithShape="1">
          <a:blip r:embed="rId4">
            <a:alphaModFix/>
          </a:blip>
          <a:srcRect/>
          <a:stretch/>
        </p:blipFill>
        <p:spPr>
          <a:xfrm>
            <a:off x="350209" y="2357437"/>
            <a:ext cx="585755" cy="616751"/>
          </a:xfrm>
          <a:prstGeom prst="rect">
            <a:avLst/>
          </a:prstGeom>
          <a:noFill/>
          <a:ln>
            <a:noFill/>
          </a:ln>
        </p:spPr>
      </p:pic>
      <p:pic>
        <p:nvPicPr>
          <p:cNvPr id="62" name="Shape 3822"/>
          <p:cNvPicPr preferRelativeResize="0"/>
          <p:nvPr/>
        </p:nvPicPr>
        <p:blipFill rotWithShape="1">
          <a:blip r:embed="rId5">
            <a:alphaModFix/>
          </a:blip>
          <a:srcRect/>
          <a:stretch/>
        </p:blipFill>
        <p:spPr>
          <a:xfrm>
            <a:off x="1477106" y="1429738"/>
            <a:ext cx="592630" cy="623989"/>
          </a:xfrm>
          <a:prstGeom prst="rect">
            <a:avLst/>
          </a:prstGeom>
          <a:noFill/>
          <a:ln>
            <a:noFill/>
          </a:ln>
        </p:spPr>
      </p:pic>
      <p:pic>
        <p:nvPicPr>
          <p:cNvPr id="63" name="Shape 3823"/>
          <p:cNvPicPr preferRelativeResize="0"/>
          <p:nvPr/>
        </p:nvPicPr>
        <p:blipFill rotWithShape="1">
          <a:blip r:embed="rId6">
            <a:alphaModFix/>
          </a:blip>
          <a:srcRect/>
          <a:stretch/>
        </p:blipFill>
        <p:spPr>
          <a:xfrm>
            <a:off x="3863100" y="1724266"/>
            <a:ext cx="592630" cy="623989"/>
          </a:xfrm>
          <a:prstGeom prst="rect">
            <a:avLst/>
          </a:prstGeom>
          <a:noFill/>
          <a:ln>
            <a:noFill/>
          </a:ln>
        </p:spPr>
      </p:pic>
      <p:pic>
        <p:nvPicPr>
          <p:cNvPr id="64" name="Shape 3824"/>
          <p:cNvPicPr preferRelativeResize="0"/>
          <p:nvPr/>
        </p:nvPicPr>
        <p:blipFill rotWithShape="1">
          <a:blip r:embed="rId7">
            <a:alphaModFix/>
          </a:blip>
          <a:srcRect/>
          <a:stretch/>
        </p:blipFill>
        <p:spPr>
          <a:xfrm>
            <a:off x="856918" y="3420642"/>
            <a:ext cx="585755" cy="616751"/>
          </a:xfrm>
          <a:prstGeom prst="rect">
            <a:avLst/>
          </a:prstGeom>
          <a:noFill/>
          <a:ln>
            <a:noFill/>
          </a:ln>
        </p:spPr>
      </p:pic>
      <p:pic>
        <p:nvPicPr>
          <p:cNvPr id="65" name="Shape 2860"/>
          <p:cNvPicPr preferRelativeResize="0"/>
          <p:nvPr/>
        </p:nvPicPr>
        <p:blipFill rotWithShape="1">
          <a:blip r:embed="rId8">
            <a:alphaModFix/>
          </a:blip>
          <a:srcRect l="18484" r="17020"/>
          <a:stretch/>
        </p:blipFill>
        <p:spPr>
          <a:xfrm>
            <a:off x="6937473" y="3473463"/>
            <a:ext cx="492092" cy="516622"/>
          </a:xfrm>
          <a:prstGeom prst="rect">
            <a:avLst/>
          </a:prstGeom>
          <a:noFill/>
          <a:ln>
            <a:noFill/>
          </a:ln>
        </p:spPr>
      </p:pic>
      <p:pic>
        <p:nvPicPr>
          <p:cNvPr id="66" name="Shape 2861"/>
          <p:cNvPicPr preferRelativeResize="0"/>
          <p:nvPr/>
        </p:nvPicPr>
        <p:blipFill rotWithShape="1">
          <a:blip r:embed="rId9">
            <a:alphaModFix/>
          </a:blip>
          <a:srcRect/>
          <a:stretch/>
        </p:blipFill>
        <p:spPr>
          <a:xfrm>
            <a:off x="7548876" y="3501194"/>
            <a:ext cx="349448" cy="509082"/>
          </a:xfrm>
          <a:prstGeom prst="rect">
            <a:avLst/>
          </a:prstGeom>
          <a:noFill/>
          <a:ln>
            <a:noFill/>
          </a:ln>
        </p:spPr>
      </p:pic>
      <p:pic>
        <p:nvPicPr>
          <p:cNvPr id="67" name="Shape 2862"/>
          <p:cNvPicPr preferRelativeResize="0"/>
          <p:nvPr/>
        </p:nvPicPr>
        <p:blipFill rotWithShape="1">
          <a:blip r:embed="rId10">
            <a:alphaModFix/>
          </a:blip>
          <a:srcRect/>
          <a:stretch/>
        </p:blipFill>
        <p:spPr>
          <a:xfrm>
            <a:off x="7988291" y="3651668"/>
            <a:ext cx="939785" cy="186684"/>
          </a:xfrm>
          <a:prstGeom prst="rect">
            <a:avLst/>
          </a:prstGeom>
          <a:noFill/>
          <a:ln>
            <a:noFill/>
          </a:ln>
        </p:spPr>
      </p:pic>
      <p:pic>
        <p:nvPicPr>
          <p:cNvPr id="68" name="Shape 621"/>
          <p:cNvPicPr preferRelativeResize="0"/>
          <p:nvPr/>
        </p:nvPicPr>
        <p:blipFill rotWithShape="1">
          <a:blip r:embed="rId11">
            <a:alphaModFix/>
          </a:blip>
          <a:srcRect b="20432"/>
          <a:stretch/>
        </p:blipFill>
        <p:spPr>
          <a:xfrm>
            <a:off x="1018229" y="2364326"/>
            <a:ext cx="672035" cy="578637"/>
          </a:xfrm>
          <a:prstGeom prst="rect">
            <a:avLst/>
          </a:prstGeom>
          <a:noFill/>
          <a:ln>
            <a:noFill/>
          </a:ln>
        </p:spPr>
      </p:pic>
      <p:grpSp>
        <p:nvGrpSpPr>
          <p:cNvPr id="5" name="Group 4"/>
          <p:cNvGrpSpPr/>
          <p:nvPr/>
        </p:nvGrpSpPr>
        <p:grpSpPr>
          <a:xfrm>
            <a:off x="6318932" y="1436902"/>
            <a:ext cx="559177" cy="557039"/>
            <a:chOff x="8221725" y="2042058"/>
            <a:chExt cx="564882" cy="534443"/>
          </a:xfrm>
        </p:grpSpPr>
        <p:sp>
          <p:nvSpPr>
            <p:cNvPr id="70" name="Oval 69"/>
            <p:cNvSpPr/>
            <p:nvPr/>
          </p:nvSpPr>
          <p:spPr>
            <a:xfrm>
              <a:off x="8221725" y="2042058"/>
              <a:ext cx="564882" cy="534443"/>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Multidocument 3"/>
            <p:cNvSpPr/>
            <p:nvPr/>
          </p:nvSpPr>
          <p:spPr>
            <a:xfrm>
              <a:off x="8318663" y="2175267"/>
              <a:ext cx="351563" cy="240955"/>
            </a:xfrm>
            <a:prstGeom prst="flowChartMultidocumen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 name="Shape 3807"/>
          <p:cNvSpPr/>
          <p:nvPr/>
        </p:nvSpPr>
        <p:spPr>
          <a:xfrm>
            <a:off x="1532163" y="3363076"/>
            <a:ext cx="1429582" cy="772975"/>
          </a:xfrm>
          <a:prstGeom prst="roundRect">
            <a:avLst>
              <a:gd name="adj" fmla="val 10000"/>
            </a:avLst>
          </a:prstGeom>
          <a:solidFill>
            <a:srgbClr val="2C877F"/>
          </a:solidFill>
          <a:ln w="25400" cap="flat" cmpd="sng">
            <a:solidFill>
              <a:srgbClr val="FFFFFF"/>
            </a:solidFill>
            <a:prstDash val="solid"/>
            <a:round/>
            <a:headEnd type="none" w="med" len="med"/>
            <a:tailEnd type="none" w="med" len="med"/>
          </a:ln>
        </p:spPr>
        <p:txBody>
          <a:bodyPr lIns="68569" tIns="68569" rIns="68569" bIns="68569" anchor="ctr" anchorCtr="0">
            <a:noAutofit/>
          </a:bodyPr>
          <a:lstStyle/>
          <a:p>
            <a:pPr>
              <a:buClr>
                <a:srgbClr val="000000"/>
              </a:buClr>
            </a:pPr>
            <a:endParaRPr sz="1050"/>
          </a:p>
        </p:txBody>
      </p:sp>
      <p:sp>
        <p:nvSpPr>
          <p:cNvPr id="73" name="Shape 3802"/>
          <p:cNvSpPr txBox="1"/>
          <p:nvPr/>
        </p:nvSpPr>
        <p:spPr>
          <a:xfrm>
            <a:off x="1536042" y="3382793"/>
            <a:ext cx="1517838" cy="727736"/>
          </a:xfrm>
          <a:prstGeom prst="rect">
            <a:avLst/>
          </a:prstGeom>
          <a:noFill/>
          <a:ln>
            <a:noFill/>
          </a:ln>
        </p:spPr>
        <p:txBody>
          <a:bodyPr lIns="15713" tIns="15713" rIns="15713" bIns="15713" anchor="ctr" anchorCtr="0">
            <a:noAutofit/>
          </a:bodyPr>
          <a:lstStyle/>
          <a:p>
            <a:pPr algn="ctr">
              <a:lnSpc>
                <a:spcPct val="90000"/>
              </a:lnSpc>
              <a:spcAft>
                <a:spcPts val="289"/>
              </a:spcAft>
              <a:buClr>
                <a:schemeClr val="lt1"/>
              </a:buClr>
              <a:buSzPct val="25000"/>
            </a:pPr>
            <a:r>
              <a:rPr lang="en-US" dirty="0">
                <a:solidFill>
                  <a:schemeClr val="lt1"/>
                </a:solidFill>
              </a:rPr>
              <a:t>Health management</a:t>
            </a:r>
          </a:p>
        </p:txBody>
      </p:sp>
      <p:sp>
        <p:nvSpPr>
          <p:cNvPr id="71" name="Title 3"/>
          <p:cNvSpPr>
            <a:spLocks noGrp="1"/>
          </p:cNvSpPr>
          <p:nvPr>
            <p:ph type="title"/>
          </p:nvPr>
        </p:nvSpPr>
        <p:spPr>
          <a:xfrm>
            <a:off x="175558" y="110383"/>
            <a:ext cx="8968441" cy="460374"/>
          </a:xfrm>
        </p:spPr>
        <p:txBody>
          <a:bodyPr/>
          <a:lstStyle/>
          <a:p>
            <a:r>
              <a:rPr lang="en-US" sz="3200" b="0" dirty="0" smtClean="0">
                <a:solidFill>
                  <a:schemeClr val="accent2"/>
                </a:solidFill>
              </a:rPr>
              <a:t>Cloud Foundry: An Application-centric Platform</a:t>
            </a:r>
            <a:endParaRPr lang="en-US" sz="3200" b="0" dirty="0">
              <a:solidFill>
                <a:schemeClr val="accent2"/>
              </a:solidFill>
            </a:endParaRPr>
          </a:p>
        </p:txBody>
      </p:sp>
      <p:pic>
        <p:nvPicPr>
          <p:cNvPr id="10" name="Picture 9"/>
          <p:cNvPicPr>
            <a:picLocks noChangeAspect="1"/>
          </p:cNvPicPr>
          <p:nvPr/>
        </p:nvPicPr>
        <p:blipFill>
          <a:blip r:embed="rId12"/>
          <a:stretch>
            <a:fillRect/>
          </a:stretch>
        </p:blipFill>
        <p:spPr>
          <a:xfrm>
            <a:off x="3053613" y="2796822"/>
            <a:ext cx="2093047" cy="2260491"/>
          </a:xfrm>
          <a:prstGeom prst="rect">
            <a:avLst/>
          </a:prstGeom>
        </p:spPr>
      </p:pic>
    </p:spTree>
    <p:extLst>
      <p:ext uri="{BB962C8B-B14F-4D97-AF65-F5344CB8AC3E}">
        <p14:creationId xmlns:p14="http://schemas.microsoft.com/office/powerpoint/2010/main" val="32147079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451429"/>
            <a:ext cx="7848223" cy="909201"/>
          </a:xfrm>
        </p:spPr>
        <p:txBody>
          <a:bodyPr/>
          <a:lstStyle/>
          <a:p>
            <a:r>
              <a:rPr lang="en-US" sz="4000" dirty="0" smtClean="0">
                <a:solidFill>
                  <a:srgbClr val="F27C3A"/>
                </a:solidFill>
              </a:rPr>
              <a:t>Multi-tenancy</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Overview</a:t>
            </a:r>
            <a:endParaRPr lang="en-US" sz="2400" dirty="0">
              <a:solidFill>
                <a:srgbClr val="FFFFFF"/>
              </a:solidFill>
            </a:endParaRPr>
          </a:p>
        </p:txBody>
      </p:sp>
    </p:spTree>
    <p:extLst>
      <p:ext uri="{BB962C8B-B14F-4D97-AF65-F5344CB8AC3E}">
        <p14:creationId xmlns:p14="http://schemas.microsoft.com/office/powerpoint/2010/main" val="3487432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 name="pasted-image.png"/>
          <p:cNvPicPr/>
          <p:nvPr/>
        </p:nvPicPr>
        <p:blipFill>
          <a:blip r:embed="rId2">
            <a:extLst/>
          </a:blip>
          <a:stretch>
            <a:fillRect/>
          </a:stretch>
        </p:blipFill>
        <p:spPr>
          <a:xfrm>
            <a:off x="4930434" y="987778"/>
            <a:ext cx="3898933" cy="2924199"/>
          </a:xfrm>
          <a:prstGeom prst="rect">
            <a:avLst/>
          </a:prstGeom>
          <a:ln w="12700">
            <a:miter lim="400000"/>
          </a:ln>
        </p:spPr>
      </p:pic>
      <p:sp>
        <p:nvSpPr>
          <p:cNvPr id="1055" name="Shape 1055"/>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Orgs, Spaces, Users &amp; Quotas</a:t>
            </a:r>
            <a:endParaRPr sz="2800" dirty="0">
              <a:solidFill>
                <a:srgbClr val="007CA2"/>
              </a:solidFill>
              <a:uFill>
                <a:solidFill>
                  <a:srgbClr val="2C95DD"/>
                </a:solidFill>
              </a:uFill>
            </a:endParaRPr>
          </a:p>
        </p:txBody>
      </p:sp>
      <p:pic>
        <p:nvPicPr>
          <p:cNvPr id="1056" name="pasted-image.pdf"/>
          <p:cNvPicPr/>
          <p:nvPr/>
        </p:nvPicPr>
        <p:blipFill>
          <a:blip r:embed="rId3">
            <a:extLst/>
          </a:blip>
          <a:stretch>
            <a:fillRect/>
          </a:stretch>
        </p:blipFill>
        <p:spPr>
          <a:xfrm>
            <a:off x="695633" y="1200015"/>
            <a:ext cx="3898933" cy="2876591"/>
          </a:xfrm>
          <a:prstGeom prst="rect">
            <a:avLst/>
          </a:prstGeom>
          <a:ln w="12700">
            <a:miter lim="400000"/>
          </a:ln>
        </p:spPr>
      </p:pic>
    </p:spTree>
    <p:extLst>
      <p:ext uri="{BB962C8B-B14F-4D97-AF65-F5344CB8AC3E}">
        <p14:creationId xmlns:p14="http://schemas.microsoft.com/office/powerpoint/2010/main" val="39737857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 name="Shape 1060"/>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Organizations</a:t>
            </a:r>
            <a:endParaRPr sz="3200" dirty="0">
              <a:solidFill>
                <a:srgbClr val="29756E"/>
              </a:solidFill>
              <a:uFill>
                <a:solidFill>
                  <a:srgbClr val="2C95DD"/>
                </a:solidFill>
              </a:uFill>
            </a:endParaRPr>
          </a:p>
        </p:txBody>
      </p:sp>
      <p:sp>
        <p:nvSpPr>
          <p:cNvPr id="1061" name="Shape 1061"/>
          <p:cNvSpPr/>
          <p:nvPr/>
        </p:nvSpPr>
        <p:spPr>
          <a:xfrm>
            <a:off x="195505" y="1539169"/>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Logical division within a Pivotal CF install / Foundation.</a:t>
            </a:r>
          </a:p>
        </p:txBody>
      </p:sp>
      <p:sp>
        <p:nvSpPr>
          <p:cNvPr id="1062" name="Shape 1062"/>
          <p:cNvSpPr/>
          <p:nvPr/>
        </p:nvSpPr>
        <p:spPr>
          <a:xfrm>
            <a:off x="195505" y="2375781"/>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Each organization has its own users and assigned quota</a:t>
            </a:r>
          </a:p>
        </p:txBody>
      </p:sp>
      <p:sp>
        <p:nvSpPr>
          <p:cNvPr id="1063" name="Shape 1063"/>
          <p:cNvSpPr/>
          <p:nvPr/>
        </p:nvSpPr>
        <p:spPr>
          <a:xfrm>
            <a:off x="195505" y="3212393"/>
            <a:ext cx="3492648" cy="4924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User permissions / roles are specified per space within an organization</a:t>
            </a:r>
          </a:p>
        </p:txBody>
      </p:sp>
      <p:sp>
        <p:nvSpPr>
          <p:cNvPr id="1064" name="Shape 1064"/>
          <p:cNvSpPr/>
          <p:nvPr/>
        </p:nvSpPr>
        <p:spPr>
          <a:xfrm>
            <a:off x="195505" y="405822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Sub-divided into Spaces</a:t>
            </a:r>
          </a:p>
        </p:txBody>
      </p:sp>
      <p:pic>
        <p:nvPicPr>
          <p:cNvPr id="1065" name="pasted-image.pdf"/>
          <p:cNvPicPr/>
          <p:nvPr/>
        </p:nvPicPr>
        <p:blipFill>
          <a:blip r:embed="rId2">
            <a:extLst/>
          </a:blip>
          <a:stretch>
            <a:fillRect/>
          </a:stretch>
        </p:blipFill>
        <p:spPr>
          <a:xfrm>
            <a:off x="4096690" y="981138"/>
            <a:ext cx="4825060" cy="3559879"/>
          </a:xfrm>
          <a:prstGeom prst="rect">
            <a:avLst/>
          </a:prstGeom>
          <a:ln w="12700">
            <a:miter lim="400000"/>
          </a:ln>
        </p:spPr>
      </p:pic>
    </p:spTree>
    <p:extLst>
      <p:ext uri="{BB962C8B-B14F-4D97-AF65-F5344CB8AC3E}">
        <p14:creationId xmlns:p14="http://schemas.microsoft.com/office/powerpoint/2010/main" val="134945235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lt">
                                    <p:tmAbs val="0"/>
                                  </p:iterate>
                                  <p:childTnLst>
                                    <p:set>
                                      <p:cBhvr>
                                        <p:cTn id="14" fill="hold"/>
                                        <p:tgtEl>
                                          <p:spTgt spid="10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lt">
                                    <p:tmAbs val="0"/>
                                  </p:iterate>
                                  <p:childTnLst>
                                    <p:set>
                                      <p:cBhvr>
                                        <p:cTn id="18" fill="hold"/>
                                        <p:tgtEl>
                                          <p:spTgt spid="1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1" grpId="0" animBg="1" advAuto="0"/>
      <p:bldP spid="1062" grpId="0" animBg="1" advAuto="0"/>
      <p:bldP spid="1063" grpId="0" animBg="1" advAuto="0"/>
      <p:bldP spid="1064"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9" name="Shape 1069"/>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Quotas &amp; Plans</a:t>
            </a:r>
            <a:endParaRPr sz="3200" dirty="0">
              <a:solidFill>
                <a:srgbClr val="29756E"/>
              </a:solidFill>
              <a:uFill>
                <a:solidFill>
                  <a:srgbClr val="2C95DD"/>
                </a:solidFill>
              </a:uFill>
            </a:endParaRPr>
          </a:p>
        </p:txBody>
      </p:sp>
      <p:sp>
        <p:nvSpPr>
          <p:cNvPr id="1070" name="Shape 1070"/>
          <p:cNvSpPr/>
          <p:nvPr/>
        </p:nvSpPr>
        <p:spPr>
          <a:xfrm>
            <a:off x="612488" y="1378480"/>
            <a:ext cx="3492648" cy="78483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defRPr>
                <a:solidFill>
                  <a:srgbClr val="000000"/>
                </a:solidFill>
                <a:uFillTx/>
              </a:defRPr>
            </a:pPr>
            <a:r>
              <a:rPr sz="1700">
                <a:solidFill>
                  <a:srgbClr val="FFFFFF"/>
                </a:solidFill>
              </a:rPr>
              <a:t>Different quota limits (e.g. “small”, “</a:t>
            </a:r>
            <a:r>
              <a:rPr sz="1600">
                <a:solidFill>
                  <a:srgbClr val="FFFFFF"/>
                </a:solidFill>
              </a:rPr>
              <a:t>enterprise</a:t>
            </a:r>
            <a:r>
              <a:rPr sz="1700">
                <a:solidFill>
                  <a:srgbClr val="FFFFFF"/>
                </a:solidFill>
              </a:rPr>
              <a:t>”, “default”, “runaway”) can be assigned per Organization </a:t>
            </a:r>
          </a:p>
        </p:txBody>
      </p:sp>
      <p:sp>
        <p:nvSpPr>
          <p:cNvPr id="1071" name="Shape 1071"/>
          <p:cNvSpPr/>
          <p:nvPr/>
        </p:nvSpPr>
        <p:spPr>
          <a:xfrm>
            <a:off x="637888" y="2556789"/>
            <a:ext cx="2854803" cy="1227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defRPr>
                <a:solidFill>
                  <a:srgbClr val="000000"/>
                </a:solidFill>
                <a:uFillTx/>
              </a:defRPr>
            </a:pPr>
            <a:r>
              <a:rPr sz="1600">
                <a:solidFill>
                  <a:srgbClr val="FFFFFF"/>
                </a:solidFill>
                <a:uFill>
                  <a:solidFill>
                    <a:srgbClr val="4D4D4D"/>
                  </a:solidFill>
                </a:uFill>
              </a:rPr>
              <a:t>Quota defines</a:t>
            </a:r>
          </a:p>
          <a:p>
            <a:pPr lvl="0">
              <a:defRPr>
                <a:solidFill>
                  <a:srgbClr val="000000"/>
                </a:solidFill>
                <a:uFillTx/>
              </a:defRPr>
            </a:pPr>
            <a:endParaRPr sz="1600">
              <a:solidFill>
                <a:srgbClr val="FFFFFF"/>
              </a:solidFill>
              <a:uFill>
                <a:solidFill>
                  <a:srgbClr val="4D4D4D"/>
                </a:solidFill>
              </a:uFill>
            </a:endParaRPr>
          </a:p>
          <a:p>
            <a:pPr marL="160421" lvl="0" indent="-160421">
              <a:buSzPct val="100000"/>
              <a:buChar char="•"/>
              <a:defRPr>
                <a:solidFill>
                  <a:srgbClr val="000000"/>
                </a:solidFill>
                <a:uFillTx/>
              </a:defRPr>
            </a:pPr>
            <a:r>
              <a:rPr sz="1600">
                <a:solidFill>
                  <a:srgbClr val="FFFFFF"/>
                </a:solidFill>
                <a:uFill>
                  <a:solidFill>
                    <a:srgbClr val="4D4D4D"/>
                  </a:solidFill>
                </a:uFill>
              </a:rPr>
              <a:t>Total Memory</a:t>
            </a:r>
          </a:p>
          <a:p>
            <a:pPr marL="160421" lvl="0" indent="-160421">
              <a:buSzPct val="100000"/>
              <a:buChar char="•"/>
              <a:defRPr>
                <a:solidFill>
                  <a:srgbClr val="000000"/>
                </a:solidFill>
                <a:uFillTx/>
              </a:defRPr>
            </a:pPr>
            <a:r>
              <a:rPr sz="1600">
                <a:solidFill>
                  <a:srgbClr val="FFFFFF"/>
                </a:solidFill>
                <a:uFill>
                  <a:solidFill>
                    <a:srgbClr val="4D4D4D"/>
                  </a:solidFill>
                </a:uFill>
              </a:rPr>
              <a:t>Total # of Services</a:t>
            </a:r>
          </a:p>
          <a:p>
            <a:pPr marL="160421" lvl="0" indent="-160421">
              <a:buSzPct val="100000"/>
              <a:buChar char="•"/>
              <a:defRPr>
                <a:solidFill>
                  <a:srgbClr val="000000"/>
                </a:solidFill>
                <a:uFillTx/>
              </a:defRPr>
            </a:pPr>
            <a:r>
              <a:rPr sz="1600">
                <a:solidFill>
                  <a:srgbClr val="FFFFFF"/>
                </a:solidFill>
                <a:uFill>
                  <a:solidFill>
                    <a:srgbClr val="4D4D4D"/>
                  </a:solidFill>
                </a:uFill>
              </a:rPr>
              <a:t>Total # of Routes</a:t>
            </a:r>
          </a:p>
        </p:txBody>
      </p:sp>
      <p:pic>
        <p:nvPicPr>
          <p:cNvPr id="1072" name="pasted-image.png"/>
          <p:cNvPicPr/>
          <p:nvPr/>
        </p:nvPicPr>
        <p:blipFill>
          <a:blip r:embed="rId2">
            <a:extLst/>
          </a:blip>
          <a:stretch>
            <a:fillRect/>
          </a:stretch>
        </p:blipFill>
        <p:spPr>
          <a:xfrm>
            <a:off x="4821163" y="1525545"/>
            <a:ext cx="3732287" cy="2799216"/>
          </a:xfrm>
          <a:prstGeom prst="rect">
            <a:avLst/>
          </a:prstGeom>
          <a:ln w="12700">
            <a:miter lim="400000"/>
          </a:ln>
        </p:spPr>
      </p:pic>
    </p:spTree>
    <p:extLst>
      <p:ext uri="{BB962C8B-B14F-4D97-AF65-F5344CB8AC3E}">
        <p14:creationId xmlns:p14="http://schemas.microsoft.com/office/powerpoint/2010/main" val="38597343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lt">
                                    <p:tmAbs val="0"/>
                                  </p:iterate>
                                  <p:childTnLst>
                                    <p:set>
                                      <p:cBhvr>
                                        <p:cTn id="10" fill="hold"/>
                                        <p:tgtEl>
                                          <p:spTgt spid="1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animBg="1" advAuto="0"/>
      <p:bldP spid="1071"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6" name="Shape 1076"/>
          <p:cNvSpPr>
            <a:spLocks noGrp="1"/>
          </p:cNvSpPr>
          <p:nvPr>
            <p:ph type="title" idx="4294967295"/>
          </p:nvPr>
        </p:nvSpPr>
        <p:spPr>
          <a:xfrm>
            <a:off x="366712" y="359604"/>
            <a:ext cx="8410576" cy="533401"/>
          </a:xfrm>
          <a:prstGeom prst="rect">
            <a:avLst/>
          </a:prstGeom>
        </p:spPr>
        <p:txBody>
          <a:bodyPr/>
          <a:lstStyle>
            <a:lvl1pPr>
              <a:lnSpc>
                <a:spcPct val="100000"/>
              </a:lnSpc>
              <a:defRPr>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smtClean="0">
                <a:solidFill>
                  <a:srgbClr val="2C95DD"/>
                </a:solidFill>
              </a:rPr>
              <a:t>Spaces</a:t>
            </a:r>
            <a:endParaRPr sz="3200" dirty="0">
              <a:solidFill>
                <a:srgbClr val="29756E"/>
              </a:solidFill>
              <a:uFill>
                <a:solidFill>
                  <a:srgbClr val="2C95DD"/>
                </a:solidFill>
              </a:uFill>
            </a:endParaRPr>
          </a:p>
        </p:txBody>
      </p:sp>
      <p:sp>
        <p:nvSpPr>
          <p:cNvPr id="1077" name="Shape 1077"/>
          <p:cNvSpPr/>
          <p:nvPr/>
        </p:nvSpPr>
        <p:spPr>
          <a:xfrm>
            <a:off x="486880" y="1067701"/>
            <a:ext cx="4021620" cy="353943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1600">
                <a:solidFill>
                  <a:srgbClr val="29756E"/>
                </a:solidFill>
              </a:defRPr>
            </a:lvl1pPr>
          </a:lstStyle>
          <a:p>
            <a:pPr lvl="0">
              <a:defRPr sz="1800">
                <a:solidFill>
                  <a:srgbClr val="000000"/>
                </a:solidFill>
                <a:uFillTx/>
              </a:defRPr>
            </a:pPr>
            <a:r>
              <a:rPr sz="1600" dirty="0">
                <a:solidFill>
                  <a:srgbClr val="FFFFFF"/>
                </a:solidFill>
                <a:uFill>
                  <a:solidFill>
                    <a:srgbClr val="4D4D4D"/>
                  </a:solidFill>
                </a:uFill>
              </a:rPr>
              <a:t>Logical sub-division within an </a:t>
            </a:r>
            <a:r>
              <a:rPr sz="1600" dirty="0" smtClean="0">
                <a:solidFill>
                  <a:srgbClr val="FFFFFF"/>
                </a:solidFill>
                <a:uFill>
                  <a:solidFill>
                    <a:srgbClr val="4D4D4D"/>
                  </a:solidFill>
                </a:uFill>
              </a:rPr>
              <a:t>organization</a:t>
            </a:r>
            <a:endParaRPr lang="en-US" sz="1600" dirty="0" smtClean="0">
              <a:solidFill>
                <a:srgbClr val="FFFFFF"/>
              </a:solidFill>
              <a:uFill>
                <a:solidFill>
                  <a:srgbClr val="4D4D4D"/>
                </a:solidFill>
              </a:uFill>
            </a:endParaRPr>
          </a:p>
          <a:p>
            <a:pPr lvl="0">
              <a:defRPr sz="1800">
                <a:solidFill>
                  <a:srgbClr val="000000"/>
                </a:solidFill>
                <a:uFillTx/>
              </a:defRPr>
            </a:pPr>
            <a:endParaRPr lang="en-US" dirty="0">
              <a:solidFill>
                <a:srgbClr val="FFFFFF"/>
              </a:solidFill>
              <a:uFill>
                <a:solidFill>
                  <a:srgbClr val="4D4D4D"/>
                </a:solidFill>
              </a:uFill>
            </a:endParaRPr>
          </a:p>
          <a:p>
            <a:pPr>
              <a:defRPr sz="1800">
                <a:solidFill>
                  <a:srgbClr val="000000"/>
                </a:solidFill>
                <a:uFillTx/>
              </a:defRPr>
            </a:pPr>
            <a:r>
              <a:rPr lang="en-US" dirty="0">
                <a:solidFill>
                  <a:srgbClr val="FFFFFF"/>
                </a:solidFill>
                <a:uFill>
                  <a:solidFill>
                    <a:srgbClr val="4D4D4D"/>
                  </a:solidFill>
                </a:uFill>
              </a:rPr>
              <a:t>Users authorized at an organization level can have different roles per </a:t>
            </a:r>
            <a:r>
              <a:rPr lang="en-US" dirty="0" smtClean="0">
                <a:solidFill>
                  <a:srgbClr val="FFFFFF"/>
                </a:solidFill>
                <a:uFill>
                  <a:solidFill>
                    <a:srgbClr val="4D4D4D"/>
                  </a:solidFill>
                </a:uFill>
              </a:rPr>
              <a:t>space</a:t>
            </a:r>
          </a:p>
          <a:p>
            <a:pPr>
              <a:defRPr sz="1800">
                <a:solidFill>
                  <a:srgbClr val="000000"/>
                </a:solidFill>
                <a:uFillTx/>
              </a:defRPr>
            </a:pPr>
            <a:endParaRPr lang="en-US" dirty="0">
              <a:solidFill>
                <a:srgbClr val="FFFFFF"/>
              </a:solidFill>
              <a:uFill>
                <a:solidFill>
                  <a:srgbClr val="4D4D4D"/>
                </a:solidFill>
              </a:uFill>
            </a:endParaRPr>
          </a:p>
          <a:p>
            <a:pPr lvl="0">
              <a:defRPr sz="1800">
                <a:solidFill>
                  <a:srgbClr val="000000"/>
                </a:solidFill>
                <a:uFillTx/>
              </a:defRPr>
            </a:pPr>
            <a:r>
              <a:rPr lang="en-US" sz="1800" dirty="0">
                <a:solidFill>
                  <a:srgbClr val="FFFFFF"/>
                </a:solidFill>
                <a:uFill>
                  <a:solidFill>
                    <a:srgbClr val="4D4D4D"/>
                  </a:solidFill>
                </a:uFill>
              </a:rPr>
              <a:t>Services and Applications are created / specified per </a:t>
            </a:r>
            <a:r>
              <a:rPr lang="en-US" sz="1800" dirty="0" smtClean="0">
                <a:solidFill>
                  <a:srgbClr val="FFFFFF"/>
                </a:solidFill>
                <a:uFill>
                  <a:solidFill>
                    <a:srgbClr val="4D4D4D"/>
                  </a:solidFill>
                </a:uFill>
              </a:rPr>
              <a:t>Space</a:t>
            </a:r>
          </a:p>
          <a:p>
            <a:pPr lvl="0">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a:solidFill>
                  <a:srgbClr val="FFFFFF"/>
                </a:solidFill>
                <a:uFill>
                  <a:solidFill>
                    <a:srgbClr val="4D4D4D"/>
                  </a:solidFill>
                </a:uFill>
              </a:rPr>
              <a:t>Same Service can have different meanings per </a:t>
            </a:r>
            <a:r>
              <a:rPr lang="en-US" sz="1800" dirty="0" smtClean="0">
                <a:solidFill>
                  <a:srgbClr val="FFFFFF"/>
                </a:solidFill>
                <a:uFill>
                  <a:solidFill>
                    <a:srgbClr val="4D4D4D"/>
                  </a:solidFill>
                </a:uFill>
              </a:rPr>
              <a:t>space</a:t>
            </a:r>
          </a:p>
          <a:p>
            <a:pPr>
              <a:defRPr sz="1800">
                <a:solidFill>
                  <a:srgbClr val="000000"/>
                </a:solidFill>
                <a:uFillTx/>
              </a:defRPr>
            </a:pPr>
            <a:endParaRPr lang="en-US" sz="1800" dirty="0">
              <a:solidFill>
                <a:srgbClr val="FFFFFF"/>
              </a:solidFill>
              <a:uFill>
                <a:solidFill>
                  <a:srgbClr val="4D4D4D"/>
                </a:solidFill>
              </a:uFill>
            </a:endParaRPr>
          </a:p>
          <a:p>
            <a:pPr>
              <a:defRPr sz="1800">
                <a:solidFill>
                  <a:srgbClr val="000000"/>
                </a:solidFill>
                <a:uFillTx/>
              </a:defRPr>
            </a:pPr>
            <a:r>
              <a:rPr lang="en-US" sz="1800" dirty="0" smtClean="0">
                <a:solidFill>
                  <a:srgbClr val="FFFFFF"/>
                </a:solidFill>
                <a:uFill>
                  <a:solidFill>
                    <a:srgbClr val="4D4D4D"/>
                  </a:solidFill>
                </a:uFill>
              </a:rPr>
              <a:t>Spaces can be assigned quotas</a:t>
            </a:r>
            <a:endParaRPr lang="en-US" dirty="0">
              <a:solidFill>
                <a:srgbClr val="FFFFFF"/>
              </a:solidFill>
              <a:uFill>
                <a:solidFill>
                  <a:srgbClr val="4D4D4D"/>
                </a:solidFill>
              </a:uFill>
            </a:endParaRPr>
          </a:p>
          <a:p>
            <a:pPr lvl="0">
              <a:defRPr sz="1800">
                <a:solidFill>
                  <a:srgbClr val="000000"/>
                </a:solidFill>
                <a:uFillTx/>
              </a:defRPr>
            </a:pPr>
            <a:endParaRPr sz="1600" dirty="0">
              <a:solidFill>
                <a:srgbClr val="FFFFFF"/>
              </a:solidFill>
              <a:uFill>
                <a:solidFill>
                  <a:srgbClr val="4D4D4D"/>
                </a:solidFill>
              </a:uFill>
            </a:endParaRPr>
          </a:p>
        </p:txBody>
      </p:sp>
      <p:pic>
        <p:nvPicPr>
          <p:cNvPr id="1080" name="pasted-image.pdf"/>
          <p:cNvPicPr/>
          <p:nvPr/>
        </p:nvPicPr>
        <p:blipFill>
          <a:blip r:embed="rId2">
            <a:extLst/>
          </a:blip>
          <a:stretch>
            <a:fillRect/>
          </a:stretch>
        </p:blipFill>
        <p:spPr>
          <a:xfrm>
            <a:off x="5581852" y="1326663"/>
            <a:ext cx="2408142" cy="2868829"/>
          </a:xfrm>
          <a:prstGeom prst="rect">
            <a:avLst/>
          </a:prstGeom>
          <a:ln w="12700">
            <a:miter lim="400000"/>
          </a:ln>
        </p:spPr>
      </p:pic>
    </p:spTree>
    <p:extLst>
      <p:ext uri="{BB962C8B-B14F-4D97-AF65-F5344CB8AC3E}">
        <p14:creationId xmlns:p14="http://schemas.microsoft.com/office/powerpoint/2010/main" val="40179654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7"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 name="Shape 1116"/>
          <p:cNvSpPr>
            <a:spLocks noGrp="1"/>
          </p:cNvSpPr>
          <p:nvPr>
            <p:ph type="title" idx="4294967295"/>
          </p:nvPr>
        </p:nvSpPr>
        <p:spPr>
          <a:xfrm>
            <a:off x="371715" y="249538"/>
            <a:ext cx="8410576" cy="533401"/>
          </a:xfrm>
          <a:prstGeom prst="rect">
            <a:avLst/>
          </a:prstGeom>
        </p:spPr>
        <p:txBody>
          <a:bodyPr/>
          <a:lstStyle>
            <a:lvl1pPr>
              <a:lnSpc>
                <a:spcPct val="100000"/>
              </a:lnSpc>
              <a:defRPr sz="27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2800" dirty="0" smtClean="0">
                <a:solidFill>
                  <a:srgbClr val="2C95DD"/>
                </a:solidFill>
              </a:rPr>
              <a:t>Platform Monitoring</a:t>
            </a:r>
            <a:endParaRPr sz="2800" dirty="0">
              <a:solidFill>
                <a:srgbClr val="29756E"/>
              </a:solidFill>
              <a:uFill>
                <a:solidFill>
                  <a:srgbClr val="2C95DD"/>
                </a:solidFill>
              </a:uFill>
            </a:endParaRPr>
          </a:p>
        </p:txBody>
      </p:sp>
      <p:pic>
        <p:nvPicPr>
          <p:cNvPr id="1117" name="pasted-image.png"/>
          <p:cNvPicPr/>
          <p:nvPr/>
        </p:nvPicPr>
        <p:blipFill>
          <a:blip r:embed="rId2">
            <a:extLst/>
          </a:blip>
          <a:stretch>
            <a:fillRect/>
          </a:stretch>
        </p:blipFill>
        <p:spPr>
          <a:xfrm>
            <a:off x="333077" y="1773844"/>
            <a:ext cx="2528425" cy="2889627"/>
          </a:xfrm>
          <a:prstGeom prst="rect">
            <a:avLst/>
          </a:prstGeom>
          <a:ln w="12700">
            <a:miter lim="400000"/>
          </a:ln>
        </p:spPr>
      </p:pic>
      <p:sp>
        <p:nvSpPr>
          <p:cNvPr id="1118" name="Shape 1118"/>
          <p:cNvSpPr/>
          <p:nvPr/>
        </p:nvSpPr>
        <p:spPr>
          <a:xfrm>
            <a:off x="2718572" y="1187802"/>
            <a:ext cx="3787453" cy="3693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defRPr>
                <a:solidFill>
                  <a:srgbClr val="000000"/>
                </a:solidFill>
                <a:uFillTx/>
              </a:defRPr>
            </a:pPr>
            <a:r>
              <a:rPr sz="1800" dirty="0">
                <a:solidFill>
                  <a:srgbClr val="FFFFFF"/>
                </a:solidFill>
                <a:uFill>
                  <a:solidFill>
                    <a:srgbClr val="4D4D4D"/>
                  </a:solidFill>
                </a:uFill>
              </a:rPr>
              <a:t>How do I know when to scale </a:t>
            </a:r>
            <a:r>
              <a:rPr lang="en-US" sz="1800" dirty="0" smtClean="0">
                <a:solidFill>
                  <a:srgbClr val="FFFFFF"/>
                </a:solidFill>
                <a:uFill>
                  <a:solidFill>
                    <a:srgbClr val="4D4D4D"/>
                  </a:solidFill>
                </a:uFill>
              </a:rPr>
              <a:t>Cells</a:t>
            </a:r>
            <a:r>
              <a:rPr sz="1800" dirty="0" smtClean="0">
                <a:solidFill>
                  <a:srgbClr val="FFFFFF"/>
                </a:solidFill>
                <a:uFill>
                  <a:solidFill>
                    <a:srgbClr val="4D4D4D"/>
                  </a:solidFill>
                </a:uFill>
              </a:rPr>
              <a:t>?</a:t>
            </a:r>
            <a:endParaRPr sz="1800" dirty="0">
              <a:solidFill>
                <a:srgbClr val="FFFFFF"/>
              </a:solidFill>
              <a:uFill>
                <a:solidFill>
                  <a:srgbClr val="4D4D4D"/>
                </a:solidFill>
              </a:uFill>
            </a:endParaRPr>
          </a:p>
        </p:txBody>
      </p:sp>
      <p:sp>
        <p:nvSpPr>
          <p:cNvPr id="1119" name="Shape 1119"/>
          <p:cNvSpPr/>
          <p:nvPr/>
        </p:nvSpPr>
        <p:spPr>
          <a:xfrm>
            <a:off x="2149930" y="1716616"/>
            <a:ext cx="118221"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0" name="Shape 1120"/>
          <p:cNvSpPr/>
          <p:nvPr/>
        </p:nvSpPr>
        <p:spPr>
          <a:xfrm>
            <a:off x="2319866" y="1599687"/>
            <a:ext cx="207716" cy="155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1" name="Shape 1121"/>
          <p:cNvSpPr/>
          <p:nvPr/>
        </p:nvSpPr>
        <p:spPr>
          <a:xfrm>
            <a:off x="2718572" y="1592085"/>
            <a:ext cx="46956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How many requests each Router is servicing?</a:t>
            </a:r>
          </a:p>
        </p:txBody>
      </p:sp>
      <p:sp>
        <p:nvSpPr>
          <p:cNvPr id="1122" name="Shape 1122"/>
          <p:cNvSpPr/>
          <p:nvPr/>
        </p:nvSpPr>
        <p:spPr>
          <a:xfrm>
            <a:off x="1979995" y="1792816"/>
            <a:ext cx="118220" cy="101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25400">
            <a:solidFill>
              <a:srgbClr val="33928A"/>
            </a:solidFill>
            <a:round/>
          </a:ln>
        </p:spPr>
        <p:txBody>
          <a:bodyPr lIns="0" tIns="0" rIns="0" bIns="0" anchor="ctr"/>
          <a:lstStyle/>
          <a:p>
            <a:pPr lvl="0"/>
            <a:endParaRPr/>
          </a:p>
        </p:txBody>
      </p:sp>
      <p:sp>
        <p:nvSpPr>
          <p:cNvPr id="1123" name="Shape 1123"/>
          <p:cNvSpPr/>
          <p:nvPr/>
        </p:nvSpPr>
        <p:spPr>
          <a:xfrm>
            <a:off x="2718572" y="1996369"/>
            <a:ext cx="5042020"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1800">
                <a:solidFill>
                  <a:srgbClr val="FFFFFF"/>
                </a:solidFill>
                <a:uFill>
                  <a:solidFill>
                    <a:srgbClr val="4D4D4D"/>
                  </a:solidFill>
                </a:uFill>
              </a:rPr>
              <a:t>What is the current load of my Cloud Controllers?</a:t>
            </a:r>
          </a:p>
        </p:txBody>
      </p:sp>
    </p:spTree>
    <p:extLst>
      <p:ext uri="{BB962C8B-B14F-4D97-AF65-F5344CB8AC3E}">
        <p14:creationId xmlns:p14="http://schemas.microsoft.com/office/powerpoint/2010/main" val="3249658747"/>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0"/>
                                  </p:iterate>
                                  <p:childTnLst>
                                    <p:set>
                                      <p:cBhvr>
                                        <p:cTn id="6" fill="hold"/>
                                        <p:tgtEl>
                                          <p:spTgt spid="11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2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8" grpId="0" animBg="1" advAuto="0"/>
      <p:bldP spid="1121" grpId="0" animBg="1" advAuto="0"/>
      <p:bldP spid="1123"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8" name="Shape 1128"/>
          <p:cNvSpPr/>
          <p:nvPr/>
        </p:nvSpPr>
        <p:spPr>
          <a:xfrm>
            <a:off x="937185" y="1353704"/>
            <a:ext cx="3492648" cy="73866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1600">
                <a:solidFill>
                  <a:srgbClr val="29756E"/>
                </a:solidFill>
                <a:uFillTx/>
              </a:defRPr>
            </a:lvl1pPr>
          </a:lstStyle>
          <a:p>
            <a:pPr lvl="0">
              <a:defRPr sz="1800">
                <a:solidFill>
                  <a:srgbClr val="000000"/>
                </a:solidFill>
              </a:defRPr>
            </a:pPr>
            <a:r>
              <a:rPr sz="1600">
                <a:solidFill>
                  <a:srgbClr val="FFFFFF"/>
                </a:solidFill>
              </a:rPr>
              <a:t>Pivotal Ops Metrics provides a single JMX interface to access metrics for each Pivotal CF component</a:t>
            </a:r>
          </a:p>
        </p:txBody>
      </p:sp>
      <p:pic>
        <p:nvPicPr>
          <p:cNvPr id="1129" name="pasted-image.png"/>
          <p:cNvPicPr/>
          <p:nvPr/>
        </p:nvPicPr>
        <p:blipFill>
          <a:blip r:embed="rId2">
            <a:extLst/>
          </a:blip>
          <a:stretch>
            <a:fillRect/>
          </a:stretch>
        </p:blipFill>
        <p:spPr>
          <a:xfrm>
            <a:off x="5217456" y="852013"/>
            <a:ext cx="3201197" cy="3658510"/>
          </a:xfrm>
          <a:prstGeom prst="rect">
            <a:avLst/>
          </a:prstGeom>
          <a:ln w="12700">
            <a:miter lim="400000"/>
          </a:ln>
        </p:spPr>
      </p:pic>
      <p:sp>
        <p:nvSpPr>
          <p:cNvPr id="1130" name="Shape 1130"/>
          <p:cNvSpPr/>
          <p:nvPr/>
        </p:nvSpPr>
        <p:spPr>
          <a:xfrm>
            <a:off x="937185" y="2410271"/>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Cells</a:t>
            </a:r>
            <a:endParaRPr sz="1600" dirty="0">
              <a:solidFill>
                <a:srgbClr val="FFFFFF"/>
              </a:solidFill>
              <a:uFill>
                <a:solidFill>
                  <a:srgbClr val="4D4D4D"/>
                </a:solidFill>
              </a:uFill>
            </a:endParaRPr>
          </a:p>
        </p:txBody>
      </p:sp>
      <p:sp>
        <p:nvSpPr>
          <p:cNvPr id="1131" name="Shape 1131"/>
          <p:cNvSpPr/>
          <p:nvPr/>
        </p:nvSpPr>
        <p:spPr>
          <a:xfrm>
            <a:off x="937185" y="2803888"/>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Cloud Controllers</a:t>
            </a:r>
          </a:p>
        </p:txBody>
      </p:sp>
      <p:sp>
        <p:nvSpPr>
          <p:cNvPr id="1132" name="Shape 1132"/>
          <p:cNvSpPr/>
          <p:nvPr/>
        </p:nvSpPr>
        <p:spPr>
          <a:xfrm>
            <a:off x="937185" y="3145744"/>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Routers</a:t>
            </a:r>
          </a:p>
        </p:txBody>
      </p:sp>
      <p:sp>
        <p:nvSpPr>
          <p:cNvPr id="1133" name="Shape 1133"/>
          <p:cNvSpPr/>
          <p:nvPr/>
        </p:nvSpPr>
        <p:spPr>
          <a:xfrm>
            <a:off x="937185" y="3507323"/>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sz="1600">
                <a:solidFill>
                  <a:srgbClr val="FFFFFF"/>
                </a:solidFill>
                <a:uFill>
                  <a:solidFill>
                    <a:srgbClr val="4D4D4D"/>
                  </a:solidFill>
                </a:uFill>
              </a:rPr>
              <a:t>Health Managers</a:t>
            </a:r>
          </a:p>
        </p:txBody>
      </p:sp>
      <p:sp>
        <p:nvSpPr>
          <p:cNvPr id="1134" name="Shape 1134"/>
          <p:cNvSpPr/>
          <p:nvPr/>
        </p:nvSpPr>
        <p:spPr>
          <a:xfrm>
            <a:off x="937185" y="3911480"/>
            <a:ext cx="3492648"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160421" indent="-160421">
              <a:buSzPct val="100000"/>
              <a:buChar char="•"/>
              <a:defRPr sz="1600">
                <a:solidFill>
                  <a:srgbClr val="29756E"/>
                </a:solidFill>
              </a:defRPr>
            </a:lvl1pPr>
          </a:lstStyle>
          <a:p>
            <a:pPr lvl="0">
              <a:defRPr sz="1800">
                <a:solidFill>
                  <a:srgbClr val="000000"/>
                </a:solidFill>
                <a:uFillTx/>
              </a:defRPr>
            </a:pPr>
            <a:r>
              <a:rPr lang="en-US" sz="1600" dirty="0" smtClean="0">
                <a:solidFill>
                  <a:srgbClr val="FFFFFF"/>
                </a:solidFill>
                <a:uFill>
                  <a:solidFill>
                    <a:srgbClr val="4D4D4D"/>
                  </a:solidFill>
                </a:uFill>
              </a:rPr>
              <a:t>BBS</a:t>
            </a:r>
            <a:r>
              <a:rPr sz="1600" dirty="0" smtClean="0">
                <a:solidFill>
                  <a:srgbClr val="FFFFFF"/>
                </a:solidFill>
                <a:uFill>
                  <a:solidFill>
                    <a:srgbClr val="4D4D4D"/>
                  </a:solidFill>
                </a:uFill>
              </a:rPr>
              <a:t>, </a:t>
            </a:r>
            <a:r>
              <a:rPr sz="1600" dirty="0">
                <a:solidFill>
                  <a:srgbClr val="FFFFFF"/>
                </a:solidFill>
                <a:uFill>
                  <a:solidFill>
                    <a:srgbClr val="4D4D4D"/>
                  </a:solidFill>
                </a:uFill>
              </a:rPr>
              <a:t>UAA, Login Server, …</a:t>
            </a:r>
          </a:p>
        </p:txBody>
      </p:sp>
      <p:sp>
        <p:nvSpPr>
          <p:cNvPr id="11" name="Shape 1116"/>
          <p:cNvSpPr txBox="1">
            <a:spLocks/>
          </p:cNvSpPr>
          <p:nvPr/>
        </p:nvSpPr>
        <p:spPr>
          <a:xfrm>
            <a:off x="371715" y="249538"/>
            <a:ext cx="8410576" cy="533401"/>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smtClean="0">
                <a:solidFill>
                  <a:srgbClr val="2C95DD"/>
                </a:solidFill>
                <a:uFillTx/>
              </a:rPr>
              <a:t>Platform Monitoring</a:t>
            </a:r>
            <a:endParaRPr lang="en-US" sz="2800" dirty="0"/>
          </a:p>
        </p:txBody>
      </p:sp>
    </p:spTree>
    <p:extLst>
      <p:ext uri="{BB962C8B-B14F-4D97-AF65-F5344CB8AC3E}">
        <p14:creationId xmlns:p14="http://schemas.microsoft.com/office/powerpoint/2010/main" val="223926077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0"/>
                                  </p:iterate>
                                  <p:childTnLst>
                                    <p:set>
                                      <p:cBhvr>
                                        <p:cTn id="6" fill="hold"/>
                                        <p:tgtEl>
                                          <p:spTgt spid="11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type="lt">
                                    <p:tmAbs val="0"/>
                                  </p:iterate>
                                  <p:childTnLst>
                                    <p:set>
                                      <p:cBhvr>
                                        <p:cTn id="9" fill="hold"/>
                                        <p:tgtEl>
                                          <p:spTgt spid="11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type="lt">
                                    <p:tmAbs val="0"/>
                                  </p:iterate>
                                  <p:childTnLst>
                                    <p:set>
                                      <p:cBhvr>
                                        <p:cTn id="12" fill="hold"/>
                                        <p:tgtEl>
                                          <p:spTgt spid="113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type="lt">
                                    <p:tmAbs val="0"/>
                                  </p:iterate>
                                  <p:childTnLst>
                                    <p:set>
                                      <p:cBhvr>
                                        <p:cTn id="15" fill="hold"/>
                                        <p:tgtEl>
                                          <p:spTgt spid="11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type="lt">
                                    <p:tmAbs val="0"/>
                                  </p:iterate>
                                  <p:childTnLst>
                                    <p:set>
                                      <p:cBhvr>
                                        <p:cTn id="18" fill="hold"/>
                                        <p:tgtEl>
                                          <p:spTgt spid="113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type="lt">
                                    <p:tmAbs val="0"/>
                                  </p:iterate>
                                  <p:childTnLst>
                                    <p:set>
                                      <p:cBhvr>
                                        <p:cTn id="21" fill="hold"/>
                                        <p:tgtEl>
                                          <p:spTgt spid="1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 grpId="0" animBg="1" advAuto="0"/>
      <p:bldP spid="1130" grpId="0" animBg="1" advAuto="0"/>
      <p:bldP spid="1131" grpId="0" animBg="1" advAuto="0"/>
      <p:bldP spid="1132" grpId="0" animBg="1" advAuto="0"/>
      <p:bldP spid="1133" grpId="0" animBg="1" advAuto="0"/>
      <p:bldP spid="1134"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1017587" y="1739930"/>
            <a:ext cx="6048299" cy="620700"/>
          </a:xfrm>
        </p:spPr>
        <p:txBody>
          <a:bodyPr/>
          <a:lstStyle/>
          <a:p>
            <a:r>
              <a:rPr lang="en-US" sz="4000" dirty="0" smtClean="0">
                <a:solidFill>
                  <a:srgbClr val="F27C3A"/>
                </a:solidFill>
              </a:rPr>
              <a:t>Four Levels of HA</a:t>
            </a:r>
            <a:endParaRPr lang="en-US" sz="4000" dirty="0">
              <a:solidFill>
                <a:srgbClr val="F27C3A"/>
              </a:solidFill>
            </a:endParaRPr>
          </a:p>
        </p:txBody>
      </p:sp>
      <p:sp>
        <p:nvSpPr>
          <p:cNvPr id="7"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Built In!</a:t>
            </a:r>
            <a:endParaRPr lang="en-US" sz="2400" dirty="0">
              <a:solidFill>
                <a:srgbClr val="FFFFFF"/>
              </a:solidFill>
            </a:endParaRPr>
          </a:p>
        </p:txBody>
      </p:sp>
    </p:spTree>
    <p:extLst>
      <p:ext uri="{BB962C8B-B14F-4D97-AF65-F5344CB8AC3E}">
        <p14:creationId xmlns:p14="http://schemas.microsoft.com/office/powerpoint/2010/main" val="24482272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0" name="Shape 1200"/>
          <p:cNvSpPr>
            <a:spLocks noGrp="1"/>
          </p:cNvSpPr>
          <p:nvPr>
            <p:ph type="title" idx="4294967295"/>
          </p:nvPr>
        </p:nvSpPr>
        <p:spPr>
          <a:xfrm>
            <a:off x="366712" y="3466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a:defRPr sz="1800">
                <a:solidFill>
                  <a:srgbClr val="000000"/>
                </a:solidFill>
                <a:uFillTx/>
              </a:defRPr>
            </a:pPr>
            <a:r>
              <a:rPr lang="en-US" sz="3200" dirty="0" smtClean="0">
                <a:solidFill>
                  <a:srgbClr val="2C95DD"/>
                </a:solidFill>
                <a:uFillTx/>
              </a:rPr>
              <a:t>Four Layers of High Availability – Built In</a:t>
            </a:r>
            <a:endParaRPr lang="en-US" sz="3200" dirty="0"/>
          </a:p>
        </p:txBody>
      </p:sp>
      <p:pic>
        <p:nvPicPr>
          <p:cNvPr id="1202" name="pasted-image.png"/>
          <p:cNvPicPr/>
          <p:nvPr/>
        </p:nvPicPr>
        <p:blipFill>
          <a:blip r:embed="rId2">
            <a:extLst/>
          </a:blip>
          <a:stretch>
            <a:fillRect/>
          </a:stretch>
        </p:blipFill>
        <p:spPr>
          <a:xfrm>
            <a:off x="4388147" y="1259428"/>
            <a:ext cx="4665815" cy="3382716"/>
          </a:xfrm>
          <a:prstGeom prst="rect">
            <a:avLst/>
          </a:prstGeom>
          <a:ln w="12700">
            <a:miter lim="400000"/>
          </a:ln>
        </p:spPr>
      </p:pic>
      <p:sp>
        <p:nvSpPr>
          <p:cNvPr id="1203" name="Shape 1203"/>
          <p:cNvSpPr/>
          <p:nvPr/>
        </p:nvSpPr>
        <p:spPr>
          <a:xfrm>
            <a:off x="205665" y="1500400"/>
            <a:ext cx="3492648" cy="28931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lnSpc>
                <a:spcPct val="200000"/>
              </a:lnSpc>
              <a:defRPr>
                <a:solidFill>
                  <a:srgbClr val="000000"/>
                </a:solidFill>
                <a:uFillTx/>
              </a:defRPr>
            </a:pPr>
            <a:r>
              <a:rPr sz="2400">
                <a:solidFill>
                  <a:srgbClr val="FFFFFF"/>
                </a:solidFill>
              </a:rPr>
              <a:t> Application Instance</a:t>
            </a:r>
          </a:p>
          <a:p>
            <a:pPr lvl="0" defTabSz="457200">
              <a:lnSpc>
                <a:spcPct val="200000"/>
              </a:lnSpc>
              <a:defRPr>
                <a:solidFill>
                  <a:srgbClr val="000000"/>
                </a:solidFill>
                <a:uFillTx/>
              </a:defRPr>
            </a:pPr>
            <a:r>
              <a:rPr sz="2400">
                <a:solidFill>
                  <a:srgbClr val="FFFFFF"/>
                </a:solidFill>
              </a:rPr>
              <a:t> Platform Processes</a:t>
            </a:r>
          </a:p>
          <a:p>
            <a:pPr lvl="0" defTabSz="457200">
              <a:lnSpc>
                <a:spcPct val="200000"/>
              </a:lnSpc>
              <a:defRPr>
                <a:solidFill>
                  <a:srgbClr val="000000"/>
                </a:solidFill>
                <a:uFillTx/>
              </a:defRPr>
            </a:pPr>
            <a:r>
              <a:rPr sz="2400">
                <a:solidFill>
                  <a:srgbClr val="FFFFFF"/>
                </a:solidFill>
              </a:rPr>
              <a:t> Platform VMs</a:t>
            </a:r>
          </a:p>
          <a:p>
            <a:pPr lvl="0" defTabSz="457200">
              <a:lnSpc>
                <a:spcPct val="200000"/>
              </a:lnSpc>
              <a:defRPr>
                <a:solidFill>
                  <a:srgbClr val="000000"/>
                </a:solidFill>
                <a:uFillTx/>
              </a:defRPr>
            </a:pPr>
            <a:r>
              <a:rPr sz="2400">
                <a:solidFill>
                  <a:srgbClr val="FFFFFF"/>
                </a:solidFill>
              </a:rPr>
              <a:t> Availability Zones</a:t>
            </a:r>
          </a:p>
        </p:txBody>
      </p:sp>
    </p:spTree>
    <p:extLst>
      <p:ext uri="{BB962C8B-B14F-4D97-AF65-F5344CB8AC3E}">
        <p14:creationId xmlns:p14="http://schemas.microsoft.com/office/powerpoint/2010/main" val="73674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366712" y="206375"/>
            <a:ext cx="8410574" cy="460374"/>
          </a:xfrm>
          <a:prstGeom prst="rect">
            <a:avLst/>
          </a:prstGeom>
          <a:noFill/>
          <a:ln>
            <a:noFill/>
          </a:ln>
        </p:spPr>
        <p:txBody>
          <a:bodyPr lIns="0" tIns="0" rIns="0" bIns="0" anchor="t" anchorCtr="0">
            <a:noAutofit/>
          </a:bodyPr>
          <a:lstStyle/>
          <a:p>
            <a:pPr lvl="0">
              <a:buClr>
                <a:srgbClr val="00685D"/>
              </a:buClr>
              <a:buSzPct val="25000"/>
            </a:pPr>
            <a:r>
              <a:rPr lang="en-US" sz="2800" dirty="0" smtClean="0">
                <a:solidFill>
                  <a:srgbClr val="2C95DD"/>
                </a:solidFill>
              </a:rPr>
              <a:t>Application Instance HA</a:t>
            </a:r>
            <a:endParaRPr lang="en-US" sz="2800" b="0" i="0" u="none" strike="noStrike" cap="none" dirty="0">
              <a:solidFill>
                <a:srgbClr val="00685D"/>
              </a:solidFill>
              <a:latin typeface="Arial"/>
              <a:ea typeface="Arial"/>
              <a:cs typeface="Arial"/>
              <a:sym typeface="Arial"/>
            </a:endParaRPr>
          </a:p>
        </p:txBody>
      </p:sp>
      <p:sp>
        <p:nvSpPr>
          <p:cNvPr id="522" name="Shape 522"/>
          <p:cNvSpPr/>
          <p:nvPr/>
        </p:nvSpPr>
        <p:spPr>
          <a:xfrm>
            <a:off x="990400" y="762000"/>
            <a:ext cx="7269846" cy="3790135"/>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524" name="Shape 524"/>
          <p:cNvSpPr/>
          <p:nvPr/>
        </p:nvSpPr>
        <p:spPr>
          <a:xfrm rot="-5400000">
            <a:off x="-302943" y="2499035"/>
            <a:ext cx="3581398" cy="374030"/>
          </a:xfrm>
          <a:prstGeom prst="roundRect">
            <a:avLst>
              <a:gd name="adj" fmla="val 8685"/>
            </a:avLst>
          </a:prstGeom>
          <a:solidFill>
            <a:srgbClr val="369188"/>
          </a:solidFill>
          <a:ln>
            <a:noFill/>
          </a:ln>
        </p:spPr>
        <p:txBody>
          <a:bodyPr lIns="182875" tIns="0" rIns="0" bIns="0" anchor="ctr" anchorCtr="0">
            <a:noAutofit/>
          </a:bodyPr>
          <a:lstStyle/>
          <a:p>
            <a:pPr marL="0" marR="0" lvl="0" indent="0" algn="l" rtl="0">
              <a:spcBef>
                <a:spcPts val="0"/>
              </a:spcBef>
              <a:buSzPct val="25000"/>
              <a:buNone/>
            </a:pPr>
            <a:r>
              <a:rPr lang="en-US" sz="1600" b="0" i="0" u="none" strike="noStrike" cap="none">
                <a:solidFill>
                  <a:srgbClr val="F2F2F2"/>
                </a:solidFill>
                <a:latin typeface="Calibri"/>
                <a:ea typeface="Calibri"/>
                <a:cs typeface="Calibri"/>
                <a:sym typeface="Calibri"/>
              </a:rPr>
              <a:t>Router</a:t>
            </a:r>
          </a:p>
        </p:txBody>
      </p:sp>
      <p:sp>
        <p:nvSpPr>
          <p:cNvPr id="525" name="Shape 525"/>
          <p:cNvSpPr/>
          <p:nvPr/>
        </p:nvSpPr>
        <p:spPr>
          <a:xfrm>
            <a:off x="1768960" y="1200150"/>
            <a:ext cx="1533402"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Blobstore</a:t>
            </a:r>
          </a:p>
        </p:txBody>
      </p:sp>
      <p:sp>
        <p:nvSpPr>
          <p:cNvPr id="526" name="Shape 526"/>
          <p:cNvSpPr/>
          <p:nvPr/>
        </p:nvSpPr>
        <p:spPr>
          <a:xfrm>
            <a:off x="1832465" y="1314154"/>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27" name="Shape 527"/>
          <p:cNvGrpSpPr/>
          <p:nvPr/>
        </p:nvGrpSpPr>
        <p:grpSpPr>
          <a:xfrm>
            <a:off x="3484928" y="1189969"/>
            <a:ext cx="1533402" cy="443726"/>
            <a:chOff x="5181600" y="2326964"/>
            <a:chExt cx="1533402" cy="443726"/>
          </a:xfrm>
        </p:grpSpPr>
        <p:sp>
          <p:nvSpPr>
            <p:cNvPr id="528" name="Shape 528"/>
            <p:cNvSpPr/>
            <p:nvPr/>
          </p:nvSpPr>
          <p:spPr>
            <a:xfrm>
              <a:off x="5181600" y="2326964"/>
              <a:ext cx="15334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Cloud Controller</a:t>
              </a:r>
            </a:p>
          </p:txBody>
        </p:sp>
        <p:sp>
          <p:nvSpPr>
            <p:cNvPr id="529" name="Shape 529"/>
            <p:cNvSpPr/>
            <p:nvPr/>
          </p:nvSpPr>
          <p:spPr>
            <a:xfrm>
              <a:off x="525780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30" name="Shape 530"/>
          <p:cNvSpPr/>
          <p:nvPr/>
        </p:nvSpPr>
        <p:spPr>
          <a:xfrm>
            <a:off x="3536200" y="2448554"/>
            <a:ext cx="1482130"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 BBS</a:t>
            </a:r>
          </a:p>
        </p:txBody>
      </p:sp>
      <p:cxnSp>
        <p:nvCxnSpPr>
          <p:cNvPr id="541" name="Shape 541"/>
          <p:cNvCxnSpPr>
            <a:stCxn id="525" idx="3"/>
            <a:endCxn id="528" idx="1"/>
          </p:cNvCxnSpPr>
          <p:nvPr/>
        </p:nvCxnSpPr>
        <p:spPr>
          <a:xfrm flipV="1">
            <a:off x="3302362" y="1411832"/>
            <a:ext cx="182566" cy="10181"/>
          </a:xfrm>
          <a:prstGeom prst="straightConnector1">
            <a:avLst/>
          </a:prstGeom>
          <a:noFill/>
          <a:ln w="19050" cap="flat" cmpd="sng">
            <a:solidFill>
              <a:schemeClr val="lt2"/>
            </a:solidFill>
            <a:prstDash val="solid"/>
            <a:round/>
            <a:headEnd type="none" w="med" len="med"/>
            <a:tailEnd type="none" w="med" len="med"/>
          </a:ln>
        </p:spPr>
      </p:cxnSp>
      <p:sp>
        <p:nvSpPr>
          <p:cNvPr id="542" name="Shape 542"/>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4" name="Shape 544"/>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sp>
        <p:nvSpPr>
          <p:cNvPr id="546" name="Shape 546"/>
          <p:cNvSpPr/>
          <p:nvPr/>
        </p:nvSpPr>
        <p:spPr>
          <a:xfrm>
            <a:off x="1372465" y="3621800"/>
            <a:ext cx="230584" cy="230584"/>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nvGrpSpPr>
          <p:cNvPr id="556" name="Shape 556"/>
          <p:cNvGrpSpPr/>
          <p:nvPr/>
        </p:nvGrpSpPr>
        <p:grpSpPr>
          <a:xfrm>
            <a:off x="5502760" y="1200150"/>
            <a:ext cx="1904999" cy="443726"/>
            <a:chOff x="3448048" y="1498378"/>
            <a:chExt cx="2590798" cy="443726"/>
          </a:xfrm>
        </p:grpSpPr>
        <p:sp>
          <p:nvSpPr>
            <p:cNvPr id="557" name="Shape 557"/>
            <p:cNvSpPr/>
            <p:nvPr/>
          </p:nvSpPr>
          <p:spPr>
            <a:xfrm>
              <a:off x="3448048" y="1498378"/>
              <a:ext cx="2590798" cy="443726"/>
            </a:xfrm>
            <a:prstGeom prst="roundRect">
              <a:avLst>
                <a:gd name="adj" fmla="val 4579"/>
              </a:avLst>
            </a:prstGeom>
            <a:solidFill>
              <a:srgbClr val="A5A5A5"/>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DB</a:t>
              </a:r>
            </a:p>
          </p:txBody>
        </p:sp>
        <p:sp>
          <p:nvSpPr>
            <p:cNvPr id="558" name="Shape 558"/>
            <p:cNvSpPr/>
            <p:nvPr/>
          </p:nvSpPr>
          <p:spPr>
            <a:xfrm>
              <a:off x="3511555" y="161238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559" name="Shape 559"/>
          <p:cNvSpPr txBox="1"/>
          <p:nvPr/>
        </p:nvSpPr>
        <p:spPr>
          <a:xfrm>
            <a:off x="6340960" y="1200150"/>
            <a:ext cx="925253" cy="46166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credentials</a:t>
            </a:r>
          </a:p>
        </p:txBody>
      </p:sp>
      <p:sp>
        <p:nvSpPr>
          <p:cNvPr id="560" name="Shape 560"/>
          <p:cNvSpPr txBox="1"/>
          <p:nvPr/>
        </p:nvSpPr>
        <p:spPr>
          <a:xfrm>
            <a:off x="6340960" y="1374087"/>
            <a:ext cx="56097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creds</a:t>
            </a:r>
          </a:p>
        </p:txBody>
      </p:sp>
      <p:cxnSp>
        <p:nvCxnSpPr>
          <p:cNvPr id="561" name="Shape 561"/>
          <p:cNvCxnSpPr>
            <a:stCxn id="528" idx="3"/>
            <a:endCxn id="557" idx="1"/>
          </p:cNvCxnSpPr>
          <p:nvPr/>
        </p:nvCxnSpPr>
        <p:spPr>
          <a:xfrm>
            <a:off x="5018330" y="1411832"/>
            <a:ext cx="484430" cy="10181"/>
          </a:xfrm>
          <a:prstGeom prst="straightConnector1">
            <a:avLst/>
          </a:prstGeom>
          <a:noFill/>
          <a:ln w="19050" cap="flat" cmpd="sng">
            <a:solidFill>
              <a:schemeClr val="lt2"/>
            </a:solidFill>
            <a:prstDash val="solid"/>
            <a:round/>
            <a:headEnd type="none" w="med" len="med"/>
            <a:tailEnd type="none" w="med" len="med"/>
          </a:ln>
        </p:spPr>
      </p:cxnSp>
      <p:sp>
        <p:nvSpPr>
          <p:cNvPr id="562" name="Shape 562"/>
          <p:cNvSpPr/>
          <p:nvPr/>
        </p:nvSpPr>
        <p:spPr>
          <a:xfrm>
            <a:off x="5681923" y="2445189"/>
            <a:ext cx="2328333"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buSzPct val="25000"/>
              <a:buNone/>
            </a:pPr>
            <a:r>
              <a:rPr lang="en-US" sz="1200" b="1" i="0" u="none" strike="noStrike" cap="none">
                <a:solidFill>
                  <a:srgbClr val="FFFFFF"/>
                </a:solidFill>
                <a:latin typeface="Arial"/>
                <a:ea typeface="Arial"/>
                <a:cs typeface="Arial"/>
                <a:sym typeface="Arial"/>
              </a:rPr>
              <a:t>Converger &amp; Auctioneer</a:t>
            </a:r>
          </a:p>
        </p:txBody>
      </p:sp>
      <p:grpSp>
        <p:nvGrpSpPr>
          <p:cNvPr id="568" name="Shape 568"/>
          <p:cNvGrpSpPr/>
          <p:nvPr/>
        </p:nvGrpSpPr>
        <p:grpSpPr>
          <a:xfrm>
            <a:off x="5648689" y="1986081"/>
            <a:ext cx="1047082" cy="416991"/>
            <a:chOff x="5638800" y="1121740"/>
            <a:chExt cx="1047082" cy="416991"/>
          </a:xfrm>
        </p:grpSpPr>
        <p:sp>
          <p:nvSpPr>
            <p:cNvPr id="569" name="Shape 569"/>
            <p:cNvSpPr/>
            <p:nvPr/>
          </p:nvSpPr>
          <p:spPr>
            <a:xfrm>
              <a:off x="5966682" y="1121740"/>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sp>
          <p:nvSpPr>
            <p:cNvPr id="570" name="Shape 570"/>
            <p:cNvSpPr txBox="1"/>
            <p:nvPr/>
          </p:nvSpPr>
          <p:spPr>
            <a:xfrm>
              <a:off x="5638800" y="1284816"/>
              <a:ext cx="1047082"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a:solidFill>
                    <a:srgbClr val="4D4D4D"/>
                  </a:solidFill>
                  <a:latin typeface="Arial"/>
                  <a:ea typeface="Arial"/>
                  <a:cs typeface="Arial"/>
                  <a:sym typeface="Arial"/>
                </a:rPr>
                <a:t>Desired State</a:t>
              </a:r>
            </a:p>
          </p:txBody>
        </p:sp>
      </p:grpSp>
      <p:grpSp>
        <p:nvGrpSpPr>
          <p:cNvPr id="517" name="Group 516"/>
          <p:cNvGrpSpPr/>
          <p:nvPr/>
        </p:nvGrpSpPr>
        <p:grpSpPr>
          <a:xfrm>
            <a:off x="6695771" y="1940868"/>
            <a:ext cx="963725" cy="451269"/>
            <a:chOff x="7212811" y="1788728"/>
            <a:chExt cx="963725" cy="451269"/>
          </a:xfrm>
        </p:grpSpPr>
        <p:sp>
          <p:nvSpPr>
            <p:cNvPr id="581" name="Shape 581"/>
            <p:cNvSpPr txBox="1"/>
            <p:nvPr/>
          </p:nvSpPr>
          <p:spPr>
            <a:xfrm>
              <a:off x="7212811" y="1986081"/>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582" name="Shape 582"/>
            <p:cNvSpPr/>
            <p:nvPr/>
          </p:nvSpPr>
          <p:spPr>
            <a:xfrm>
              <a:off x="7512033" y="1788728"/>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7F7F7F"/>
                </a:solidFill>
                <a:latin typeface="Arial"/>
                <a:ea typeface="Arial"/>
                <a:cs typeface="Arial"/>
                <a:sym typeface="Arial"/>
              </a:endParaRPr>
            </a:p>
          </p:txBody>
        </p:sp>
      </p:grpSp>
      <p:grpSp>
        <p:nvGrpSpPr>
          <p:cNvPr id="585" name="Shape 585"/>
          <p:cNvGrpSpPr/>
          <p:nvPr/>
        </p:nvGrpSpPr>
        <p:grpSpPr>
          <a:xfrm>
            <a:off x="3484928" y="1833380"/>
            <a:ext cx="1565494" cy="443726"/>
            <a:chOff x="4156726" y="1255954"/>
            <a:chExt cx="1565494" cy="443726"/>
          </a:xfrm>
        </p:grpSpPr>
        <p:sp>
          <p:nvSpPr>
            <p:cNvPr id="586" name="Shape 586"/>
            <p:cNvSpPr/>
            <p:nvPr/>
          </p:nvSpPr>
          <p:spPr>
            <a:xfrm>
              <a:off x="4156726" y="1255954"/>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87" name="Shape 587"/>
            <p:cNvSpPr/>
            <p:nvPr/>
          </p:nvSpPr>
          <p:spPr>
            <a:xfrm>
              <a:off x="4203930" y="1408655"/>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sp>
        <p:nvSpPr>
          <p:cNvPr id="589" name="Shape 589"/>
          <p:cNvSpPr/>
          <p:nvPr/>
        </p:nvSpPr>
        <p:spPr>
          <a:xfrm>
            <a:off x="3555548" y="2568052"/>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2" name="Rounded Rectangle 71"/>
          <p:cNvSpPr>
            <a:spLocks noChangeArrowheads="1"/>
          </p:cNvSpPr>
          <p:nvPr/>
        </p:nvSpPr>
        <p:spPr bwMode="auto">
          <a:xfrm>
            <a:off x="2015158" y="3242319"/>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3" name="AutoShape 10"/>
          <p:cNvSpPr>
            <a:spLocks noChangeArrowheads="1"/>
          </p:cNvSpPr>
          <p:nvPr/>
        </p:nvSpPr>
        <p:spPr bwMode="auto">
          <a:xfrm>
            <a:off x="2758463"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74" name="Oval 170"/>
          <p:cNvSpPr/>
          <p:nvPr/>
        </p:nvSpPr>
        <p:spPr>
          <a:xfrm>
            <a:off x="2051099" y="3292448"/>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utoShape 10"/>
          <p:cNvSpPr>
            <a:spLocks noChangeArrowheads="1"/>
          </p:cNvSpPr>
          <p:nvPr/>
        </p:nvSpPr>
        <p:spPr bwMode="auto">
          <a:xfrm>
            <a:off x="2076361" y="3623769"/>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93" name="Group 92"/>
          <p:cNvGrpSpPr/>
          <p:nvPr/>
        </p:nvGrpSpPr>
        <p:grpSpPr>
          <a:xfrm>
            <a:off x="2068091" y="3986102"/>
            <a:ext cx="1332201" cy="352558"/>
            <a:chOff x="2585131" y="3986102"/>
            <a:chExt cx="1332201" cy="352558"/>
          </a:xfrm>
        </p:grpSpPr>
        <p:sp>
          <p:nvSpPr>
            <p:cNvPr id="76" name="Shape 368"/>
            <p:cNvSpPr/>
            <p:nvPr/>
          </p:nvSpPr>
          <p:spPr>
            <a:xfrm rot="5400000">
              <a:off x="3074953" y="3496280"/>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77" name="Freeform 21"/>
            <p:cNvSpPr>
              <a:spLocks noChangeArrowheads="1"/>
            </p:cNvSpPr>
            <p:nvPr/>
          </p:nvSpPr>
          <p:spPr bwMode="auto">
            <a:xfrm>
              <a:off x="3663610" y="4026403"/>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 name="Rounded Rectangle 79"/>
          <p:cNvSpPr>
            <a:spLocks noChangeArrowheads="1"/>
          </p:cNvSpPr>
          <p:nvPr/>
        </p:nvSpPr>
        <p:spPr bwMode="auto">
          <a:xfrm>
            <a:off x="3561128" y="3242470"/>
            <a:ext cx="1452177" cy="1191784"/>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1" name="AutoShape 10"/>
          <p:cNvSpPr>
            <a:spLocks noChangeArrowheads="1"/>
          </p:cNvSpPr>
          <p:nvPr/>
        </p:nvSpPr>
        <p:spPr bwMode="auto">
          <a:xfrm>
            <a:off x="4304433"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2" name="Oval 170"/>
          <p:cNvSpPr/>
          <p:nvPr/>
        </p:nvSpPr>
        <p:spPr>
          <a:xfrm>
            <a:off x="3597069" y="3292599"/>
            <a:ext cx="160847" cy="16352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utoShape 10"/>
          <p:cNvSpPr>
            <a:spLocks noChangeArrowheads="1"/>
          </p:cNvSpPr>
          <p:nvPr/>
        </p:nvSpPr>
        <p:spPr bwMode="auto">
          <a:xfrm>
            <a:off x="3622331" y="3623920"/>
            <a:ext cx="570417" cy="214291"/>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grpSp>
        <p:nvGrpSpPr>
          <p:cNvPr id="86" name="Group 85"/>
          <p:cNvGrpSpPr/>
          <p:nvPr/>
        </p:nvGrpSpPr>
        <p:grpSpPr>
          <a:xfrm>
            <a:off x="5091046" y="3242470"/>
            <a:ext cx="1452177" cy="1191784"/>
            <a:chOff x="3695085" y="2883276"/>
            <a:chExt cx="2033899" cy="1619150"/>
          </a:xfrm>
        </p:grpSpPr>
        <p:sp>
          <p:nvSpPr>
            <p:cNvPr id="87" name="Rounded Rectangle 86"/>
            <p:cNvSpPr>
              <a:spLocks noChangeArrowheads="1"/>
            </p:cNvSpPr>
            <p:nvPr/>
          </p:nvSpPr>
          <p:spPr bwMode="auto">
            <a:xfrm>
              <a:off x="3695085" y="2883276"/>
              <a:ext cx="2033899"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88" name="AutoShape 10"/>
            <p:cNvSpPr>
              <a:spLocks noChangeArrowheads="1"/>
            </p:cNvSpPr>
            <p:nvPr/>
          </p:nvSpPr>
          <p:spPr bwMode="auto">
            <a:xfrm>
              <a:off x="4736148"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200" dirty="0">
                <a:solidFill>
                  <a:srgbClr val="FFFFFF"/>
                </a:solidFill>
              </a:endParaRPr>
            </a:p>
          </p:txBody>
        </p:sp>
        <p:sp>
          <p:nvSpPr>
            <p:cNvPr id="89" name="Oval 170"/>
            <p:cNvSpPr/>
            <p:nvPr/>
          </p:nvSpPr>
          <p:spPr>
            <a:xfrm>
              <a:off x="3745424" y="295138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utoShape 10"/>
            <p:cNvSpPr>
              <a:spLocks noChangeArrowheads="1"/>
            </p:cNvSpPr>
            <p:nvPr/>
          </p:nvSpPr>
          <p:spPr bwMode="auto">
            <a:xfrm>
              <a:off x="3780805" y="3401511"/>
              <a:ext cx="798918" cy="291134"/>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91" name="Shape 368"/>
            <p:cNvSpPr/>
            <p:nvPr/>
          </p:nvSpPr>
          <p:spPr>
            <a:xfrm rot="5400000">
              <a:off x="4462663" y="3200334"/>
              <a:ext cx="478983" cy="1865862"/>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92" name="Freeform 21"/>
            <p:cNvSpPr>
              <a:spLocks noChangeArrowheads="1"/>
            </p:cNvSpPr>
            <p:nvPr/>
          </p:nvSpPr>
          <p:spPr bwMode="auto">
            <a:xfrm>
              <a:off x="5279725" y="3948527"/>
              <a:ext cx="255341" cy="23989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cxnSp>
        <p:nvCxnSpPr>
          <p:cNvPr id="4" name="Straight Arrow Connector 3"/>
          <p:cNvCxnSpPr>
            <a:stCxn id="72" idx="0"/>
          </p:cNvCxnSpPr>
          <p:nvPr/>
        </p:nvCxnSpPr>
        <p:spPr>
          <a:xfrm flipV="1">
            <a:off x="2741247" y="2877956"/>
            <a:ext cx="1053301" cy="364363"/>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a:stCxn id="80" idx="0"/>
            <a:endCxn id="530" idx="2"/>
          </p:cNvCxnSpPr>
          <p:nvPr/>
        </p:nvCxnSpPr>
        <p:spPr>
          <a:xfrm flipH="1" flipV="1">
            <a:off x="4277265" y="2892280"/>
            <a:ext cx="9952" cy="350190"/>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0"/>
          </p:cNvCxnSpPr>
          <p:nvPr/>
        </p:nvCxnSpPr>
        <p:spPr>
          <a:xfrm flipH="1" flipV="1">
            <a:off x="4662130" y="2905856"/>
            <a:ext cx="1155005" cy="336614"/>
          </a:xfrm>
          <a:prstGeom prst="straightConnector1">
            <a:avLst/>
          </a:prstGeom>
          <a:ln>
            <a:solidFill>
              <a:srgbClr val="262626"/>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518" name="Group 517"/>
          <p:cNvGrpSpPr/>
          <p:nvPr/>
        </p:nvGrpSpPr>
        <p:grpSpPr>
          <a:xfrm>
            <a:off x="3614061" y="3986253"/>
            <a:ext cx="1332201" cy="352558"/>
            <a:chOff x="4131101" y="3986253"/>
            <a:chExt cx="1332201" cy="352558"/>
          </a:xfrm>
        </p:grpSpPr>
        <p:sp>
          <p:nvSpPr>
            <p:cNvPr id="84" name="Shape 368"/>
            <p:cNvSpPr/>
            <p:nvPr/>
          </p:nvSpPr>
          <p:spPr>
            <a:xfrm rot="5400000">
              <a:off x="4620923" y="3496431"/>
              <a:ext cx="352558" cy="1332201"/>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85" name="Freeform 21"/>
            <p:cNvSpPr>
              <a:spLocks noChangeArrowheads="1"/>
            </p:cNvSpPr>
            <p:nvPr/>
          </p:nvSpPr>
          <p:spPr bwMode="auto">
            <a:xfrm>
              <a:off x="5209580" y="4026554"/>
              <a:ext cx="182310" cy="176577"/>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8" name="Shape 553"/>
            <p:cNvSpPr/>
            <p:nvPr/>
          </p:nvSpPr>
          <p:spPr>
            <a:xfrm rot="18900000">
              <a:off x="4636759" y="4072418"/>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sp>
        <p:nvSpPr>
          <p:cNvPr id="119" name="Shape 553"/>
          <p:cNvSpPr/>
          <p:nvPr/>
        </p:nvSpPr>
        <p:spPr>
          <a:xfrm rot="18900000">
            <a:off x="5574205" y="4126620"/>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cxnSp>
        <p:nvCxnSpPr>
          <p:cNvPr id="28" name="Straight Arrow Connector 27"/>
          <p:cNvCxnSpPr/>
          <p:nvPr/>
        </p:nvCxnSpPr>
        <p:spPr>
          <a:xfrm flipV="1">
            <a:off x="5013305" y="2780405"/>
            <a:ext cx="663593" cy="3365"/>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H="1">
            <a:off x="4990121" y="2561780"/>
            <a:ext cx="658568" cy="0"/>
          </a:xfrm>
          <a:prstGeom prst="straightConnector1">
            <a:avLst/>
          </a:prstGeom>
          <a:ln>
            <a:solidFill>
              <a:schemeClr val="tx1">
                <a:lumMod val="50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35" name="Shape 988"/>
          <p:cNvGrpSpPr/>
          <p:nvPr/>
        </p:nvGrpSpPr>
        <p:grpSpPr>
          <a:xfrm>
            <a:off x="7659496" y="1940868"/>
            <a:ext cx="416578" cy="416578"/>
            <a:chOff x="3169175" y="1107626"/>
            <a:chExt cx="416578" cy="416578"/>
          </a:xfrm>
        </p:grpSpPr>
        <p:sp>
          <p:nvSpPr>
            <p:cNvPr id="136" name="Shape 98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nvGrpSpPr>
            <p:cNvPr id="137" name="Shape 990"/>
            <p:cNvGrpSpPr/>
            <p:nvPr/>
          </p:nvGrpSpPr>
          <p:grpSpPr>
            <a:xfrm>
              <a:off x="3196489" y="1134940"/>
              <a:ext cx="361950" cy="361950"/>
              <a:chOff x="4876800" y="325437"/>
              <a:chExt cx="483965" cy="483965"/>
            </a:xfrm>
          </p:grpSpPr>
          <p:sp>
            <p:nvSpPr>
              <p:cNvPr id="138" name="Shape 991"/>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Arial"/>
                  <a:ea typeface="Arial"/>
                  <a:cs typeface="Arial"/>
                  <a:sym typeface="Arial"/>
                </a:endParaRPr>
              </a:p>
            </p:txBody>
          </p:sp>
          <p:sp>
            <p:nvSpPr>
              <p:cNvPr id="139" name="Shape 992"/>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grpSp>
        <p:nvGrpSpPr>
          <p:cNvPr id="64" name="Group 63"/>
          <p:cNvGrpSpPr/>
          <p:nvPr/>
        </p:nvGrpSpPr>
        <p:grpSpPr>
          <a:xfrm>
            <a:off x="6693912" y="1940577"/>
            <a:ext cx="963725" cy="448281"/>
            <a:chOff x="7240125" y="3189812"/>
            <a:chExt cx="963725" cy="448281"/>
          </a:xfrm>
        </p:grpSpPr>
        <p:sp>
          <p:nvSpPr>
            <p:cNvPr id="143" name="Shape 581"/>
            <p:cNvSpPr txBox="1"/>
            <p:nvPr/>
          </p:nvSpPr>
          <p:spPr>
            <a:xfrm>
              <a:off x="7240125" y="3384177"/>
              <a:ext cx="963725" cy="25391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50" b="1" i="0" u="none" strike="noStrike" cap="none" dirty="0">
                  <a:solidFill>
                    <a:srgbClr val="4D4D4D"/>
                  </a:solidFill>
                  <a:latin typeface="Arial"/>
                  <a:ea typeface="Arial"/>
                  <a:cs typeface="Arial"/>
                  <a:sym typeface="Arial"/>
                </a:rPr>
                <a:t>Actual State</a:t>
              </a:r>
            </a:p>
          </p:txBody>
        </p:sp>
        <p:sp>
          <p:nvSpPr>
            <p:cNvPr id="148" name="Shape 567"/>
            <p:cNvSpPr/>
            <p:nvPr/>
          </p:nvSpPr>
          <p:spPr>
            <a:xfrm>
              <a:off x="7591086" y="3189812"/>
              <a:ext cx="329446" cy="219563"/>
            </a:xfrm>
            <a:custGeom>
              <a:avLst/>
              <a:gdLst/>
              <a:ahLst/>
              <a:cxnLst/>
              <a:rect l="0" t="0" r="0" b="0"/>
              <a:pathLst>
                <a:path w="120000" h="120000" extrusionOk="0">
                  <a:moveTo>
                    <a:pt x="21964" y="107531"/>
                  </a:moveTo>
                  <a:cubicBezTo>
                    <a:pt x="20913" y="107531"/>
                    <a:pt x="20061" y="108810"/>
                    <a:pt x="20060" y="110387"/>
                  </a:cubicBezTo>
                  <a:cubicBezTo>
                    <a:pt x="20061" y="111964"/>
                    <a:pt x="20913" y="113243"/>
                    <a:pt x="21964" y="113243"/>
                  </a:cubicBezTo>
                  <a:lnTo>
                    <a:pt x="35151" y="113243"/>
                  </a:lnTo>
                  <a:cubicBezTo>
                    <a:pt x="36202" y="113243"/>
                    <a:pt x="37054" y="111964"/>
                    <a:pt x="37054" y="110387"/>
                  </a:cubicBezTo>
                  <a:lnTo>
                    <a:pt x="37054" y="110387"/>
                  </a:lnTo>
                  <a:cubicBezTo>
                    <a:pt x="37054" y="108810"/>
                    <a:pt x="36202" y="107531"/>
                    <a:pt x="35151" y="107531"/>
                  </a:cubicBezTo>
                  <a:close/>
                  <a:moveTo>
                    <a:pt x="21964" y="95003"/>
                  </a:moveTo>
                  <a:cubicBezTo>
                    <a:pt x="20913" y="95003"/>
                    <a:pt x="20061" y="96282"/>
                    <a:pt x="20060" y="97859"/>
                  </a:cubicBezTo>
                  <a:cubicBezTo>
                    <a:pt x="20061" y="99436"/>
                    <a:pt x="20913" y="100715"/>
                    <a:pt x="21964" y="100715"/>
                  </a:cubicBezTo>
                  <a:lnTo>
                    <a:pt x="69240" y="100715"/>
                  </a:lnTo>
                  <a:cubicBezTo>
                    <a:pt x="70292" y="100715"/>
                    <a:pt x="71144" y="99436"/>
                    <a:pt x="71144" y="97859"/>
                  </a:cubicBezTo>
                  <a:lnTo>
                    <a:pt x="71144" y="97859"/>
                  </a:lnTo>
                  <a:cubicBezTo>
                    <a:pt x="71144" y="96282"/>
                    <a:pt x="70292" y="95003"/>
                    <a:pt x="69240" y="95003"/>
                  </a:cubicBezTo>
                  <a:close/>
                  <a:moveTo>
                    <a:pt x="21964" y="82476"/>
                  </a:moveTo>
                  <a:cubicBezTo>
                    <a:pt x="20913" y="82476"/>
                    <a:pt x="20061" y="83754"/>
                    <a:pt x="20060" y="85332"/>
                  </a:cubicBezTo>
                  <a:cubicBezTo>
                    <a:pt x="20061" y="86909"/>
                    <a:pt x="20913" y="88187"/>
                    <a:pt x="21964" y="88187"/>
                  </a:cubicBezTo>
                  <a:lnTo>
                    <a:pt x="69240" y="88187"/>
                  </a:lnTo>
                  <a:cubicBezTo>
                    <a:pt x="70292" y="88187"/>
                    <a:pt x="71144" y="86909"/>
                    <a:pt x="71144" y="85332"/>
                  </a:cubicBezTo>
                  <a:lnTo>
                    <a:pt x="71144" y="85332"/>
                  </a:lnTo>
                  <a:cubicBezTo>
                    <a:pt x="71144" y="83754"/>
                    <a:pt x="70292" y="82476"/>
                    <a:pt x="69240" y="82476"/>
                  </a:cubicBezTo>
                  <a:close/>
                  <a:moveTo>
                    <a:pt x="60265" y="0"/>
                  </a:moveTo>
                  <a:lnTo>
                    <a:pt x="115081" y="0"/>
                  </a:lnTo>
                  <a:cubicBezTo>
                    <a:pt x="117797" y="0"/>
                    <a:pt x="120000" y="3304"/>
                    <a:pt x="120000" y="7380"/>
                  </a:cubicBezTo>
                  <a:lnTo>
                    <a:pt x="120000" y="36900"/>
                  </a:lnTo>
                  <a:cubicBezTo>
                    <a:pt x="120000" y="40976"/>
                    <a:pt x="117797" y="44280"/>
                    <a:pt x="115081" y="44280"/>
                  </a:cubicBezTo>
                  <a:lnTo>
                    <a:pt x="87308" y="44280"/>
                  </a:lnTo>
                  <a:cubicBezTo>
                    <a:pt x="85180" y="60171"/>
                    <a:pt x="57027" y="64236"/>
                    <a:pt x="56672" y="75719"/>
                  </a:cubicBezTo>
                  <a:lnTo>
                    <a:pt x="86286" y="75719"/>
                  </a:lnTo>
                  <a:cubicBezTo>
                    <a:pt x="89003" y="75719"/>
                    <a:pt x="91205" y="79023"/>
                    <a:pt x="91205" y="83099"/>
                  </a:cubicBezTo>
                  <a:lnTo>
                    <a:pt x="91205" y="112619"/>
                  </a:lnTo>
                  <a:cubicBezTo>
                    <a:pt x="91205" y="116695"/>
                    <a:pt x="89003" y="120000"/>
                    <a:pt x="86286" y="120000"/>
                  </a:cubicBezTo>
                  <a:lnTo>
                    <a:pt x="4918" y="120000"/>
                  </a:lnTo>
                  <a:cubicBezTo>
                    <a:pt x="2202" y="120000"/>
                    <a:pt x="0" y="116695"/>
                    <a:pt x="0" y="112619"/>
                  </a:cubicBezTo>
                  <a:lnTo>
                    <a:pt x="0" y="83099"/>
                  </a:lnTo>
                  <a:cubicBezTo>
                    <a:pt x="0" y="79023"/>
                    <a:pt x="2202" y="75719"/>
                    <a:pt x="4918" y="75719"/>
                  </a:cubicBezTo>
                  <a:lnTo>
                    <a:pt x="42736" y="75719"/>
                  </a:lnTo>
                  <a:cubicBezTo>
                    <a:pt x="43486" y="56974"/>
                    <a:pt x="69893" y="55751"/>
                    <a:pt x="73235" y="44280"/>
                  </a:cubicBezTo>
                  <a:lnTo>
                    <a:pt x="60265" y="44280"/>
                  </a:lnTo>
                  <a:cubicBezTo>
                    <a:pt x="57549" y="44280"/>
                    <a:pt x="55346" y="40976"/>
                    <a:pt x="55346" y="36900"/>
                  </a:cubicBezTo>
                  <a:lnTo>
                    <a:pt x="55346" y="7380"/>
                  </a:lnTo>
                  <a:cubicBezTo>
                    <a:pt x="55346" y="3304"/>
                    <a:pt x="57549" y="0"/>
                    <a:pt x="60265" y="0"/>
                  </a:cubicBezTo>
                  <a:close/>
                </a:path>
              </a:pathLst>
            </a:custGeom>
            <a:solidFill>
              <a:schemeClr val="lt2"/>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150" name="Shape 918"/>
          <p:cNvGrpSpPr/>
          <p:nvPr/>
        </p:nvGrpSpPr>
        <p:grpSpPr>
          <a:xfrm>
            <a:off x="7659709" y="1923773"/>
            <a:ext cx="416578" cy="416578"/>
            <a:chOff x="3169175" y="1107626"/>
            <a:chExt cx="416578" cy="416578"/>
          </a:xfrm>
        </p:grpSpPr>
        <p:sp>
          <p:nvSpPr>
            <p:cNvPr id="151" name="Shape 919"/>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2" name="Shape 920"/>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53" name="Shape 921"/>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68" name="TextBox 67"/>
          <p:cNvSpPr txBox="1"/>
          <p:nvPr/>
        </p:nvSpPr>
        <p:spPr>
          <a:xfrm>
            <a:off x="1753074" y="2476497"/>
            <a:ext cx="1393496" cy="307777"/>
          </a:xfrm>
          <a:prstGeom prst="rect">
            <a:avLst/>
          </a:prstGeom>
          <a:noFill/>
        </p:spPr>
        <p:txBody>
          <a:bodyPr wrap="square" rtlCol="0">
            <a:spAutoFit/>
          </a:bodyPr>
          <a:lstStyle/>
          <a:p>
            <a:r>
              <a:rPr lang="en-US" dirty="0" smtClean="0"/>
              <a:t>Re-deploy App</a:t>
            </a:r>
            <a:endParaRPr lang="en-US" dirty="0"/>
          </a:p>
        </p:txBody>
      </p:sp>
      <p:cxnSp>
        <p:nvCxnSpPr>
          <p:cNvPr id="161" name="Straight Arrow Connector 160"/>
          <p:cNvCxnSpPr/>
          <p:nvPr/>
        </p:nvCxnSpPr>
        <p:spPr>
          <a:xfrm flipV="1">
            <a:off x="4270546" y="1633695"/>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flipV="1">
            <a:off x="4270546" y="2277106"/>
            <a:ext cx="0" cy="185825"/>
          </a:xfrm>
          <a:prstGeom prst="straightConnector1">
            <a:avLst/>
          </a:prstGeom>
          <a:ln>
            <a:solidFill>
              <a:srgbClr val="262626"/>
            </a:solidFill>
            <a:headEnd type="none" w="lg" len="lg"/>
            <a:tailEnd type="none" w="lg" len="lg"/>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75" idx="2"/>
          </p:cNvCxnSpPr>
          <p:nvPr/>
        </p:nvCxnSpPr>
        <p:spPr>
          <a:xfrm>
            <a:off x="2361570" y="3838060"/>
            <a:ext cx="0" cy="188342"/>
          </a:xfrm>
          <a:prstGeom prst="straightConnector1">
            <a:avLst/>
          </a:prstGeom>
          <a:ln>
            <a:solidFill>
              <a:srgbClr val="FFFFFF"/>
            </a:solidFill>
            <a:tailEnd type="triangle" w="lg" len="med"/>
          </a:ln>
        </p:spPr>
        <p:style>
          <a:lnRef idx="2">
            <a:schemeClr val="accent1"/>
          </a:lnRef>
          <a:fillRef idx="0">
            <a:schemeClr val="accent1"/>
          </a:fillRef>
          <a:effectRef idx="1">
            <a:schemeClr val="accent1"/>
          </a:effectRef>
          <a:fontRef idx="minor">
            <a:schemeClr val="tx1"/>
          </a:fontRef>
        </p:style>
      </p:cxnSp>
      <p:sp>
        <p:nvSpPr>
          <p:cNvPr id="553" name="Shape 553"/>
          <p:cNvSpPr/>
          <p:nvPr/>
        </p:nvSpPr>
        <p:spPr>
          <a:xfrm rot="-2700000">
            <a:off x="3016584" y="1385126"/>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167" name="droppedImage.png"/>
          <p:cNvPicPr/>
          <p:nvPr/>
        </p:nvPicPr>
        <p:blipFill>
          <a:blip r:embed="rId3">
            <a:extLst/>
          </a:blip>
          <a:srcRect l="3267" t="13725" r="13071" b="40958"/>
          <a:stretch>
            <a:fillRect/>
          </a:stretch>
        </p:blipFill>
        <p:spPr>
          <a:xfrm>
            <a:off x="6945609" y="3507251"/>
            <a:ext cx="1094173" cy="592677"/>
          </a:xfrm>
          <a:prstGeom prst="rect">
            <a:avLst/>
          </a:prstGeom>
          <a:ln w="3175">
            <a:miter lim="400000"/>
          </a:ln>
          <a:effectLst>
            <a:outerShdw blurRad="127000" dist="76200" dir="2700000" rotWithShape="0">
              <a:srgbClr val="000000">
                <a:alpha val="75000"/>
              </a:srgbClr>
            </a:outerShdw>
          </a:effectLst>
        </p:spPr>
      </p:pic>
      <p:sp>
        <p:nvSpPr>
          <p:cNvPr id="168" name="Shape 356"/>
          <p:cNvSpPr/>
          <p:nvPr/>
        </p:nvSpPr>
        <p:spPr>
          <a:xfrm>
            <a:off x="7222808" y="4081292"/>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spTree>
    <p:extLst>
      <p:ext uri="{BB962C8B-B14F-4D97-AF65-F5344CB8AC3E}">
        <p14:creationId xmlns:p14="http://schemas.microsoft.com/office/powerpoint/2010/main" val="39450185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568"/>
                                        </p:tgtEl>
                                        <p:attrNameLst>
                                          <p:attrName>style.visibility</p:attrName>
                                        </p:attrNameLst>
                                      </p:cBhvr>
                                      <p:to>
                                        <p:strVal val="visible"/>
                                      </p:to>
                                    </p:set>
                                    <p:animEffect transition="in" filter="fade">
                                      <p:cBhvr>
                                        <p:cTn id="21" dur="500"/>
                                        <p:tgtEl>
                                          <p:spTgt spid="568"/>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17"/>
                                        </p:tgtEl>
                                        <p:attrNameLst>
                                          <p:attrName>style.visibility</p:attrName>
                                        </p:attrNameLst>
                                      </p:cBhvr>
                                      <p:to>
                                        <p:strVal val="visible"/>
                                      </p:to>
                                    </p:set>
                                    <p:animEffect transition="in" filter="fade">
                                      <p:cBhvr>
                                        <p:cTn id="25" dur="500"/>
                                        <p:tgtEl>
                                          <p:spTgt spid="51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5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5"/>
                                        </p:tgtEl>
                                        <p:attrNameLst>
                                          <p:attrName>style.visibility</p:attrName>
                                        </p:attrNameLst>
                                      </p:cBhvr>
                                      <p:to>
                                        <p:strVal val="visible"/>
                                      </p:to>
                                    </p:set>
                                    <p:animEffect transition="in" filter="fade">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nodeType="clickEffect">
                                  <p:stCondLst>
                                    <p:cond delay="0"/>
                                  </p:stCondLst>
                                  <p:childTnLst>
                                    <p:anim calcmode="lin" valueType="num">
                                      <p:cBhvr>
                                        <p:cTn id="40" dur="1000"/>
                                        <p:tgtEl>
                                          <p:spTgt spid="518"/>
                                        </p:tgtEl>
                                        <p:attrNameLst>
                                          <p:attrName>ppt_w</p:attrName>
                                        </p:attrNameLst>
                                      </p:cBhvr>
                                      <p:tavLst>
                                        <p:tav tm="0">
                                          <p:val>
                                            <p:strVal val="ppt_w"/>
                                          </p:val>
                                        </p:tav>
                                        <p:tav tm="100000">
                                          <p:val>
                                            <p:fltVal val="0"/>
                                          </p:val>
                                        </p:tav>
                                      </p:tavLst>
                                    </p:anim>
                                    <p:anim calcmode="lin" valueType="num">
                                      <p:cBhvr>
                                        <p:cTn id="41" dur="1000"/>
                                        <p:tgtEl>
                                          <p:spTgt spid="518"/>
                                        </p:tgtEl>
                                        <p:attrNameLst>
                                          <p:attrName>ppt_h</p:attrName>
                                        </p:attrNameLst>
                                      </p:cBhvr>
                                      <p:tavLst>
                                        <p:tav tm="0">
                                          <p:val>
                                            <p:strVal val="ppt_h"/>
                                          </p:val>
                                        </p:tav>
                                        <p:tav tm="100000">
                                          <p:val>
                                            <p:fltVal val="0"/>
                                          </p:val>
                                        </p:tav>
                                      </p:tavLst>
                                    </p:anim>
                                    <p:anim calcmode="lin" valueType="num">
                                      <p:cBhvr>
                                        <p:cTn id="42" dur="1000"/>
                                        <p:tgtEl>
                                          <p:spTgt spid="518"/>
                                        </p:tgtEl>
                                        <p:attrNameLst>
                                          <p:attrName>style.rotation</p:attrName>
                                        </p:attrNameLst>
                                      </p:cBhvr>
                                      <p:tavLst>
                                        <p:tav tm="0">
                                          <p:val>
                                            <p:fltVal val="0"/>
                                          </p:val>
                                        </p:tav>
                                        <p:tav tm="100000">
                                          <p:val>
                                            <p:fltVal val="90"/>
                                          </p:val>
                                        </p:tav>
                                      </p:tavLst>
                                    </p:anim>
                                    <p:animEffect transition="out" filter="fade">
                                      <p:cBhvr>
                                        <p:cTn id="43" dur="1000"/>
                                        <p:tgtEl>
                                          <p:spTgt spid="518"/>
                                        </p:tgtEl>
                                      </p:cBhvr>
                                    </p:animEffect>
                                    <p:set>
                                      <p:cBhvr>
                                        <p:cTn id="44" dur="1" fill="hold">
                                          <p:stCondLst>
                                            <p:cond delay="999"/>
                                          </p:stCondLst>
                                        </p:cTn>
                                        <p:tgtEl>
                                          <p:spTgt spid="518"/>
                                        </p:tgtEl>
                                        <p:attrNameLst>
                                          <p:attrName>style.visibility</p:attrName>
                                        </p:attrNameLst>
                                      </p:cBhvr>
                                      <p:to>
                                        <p:strVal val="hidden"/>
                                      </p:to>
                                    </p:set>
                                  </p:childTnLst>
                                </p:cTn>
                              </p:par>
                            </p:childTnLst>
                          </p:cTn>
                        </p:par>
                        <p:par>
                          <p:cTn id="45" fill="hold">
                            <p:stCondLst>
                              <p:cond delay="1000"/>
                            </p:stCondLst>
                            <p:childTnLst>
                              <p:par>
                                <p:cTn id="46" presetID="10" presetClass="exit" presetSubtype="0" fill="hold" nodeType="afterEffect">
                                  <p:stCondLst>
                                    <p:cond delay="0"/>
                                  </p:stCondLst>
                                  <p:childTnLst>
                                    <p:animEffect transition="out" filter="fade">
                                      <p:cBhvr>
                                        <p:cTn id="47" dur="500"/>
                                        <p:tgtEl>
                                          <p:spTgt spid="517"/>
                                        </p:tgtEl>
                                      </p:cBhvr>
                                    </p:animEffect>
                                    <p:set>
                                      <p:cBhvr>
                                        <p:cTn id="48" dur="1" fill="hold">
                                          <p:stCondLst>
                                            <p:cond delay="499"/>
                                          </p:stCondLst>
                                        </p:cTn>
                                        <p:tgtEl>
                                          <p:spTgt spid="5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35"/>
                                        </p:tgtEl>
                                      </p:cBhvr>
                                    </p:animEffect>
                                    <p:set>
                                      <p:cBhvr>
                                        <p:cTn id="51" dur="1" fill="hold">
                                          <p:stCondLst>
                                            <p:cond delay="499"/>
                                          </p:stCondLst>
                                        </p:cTn>
                                        <p:tgtEl>
                                          <p:spTgt spid="135"/>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500"/>
                                        <p:tgtEl>
                                          <p:spTgt spid="6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fade">
                                      <p:cBhvr>
                                        <p:cTn id="58" dur="500"/>
                                        <p:tgtEl>
                                          <p:spTgt spid="15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
                                        </p:tgtEl>
                                      </p:cBhvr>
                                    </p:animEffect>
                                    <p:set>
                                      <p:cBhvr>
                                        <p:cTn id="63" dur="1" fill="hold">
                                          <p:stCondLst>
                                            <p:cond delay="499"/>
                                          </p:stCondLst>
                                        </p:cTn>
                                        <p:tgtEl>
                                          <p:spTgt spid="9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98"/>
                                        </p:tgtEl>
                                      </p:cBhvr>
                                    </p:animEffect>
                                    <p:set>
                                      <p:cBhvr>
                                        <p:cTn id="66" dur="1" fill="hold">
                                          <p:stCondLst>
                                            <p:cond delay="499"/>
                                          </p:stCondLst>
                                        </p:cTn>
                                        <p:tgtEl>
                                          <p:spTgt spid="98"/>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30"/>
                                        </p:tgtEl>
                                      </p:cBhvr>
                                    </p:animEffect>
                                    <p:set>
                                      <p:cBhvr>
                                        <p:cTn id="72" dur="1" fill="hold">
                                          <p:stCondLst>
                                            <p:cond delay="499"/>
                                          </p:stCondLst>
                                        </p:cTn>
                                        <p:tgtEl>
                                          <p:spTgt spid="13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4"/>
                                        </p:tgtEl>
                                      </p:cBhvr>
                                    </p:animEffect>
                                    <p:set>
                                      <p:cBhvr>
                                        <p:cTn id="75" dur="1" fill="hold">
                                          <p:stCondLst>
                                            <p:cond delay="499"/>
                                          </p:stCondLst>
                                        </p:cTn>
                                        <p:tgtEl>
                                          <p:spTgt spid="6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150"/>
                                        </p:tgtEl>
                                      </p:cBhvr>
                                    </p:animEffect>
                                    <p:set>
                                      <p:cBhvr>
                                        <p:cTn id="78" dur="1" fill="hold">
                                          <p:stCondLst>
                                            <p:cond delay="499"/>
                                          </p:stCondLst>
                                        </p:cTn>
                                        <p:tgtEl>
                                          <p:spTgt spid="150"/>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grpId="0" nodeType="after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70"/>
                                        </p:tgtEl>
                                        <p:attrNameLst>
                                          <p:attrName>style.visibility</p:attrName>
                                        </p:attrNameLst>
                                      </p:cBhvr>
                                      <p:to>
                                        <p:strVal val="visible"/>
                                      </p:to>
                                    </p:set>
                                    <p:animEffect transition="in" filter="fade">
                                      <p:cBhvr>
                                        <p:cTn id="90" dur="500"/>
                                        <p:tgtEl>
                                          <p:spTgt spid="70"/>
                                        </p:tgtEl>
                                      </p:cBhvr>
                                    </p:animEffect>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93"/>
                                        </p:tgtEl>
                                        <p:attrNameLst>
                                          <p:attrName>style.visibility</p:attrName>
                                        </p:attrNameLst>
                                      </p:cBhvr>
                                      <p:to>
                                        <p:strVal val="visible"/>
                                      </p:to>
                                    </p:set>
                                    <p:animEffect transition="in" filter="fade">
                                      <p:cBhvr>
                                        <p:cTn id="94" dur="500"/>
                                        <p:tgtEl>
                                          <p:spTgt spid="93"/>
                                        </p:tgtEl>
                                      </p:cBhvr>
                                    </p:animEffec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0" nodeType="clickEffect">
                                  <p:stCondLst>
                                    <p:cond delay="0"/>
                                  </p:stCondLst>
                                  <p:childTnLst>
                                    <p:animMotion origin="layout" path="M 0.00018 0.00031 L -0.0394 0.52547 " pathEditMode="relative" ptsTypes="AA">
                                      <p:cBhvr>
                                        <p:cTn id="98" dur="2000" fill="hold"/>
                                        <p:tgtEl>
                                          <p:spTgt spid="553"/>
                                        </p:tgtEl>
                                        <p:attrNameLst>
                                          <p:attrName>ppt_x</p:attrName>
                                          <p:attrName>ppt_y</p:attrName>
                                        </p:attrNameLst>
                                      </p:cBhvr>
                                    </p:animMotion>
                                  </p:childTnLst>
                                </p:cTn>
                              </p:par>
                            </p:childTnLst>
                          </p:cTn>
                        </p:par>
                        <p:par>
                          <p:cTn id="99" fill="hold">
                            <p:stCondLst>
                              <p:cond delay="2000"/>
                            </p:stCondLst>
                            <p:childTnLst>
                              <p:par>
                                <p:cTn id="100" presetID="10" presetClass="entr" presetSubtype="0" fill="hold" nodeType="afterEffect">
                                  <p:stCondLst>
                                    <p:cond delay="0"/>
                                  </p:stCondLst>
                                  <p:childTnLst>
                                    <p:set>
                                      <p:cBhvr>
                                        <p:cTn id="101" dur="1" fill="hold">
                                          <p:stCondLst>
                                            <p:cond delay="0"/>
                                          </p:stCondLst>
                                        </p:cTn>
                                        <p:tgtEl>
                                          <p:spTgt spid="4"/>
                                        </p:tgtEl>
                                        <p:attrNameLst>
                                          <p:attrName>style.visibility</p:attrName>
                                        </p:attrNameLst>
                                      </p:cBhvr>
                                      <p:to>
                                        <p:strVal val="visible"/>
                                      </p:to>
                                    </p:set>
                                    <p:animEffect transition="in" filter="fade">
                                      <p:cBhvr>
                                        <p:cTn id="102" dur="500"/>
                                        <p:tgtEl>
                                          <p:spTgt spid="4"/>
                                        </p:tgtEl>
                                      </p:cBhvr>
                                    </p:animEffect>
                                  </p:childTnLst>
                                </p:cTn>
                              </p:par>
                            </p:childTnLst>
                          </p:cTn>
                        </p:par>
                        <p:par>
                          <p:cTn id="103" fill="hold">
                            <p:stCondLst>
                              <p:cond delay="2500"/>
                            </p:stCondLst>
                            <p:childTnLst>
                              <p:par>
                                <p:cTn id="104" presetID="10" presetClass="entr" presetSubtype="0" fill="hold" nodeType="after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childTnLst>
                          </p:cTn>
                        </p:par>
                        <p:par>
                          <p:cTn id="107" fill="hold">
                            <p:stCondLst>
                              <p:cond delay="3000"/>
                            </p:stCondLst>
                            <p:childTnLst>
                              <p:par>
                                <p:cTn id="108" presetID="10" presetClass="entr" presetSubtype="0" fill="hold" nodeType="after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childTnLst>
                          </p:cTn>
                        </p:par>
                        <p:par>
                          <p:cTn id="111" fill="hold">
                            <p:stCondLst>
                              <p:cond delay="3500"/>
                            </p:stCondLst>
                            <p:childTnLst>
                              <p:par>
                                <p:cTn id="112" presetID="10" presetClass="entr" presetSubtype="0" fill="hold" nodeType="afterEffect">
                                  <p:stCondLst>
                                    <p:cond delay="0"/>
                                  </p:stCondLst>
                                  <p:childTnLst>
                                    <p:set>
                                      <p:cBhvr>
                                        <p:cTn id="113" dur="1" fill="hold">
                                          <p:stCondLst>
                                            <p:cond delay="0"/>
                                          </p:stCondLst>
                                        </p:cTn>
                                        <p:tgtEl>
                                          <p:spTgt spid="517"/>
                                        </p:tgtEl>
                                        <p:attrNameLst>
                                          <p:attrName>style.visibility</p:attrName>
                                        </p:attrNameLst>
                                      </p:cBhvr>
                                      <p:to>
                                        <p:strVal val="visible"/>
                                      </p:to>
                                    </p:set>
                                    <p:animEffect transition="in" filter="fade">
                                      <p:cBhvr>
                                        <p:cTn id="114" dur="500"/>
                                        <p:tgtEl>
                                          <p:spTgt spid="517"/>
                                        </p:tgtEl>
                                      </p:cBhvr>
                                    </p:animEffect>
                                  </p:childTnLst>
                                </p:cTn>
                              </p:par>
                            </p:childTnLst>
                          </p:cTn>
                        </p:par>
                        <p:par>
                          <p:cTn id="115" fill="hold">
                            <p:stCondLst>
                              <p:cond delay="4000"/>
                            </p:stCondLst>
                            <p:childTnLst>
                              <p:par>
                                <p:cTn id="116" presetID="10" presetClass="entr" presetSubtype="0" fill="hold" nodeType="afterEffect">
                                  <p:stCondLst>
                                    <p:cond delay="0"/>
                                  </p:stCondLst>
                                  <p:childTnLst>
                                    <p:set>
                                      <p:cBhvr>
                                        <p:cTn id="117" dur="1" fill="hold">
                                          <p:stCondLst>
                                            <p:cond delay="0"/>
                                          </p:stCondLst>
                                        </p:cTn>
                                        <p:tgtEl>
                                          <p:spTgt spid="130"/>
                                        </p:tgtEl>
                                        <p:attrNameLst>
                                          <p:attrName>style.visibility</p:attrName>
                                        </p:attrNameLst>
                                      </p:cBhvr>
                                      <p:to>
                                        <p:strVal val="visible"/>
                                      </p:to>
                                    </p:set>
                                    <p:animEffect transition="in" filter="fade">
                                      <p:cBhvr>
                                        <p:cTn id="118" dur="500"/>
                                        <p:tgtEl>
                                          <p:spTgt spid="130"/>
                                        </p:tgtEl>
                                      </p:cBhvr>
                                    </p:animEffect>
                                  </p:childTnLst>
                                </p:cTn>
                              </p:par>
                            </p:childTnLst>
                          </p:cTn>
                        </p:par>
                        <p:par>
                          <p:cTn id="119" fill="hold">
                            <p:stCondLst>
                              <p:cond delay="4500"/>
                            </p:stCondLst>
                            <p:childTnLst>
                              <p:par>
                                <p:cTn id="120" presetID="10" presetClass="entr" presetSubtype="0" fill="hold" nodeType="afterEffect">
                                  <p:stCondLst>
                                    <p:cond delay="0"/>
                                  </p:stCondLst>
                                  <p:childTnLst>
                                    <p:set>
                                      <p:cBhvr>
                                        <p:cTn id="121" dur="1" fill="hold">
                                          <p:stCondLst>
                                            <p:cond delay="0"/>
                                          </p:stCondLst>
                                        </p:cTn>
                                        <p:tgtEl>
                                          <p:spTgt spid="135"/>
                                        </p:tgtEl>
                                        <p:attrNameLst>
                                          <p:attrName>style.visibility</p:attrName>
                                        </p:attrNameLst>
                                      </p:cBhvr>
                                      <p:to>
                                        <p:strVal val="visible"/>
                                      </p:to>
                                    </p:set>
                                    <p:animEffect transition="in" filter="fade">
                                      <p:cBhvr>
                                        <p:cTn id="1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55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ctrTitle"/>
          </p:nvPr>
        </p:nvSpPr>
        <p:spPr>
          <a:xfrm>
            <a:off x="1017587" y="1739930"/>
            <a:ext cx="7473270" cy="620700"/>
          </a:xfrm>
        </p:spPr>
        <p:txBody>
          <a:bodyPr/>
          <a:lstStyle/>
          <a:p>
            <a:r>
              <a:rPr lang="en-US" sz="4000" dirty="0" smtClean="0">
                <a:solidFill>
                  <a:schemeClr val="accent3"/>
                </a:solidFill>
              </a:rPr>
              <a:t>Elastic Container Runtime</a:t>
            </a:r>
            <a:endParaRPr lang="en-US" sz="4000" dirty="0">
              <a:solidFill>
                <a:schemeClr val="accent3"/>
              </a:solidFill>
            </a:endParaRPr>
          </a:p>
        </p:txBody>
      </p:sp>
      <p:sp>
        <p:nvSpPr>
          <p:cNvPr id="5" name="Content Placeholder 3"/>
          <p:cNvSpPr txBox="1">
            <a:spLocks/>
          </p:cNvSpPr>
          <p:nvPr/>
        </p:nvSpPr>
        <p:spPr>
          <a:xfrm>
            <a:off x="1026053" y="2447128"/>
            <a:ext cx="6048375" cy="562768"/>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r>
              <a:rPr lang="en-US" sz="2400" dirty="0" smtClean="0">
                <a:solidFill>
                  <a:srgbClr val="FFFFFF"/>
                </a:solidFill>
              </a:rPr>
              <a:t>Technical Drill Down</a:t>
            </a:r>
            <a:endParaRPr lang="en-US" sz="2400" dirty="0">
              <a:solidFill>
                <a:srgbClr val="FFFFFF"/>
              </a:solidFill>
            </a:endParaRPr>
          </a:p>
        </p:txBody>
      </p:sp>
    </p:spTree>
    <p:extLst>
      <p:ext uri="{BB962C8B-B14F-4D97-AF65-F5344CB8AC3E}">
        <p14:creationId xmlns:p14="http://schemas.microsoft.com/office/powerpoint/2010/main" val="2755823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34356923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2C95DD"/>
                </a:solidFill>
              </a:rPr>
              <a:t>Platform Process HA</a:t>
            </a:r>
            <a:endParaRPr lang="en-US" sz="2800" dirty="0"/>
          </a:p>
        </p:txBody>
      </p:sp>
      <p:sp>
        <p:nvSpPr>
          <p:cNvPr id="3" name="Rounded Rectangle 2"/>
          <p:cNvSpPr/>
          <p:nvPr/>
        </p:nvSpPr>
        <p:spPr>
          <a:xfrm>
            <a:off x="366713" y="971550"/>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ectangle 4"/>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6" name="Rectangle 5"/>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nvGrpSpPr>
          <p:cNvPr id="27" name="Group 26"/>
          <p:cNvGrpSpPr/>
          <p:nvPr/>
        </p:nvGrpSpPr>
        <p:grpSpPr>
          <a:xfrm>
            <a:off x="6165595" y="1212594"/>
            <a:ext cx="2406385" cy="807464"/>
            <a:chOff x="6168884" y="1428750"/>
            <a:chExt cx="2406385" cy="807464"/>
          </a:xfrm>
        </p:grpSpPr>
        <p:sp>
          <p:nvSpPr>
            <p:cNvPr id="8" name="Rounded Rectangle 7"/>
            <p:cNvSpPr>
              <a:spLocks noChangeArrowheads="1"/>
            </p:cNvSpPr>
            <p:nvPr/>
          </p:nvSpPr>
          <p:spPr bwMode="auto">
            <a:xfrm>
              <a:off x="6168884" y="14287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BBS</a:t>
              </a:r>
              <a:endParaRPr lang="en-US" sz="1200" b="1" dirty="0">
                <a:solidFill>
                  <a:schemeClr val="bg1"/>
                </a:solidFill>
                <a:latin typeface="+mn-lt"/>
                <a:ea typeface="+mn-ea"/>
              </a:endParaRPr>
            </a:p>
          </p:txBody>
        </p:sp>
        <p:sp>
          <p:nvSpPr>
            <p:cNvPr id="7" name="Rounded Rectangle 6"/>
            <p:cNvSpPr/>
            <p:nvPr/>
          </p:nvSpPr>
          <p:spPr>
            <a:xfrm>
              <a:off x="6248400" y="15049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sp>
          <p:nvSpPr>
            <p:cNvPr id="13" name="Heart 12"/>
            <p:cNvSpPr/>
            <p:nvPr/>
          </p:nvSpPr>
          <p:spPr>
            <a:xfrm>
              <a:off x="6900449" y="1939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p:nvGrpSpPr>
          <p:grpSpPr>
            <a:xfrm>
              <a:off x="8176597" y="1504950"/>
              <a:ext cx="333374" cy="228600"/>
              <a:chOff x="7558089" y="1504950"/>
              <a:chExt cx="333374" cy="228600"/>
            </a:xfrm>
          </p:grpSpPr>
          <p:sp>
            <p:nvSpPr>
              <p:cNvPr id="18" name="Rounded Rectangle 17"/>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19" name="Freeform 18"/>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6168884" y="2198434"/>
            <a:ext cx="2406385" cy="807464"/>
            <a:chOff x="6168884" y="2297686"/>
            <a:chExt cx="2406385" cy="807464"/>
          </a:xfrm>
        </p:grpSpPr>
        <p:sp>
          <p:nvSpPr>
            <p:cNvPr id="9" name="Rounded Rectangle 8"/>
            <p:cNvSpPr>
              <a:spLocks noChangeArrowheads="1"/>
            </p:cNvSpPr>
            <p:nvPr/>
          </p:nvSpPr>
          <p:spPr bwMode="auto">
            <a:xfrm>
              <a:off x="6168884" y="2297686"/>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Cell</a:t>
              </a:r>
              <a:endParaRPr lang="en-US" sz="1200" b="1" dirty="0">
                <a:solidFill>
                  <a:schemeClr val="bg1"/>
                </a:solidFill>
                <a:latin typeface="+mn-lt"/>
                <a:ea typeface="+mn-ea"/>
              </a:endParaRPr>
            </a:p>
          </p:txBody>
        </p:sp>
        <p:sp>
          <p:nvSpPr>
            <p:cNvPr id="12" name="Oval 170"/>
            <p:cNvSpPr/>
            <p:nvPr/>
          </p:nvSpPr>
          <p:spPr>
            <a:xfrm>
              <a:off x="7056169"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248400" y="2373886"/>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1" name="Group 20"/>
            <p:cNvGrpSpPr/>
            <p:nvPr/>
          </p:nvGrpSpPr>
          <p:grpSpPr>
            <a:xfrm>
              <a:off x="8176597" y="2373886"/>
              <a:ext cx="333374" cy="228600"/>
              <a:chOff x="7558089" y="1504950"/>
              <a:chExt cx="333374" cy="228600"/>
            </a:xfrm>
          </p:grpSpPr>
          <p:sp>
            <p:nvSpPr>
              <p:cNvPr id="22" name="Rounded Rectangle 21"/>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3" name="Freeform 22"/>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p:cNvGrpSpPr/>
          <p:nvPr/>
        </p:nvGrpSpPr>
        <p:grpSpPr>
          <a:xfrm>
            <a:off x="6168884" y="3181350"/>
            <a:ext cx="2406385" cy="807464"/>
            <a:chOff x="6168884" y="3181350"/>
            <a:chExt cx="2406385" cy="807464"/>
          </a:xfrm>
        </p:grpSpPr>
        <p:sp>
          <p:nvSpPr>
            <p:cNvPr id="10" name="Rounded Rectangle 9"/>
            <p:cNvSpPr>
              <a:spLocks noChangeArrowheads="1"/>
            </p:cNvSpPr>
            <p:nvPr/>
          </p:nvSpPr>
          <p:spPr bwMode="auto">
            <a:xfrm>
              <a:off x="6168884" y="3181350"/>
              <a:ext cx="240638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11" name="Rectangle 76"/>
            <p:cNvSpPr/>
            <p:nvPr/>
          </p:nvSpPr>
          <p:spPr>
            <a:xfrm>
              <a:off x="6701367"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248400" y="3257550"/>
              <a:ext cx="609600" cy="228600"/>
            </a:xfrm>
            <a:prstGeom prst="roundRec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smtClean="0"/>
                <a:t>AGENT</a:t>
              </a:r>
              <a:endParaRPr lang="en-US" sz="1000" b="1" dirty="0"/>
            </a:p>
          </p:txBody>
        </p:sp>
        <p:grpSp>
          <p:nvGrpSpPr>
            <p:cNvPr id="24" name="Group 23"/>
            <p:cNvGrpSpPr/>
            <p:nvPr/>
          </p:nvGrpSpPr>
          <p:grpSpPr>
            <a:xfrm>
              <a:off x="8177852" y="3257550"/>
              <a:ext cx="333374" cy="228600"/>
              <a:chOff x="7558089" y="1504950"/>
              <a:chExt cx="333374" cy="228600"/>
            </a:xfrm>
          </p:grpSpPr>
          <p:sp>
            <p:nvSpPr>
              <p:cNvPr id="25" name="Rounded Rectangle 24"/>
              <p:cNvSpPr/>
              <p:nvPr/>
            </p:nvSpPr>
            <p:spPr>
              <a:xfrm>
                <a:off x="7573959" y="1504950"/>
                <a:ext cx="304800" cy="228600"/>
              </a:xfrm>
              <a:prstGeom prst="round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00" b="1" dirty="0"/>
              </a:p>
            </p:txBody>
          </p:sp>
          <p:sp>
            <p:nvSpPr>
              <p:cNvPr id="26" name="Freeform 25"/>
              <p:cNvSpPr/>
              <p:nvPr/>
            </p:nvSpPr>
            <p:spPr>
              <a:xfrm>
                <a:off x="7558089" y="1524000"/>
                <a:ext cx="333374" cy="188119"/>
              </a:xfrm>
              <a:custGeom>
                <a:avLst/>
                <a:gdLst>
                  <a:gd name="connsiteX0" fmla="*/ 0 w 172064"/>
                  <a:gd name="connsiteY0" fmla="*/ 68826 h 132736"/>
                  <a:gd name="connsiteX1" fmla="*/ 51619 w 172064"/>
                  <a:gd name="connsiteY1" fmla="*/ 68826 h 132736"/>
                  <a:gd name="connsiteX2" fmla="*/ 61452 w 172064"/>
                  <a:gd name="connsiteY2" fmla="*/ 19665 h 132736"/>
                  <a:gd name="connsiteX3" fmla="*/ 76200 w 172064"/>
                  <a:gd name="connsiteY3" fmla="*/ 110613 h 132736"/>
                  <a:gd name="connsiteX4" fmla="*/ 88490 w 172064"/>
                  <a:gd name="connsiteY4" fmla="*/ 63910 h 132736"/>
                  <a:gd name="connsiteX5" fmla="*/ 108155 w 172064"/>
                  <a:gd name="connsiteY5" fmla="*/ 63910 h 132736"/>
                  <a:gd name="connsiteX6" fmla="*/ 120445 w 172064"/>
                  <a:gd name="connsiteY6" fmla="*/ 0 h 132736"/>
                  <a:gd name="connsiteX7" fmla="*/ 135194 w 172064"/>
                  <a:gd name="connsiteY7" fmla="*/ 132736 h 132736"/>
                  <a:gd name="connsiteX8" fmla="*/ 145026 w 172064"/>
                  <a:gd name="connsiteY8" fmla="*/ 58994 h 132736"/>
                  <a:gd name="connsiteX9" fmla="*/ 169606 w 172064"/>
                  <a:gd name="connsiteY9" fmla="*/ 58994 h 132736"/>
                  <a:gd name="connsiteX10" fmla="*/ 172064 w 172064"/>
                  <a:gd name="connsiteY10" fmla="*/ 61452 h 132736"/>
                  <a:gd name="connsiteX0" fmla="*/ 0 w 161775"/>
                  <a:gd name="connsiteY0" fmla="*/ 68826 h 132736"/>
                  <a:gd name="connsiteX1" fmla="*/ 41330 w 161775"/>
                  <a:gd name="connsiteY1" fmla="*/ 68826 h 132736"/>
                  <a:gd name="connsiteX2" fmla="*/ 51163 w 161775"/>
                  <a:gd name="connsiteY2" fmla="*/ 19665 h 132736"/>
                  <a:gd name="connsiteX3" fmla="*/ 65911 w 161775"/>
                  <a:gd name="connsiteY3" fmla="*/ 110613 h 132736"/>
                  <a:gd name="connsiteX4" fmla="*/ 78201 w 161775"/>
                  <a:gd name="connsiteY4" fmla="*/ 63910 h 132736"/>
                  <a:gd name="connsiteX5" fmla="*/ 97866 w 161775"/>
                  <a:gd name="connsiteY5" fmla="*/ 63910 h 132736"/>
                  <a:gd name="connsiteX6" fmla="*/ 110156 w 161775"/>
                  <a:gd name="connsiteY6" fmla="*/ 0 h 132736"/>
                  <a:gd name="connsiteX7" fmla="*/ 124905 w 161775"/>
                  <a:gd name="connsiteY7" fmla="*/ 132736 h 132736"/>
                  <a:gd name="connsiteX8" fmla="*/ 134737 w 161775"/>
                  <a:gd name="connsiteY8" fmla="*/ 58994 h 132736"/>
                  <a:gd name="connsiteX9" fmla="*/ 159317 w 161775"/>
                  <a:gd name="connsiteY9" fmla="*/ 58994 h 132736"/>
                  <a:gd name="connsiteX10" fmla="*/ 161775 w 161775"/>
                  <a:gd name="connsiteY10" fmla="*/ 61452 h 132736"/>
                  <a:gd name="connsiteX0" fmla="*/ 0 w 147370"/>
                  <a:gd name="connsiteY0" fmla="*/ 70885 h 132736"/>
                  <a:gd name="connsiteX1" fmla="*/ 26925 w 147370"/>
                  <a:gd name="connsiteY1" fmla="*/ 68826 h 132736"/>
                  <a:gd name="connsiteX2" fmla="*/ 36758 w 147370"/>
                  <a:gd name="connsiteY2" fmla="*/ 19665 h 132736"/>
                  <a:gd name="connsiteX3" fmla="*/ 51506 w 147370"/>
                  <a:gd name="connsiteY3" fmla="*/ 110613 h 132736"/>
                  <a:gd name="connsiteX4" fmla="*/ 63796 w 147370"/>
                  <a:gd name="connsiteY4" fmla="*/ 63910 h 132736"/>
                  <a:gd name="connsiteX5" fmla="*/ 83461 w 147370"/>
                  <a:gd name="connsiteY5" fmla="*/ 63910 h 132736"/>
                  <a:gd name="connsiteX6" fmla="*/ 95751 w 147370"/>
                  <a:gd name="connsiteY6" fmla="*/ 0 h 132736"/>
                  <a:gd name="connsiteX7" fmla="*/ 110500 w 147370"/>
                  <a:gd name="connsiteY7" fmla="*/ 132736 h 132736"/>
                  <a:gd name="connsiteX8" fmla="*/ 120332 w 147370"/>
                  <a:gd name="connsiteY8" fmla="*/ 58994 h 132736"/>
                  <a:gd name="connsiteX9" fmla="*/ 144912 w 147370"/>
                  <a:gd name="connsiteY9" fmla="*/ 58994 h 132736"/>
                  <a:gd name="connsiteX10" fmla="*/ 147370 w 147370"/>
                  <a:gd name="connsiteY10" fmla="*/ 61452 h 13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70" h="132736">
                    <a:moveTo>
                      <a:pt x="0" y="70885"/>
                    </a:moveTo>
                    <a:lnTo>
                      <a:pt x="26925" y="68826"/>
                    </a:lnTo>
                    <a:lnTo>
                      <a:pt x="36758" y="19665"/>
                    </a:lnTo>
                    <a:lnTo>
                      <a:pt x="51506" y="110613"/>
                    </a:lnTo>
                    <a:lnTo>
                      <a:pt x="63796" y="63910"/>
                    </a:lnTo>
                    <a:lnTo>
                      <a:pt x="83461" y="63910"/>
                    </a:lnTo>
                    <a:lnTo>
                      <a:pt x="95751" y="0"/>
                    </a:lnTo>
                    <a:lnTo>
                      <a:pt x="110500" y="132736"/>
                    </a:lnTo>
                    <a:lnTo>
                      <a:pt x="120332" y="58994"/>
                    </a:lnTo>
                    <a:lnTo>
                      <a:pt x="144912" y="58994"/>
                    </a:lnTo>
                    <a:lnTo>
                      <a:pt x="147370" y="61452"/>
                    </a:lnTo>
                  </a:path>
                </a:pathLst>
              </a:custGeom>
              <a:noFill/>
              <a:ln w="1905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 name="Group 40"/>
          <p:cNvGrpSpPr/>
          <p:nvPr/>
        </p:nvGrpSpPr>
        <p:grpSpPr>
          <a:xfrm>
            <a:off x="3686175" y="2464186"/>
            <a:ext cx="1838202" cy="443726"/>
            <a:chOff x="3429000" y="2464186"/>
            <a:chExt cx="1838202" cy="443726"/>
          </a:xfrm>
        </p:grpSpPr>
        <p:sp>
          <p:nvSpPr>
            <p:cNvPr id="31" name="Rounded Rectangle 30"/>
            <p:cNvSpPr>
              <a:spLocks noChangeArrowheads="1"/>
            </p:cNvSpPr>
            <p:nvPr/>
          </p:nvSpPr>
          <p:spPr bwMode="auto">
            <a:xfrm>
              <a:off x="3429000" y="2464186"/>
              <a:ext cx="18382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Message Bus</a:t>
              </a:r>
              <a:endParaRPr lang="en-US" sz="1200" b="1" dirty="0">
                <a:solidFill>
                  <a:schemeClr val="bg1"/>
                </a:solidFill>
                <a:latin typeface="+mn-lt"/>
                <a:ea typeface="+mn-ea"/>
              </a:endParaRPr>
            </a:p>
          </p:txBody>
        </p:sp>
        <p:sp>
          <p:nvSpPr>
            <p:cNvPr id="32" name="Teardrop 133"/>
            <p:cNvSpPr/>
            <p:nvPr/>
          </p:nvSpPr>
          <p:spPr>
            <a:xfrm rot="11254553">
              <a:off x="3670461" y="258519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ounded Rectangle 32"/>
          <p:cNvSpPr>
            <a:spLocks noChangeArrowheads="1"/>
          </p:cNvSpPr>
          <p:nvPr/>
        </p:nvSpPr>
        <p:spPr bwMode="auto">
          <a:xfrm>
            <a:off x="609599" y="1619250"/>
            <a:ext cx="2428875" cy="23695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 Health Monitor</a:t>
            </a:r>
            <a:endParaRPr lang="en-US" sz="1200" b="1" dirty="0">
              <a:solidFill>
                <a:schemeClr val="bg1"/>
              </a:solidFill>
              <a:latin typeface="+mn-lt"/>
              <a:ea typeface="+mn-ea"/>
            </a:endParaRPr>
          </a:p>
        </p:txBody>
      </p:sp>
      <p:sp>
        <p:nvSpPr>
          <p:cNvPr id="34" name="Heart 33"/>
          <p:cNvSpPr/>
          <p:nvPr/>
        </p:nvSpPr>
        <p:spPr>
          <a:xfrm>
            <a:off x="721749" y="1740555"/>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a:spLocks noChangeArrowheads="1"/>
          </p:cNvSpPr>
          <p:nvPr/>
        </p:nvSpPr>
        <p:spPr bwMode="auto">
          <a:xfrm>
            <a:off x="721749" y="2042952"/>
            <a:ext cx="1897626" cy="1835025"/>
          </a:xfrm>
          <a:prstGeom prst="roundRect">
            <a:avLst>
              <a:gd name="adj" fmla="val 2320"/>
            </a:avLst>
          </a:prstGeom>
          <a:noFill/>
          <a:ln w="25400">
            <a:solidFill>
              <a:schemeClr val="bg1"/>
            </a:solidFill>
            <a:round/>
            <a:headEnd/>
            <a:tailEnd/>
          </a:ln>
          <a:effectLst/>
        </p:spPr>
        <p:txBody>
          <a:bodyPr anchor="t"/>
          <a:lstStyle/>
          <a:p>
            <a:pPr>
              <a:spcAft>
                <a:spcPts val="600"/>
              </a:spcAft>
            </a:pPr>
            <a:r>
              <a:rPr lang="en-US" sz="1200" b="1" dirty="0" smtClean="0">
                <a:solidFill>
                  <a:schemeClr val="bg1"/>
                </a:solidFill>
              </a:rPr>
              <a:t>Responses:</a:t>
            </a:r>
            <a:endParaRPr lang="en-US" sz="1200" dirty="0"/>
          </a:p>
        </p:txBody>
      </p:sp>
      <p:cxnSp>
        <p:nvCxnSpPr>
          <p:cNvPr id="36" name="Straight Connector 35"/>
          <p:cNvCxnSpPr/>
          <p:nvPr/>
        </p:nvCxnSpPr>
        <p:spPr>
          <a:xfrm>
            <a:off x="721749" y="23477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21749" y="26018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21749" y="28562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21749" y="3110653"/>
            <a:ext cx="18976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51" name="TextBox 50"/>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52" name="TextBox 51"/>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54" name="TextBox 53"/>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sp>
        <p:nvSpPr>
          <p:cNvPr id="57" name="Arc 56"/>
          <p:cNvSpPr/>
          <p:nvPr/>
        </p:nvSpPr>
        <p:spPr>
          <a:xfrm rot="10800000">
            <a:off x="7956727" y="1376544"/>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 name="Arc 57"/>
          <p:cNvSpPr/>
          <p:nvPr/>
        </p:nvSpPr>
        <p:spPr>
          <a:xfrm rot="10800000">
            <a:off x="8022503" y="1399318"/>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Arc 58"/>
          <p:cNvSpPr/>
          <p:nvPr/>
        </p:nvSpPr>
        <p:spPr>
          <a:xfrm rot="10800000">
            <a:off x="8085089" y="1421397"/>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Arc 59"/>
          <p:cNvSpPr/>
          <p:nvPr/>
        </p:nvSpPr>
        <p:spPr>
          <a:xfrm rot="10800000">
            <a:off x="8138493" y="1426313"/>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Arc 97"/>
          <p:cNvSpPr/>
          <p:nvPr/>
        </p:nvSpPr>
        <p:spPr>
          <a:xfrm rot="10800000">
            <a:off x="7955076" y="235766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Arc 98"/>
          <p:cNvSpPr/>
          <p:nvPr/>
        </p:nvSpPr>
        <p:spPr>
          <a:xfrm rot="10800000">
            <a:off x="8020852" y="2380435"/>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Arc 99"/>
          <p:cNvSpPr/>
          <p:nvPr/>
        </p:nvSpPr>
        <p:spPr>
          <a:xfrm rot="10800000">
            <a:off x="8083438" y="2402514"/>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Arc 100"/>
          <p:cNvSpPr/>
          <p:nvPr/>
        </p:nvSpPr>
        <p:spPr>
          <a:xfrm rot="10800000">
            <a:off x="8136842" y="2407430"/>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Arc 101"/>
          <p:cNvSpPr/>
          <p:nvPr/>
        </p:nvSpPr>
        <p:spPr>
          <a:xfrm rot="10800000">
            <a:off x="7962248" y="3333750"/>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Arc 102"/>
          <p:cNvSpPr/>
          <p:nvPr/>
        </p:nvSpPr>
        <p:spPr>
          <a:xfrm rot="10800000">
            <a:off x="8028024" y="3356524"/>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Arc 103"/>
          <p:cNvSpPr/>
          <p:nvPr/>
        </p:nvSpPr>
        <p:spPr>
          <a:xfrm rot="10800000">
            <a:off x="8090610" y="337860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rot="10800000">
            <a:off x="8144014" y="338351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p:cNvSpPr/>
          <p:nvPr/>
        </p:nvSpPr>
        <p:spPr>
          <a:xfrm>
            <a:off x="7839361" y="1500685"/>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Arc 106"/>
          <p:cNvSpPr/>
          <p:nvPr/>
        </p:nvSpPr>
        <p:spPr>
          <a:xfrm>
            <a:off x="7859487" y="1563813"/>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7880500" y="1625333"/>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Arc 108"/>
          <p:cNvSpPr/>
          <p:nvPr/>
        </p:nvSpPr>
        <p:spPr>
          <a:xfrm>
            <a:off x="7887875" y="1681196"/>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a:off x="7837110" y="2477228"/>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Arc 111"/>
          <p:cNvSpPr/>
          <p:nvPr/>
        </p:nvSpPr>
        <p:spPr>
          <a:xfrm>
            <a:off x="7857236" y="2540356"/>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c 112"/>
          <p:cNvSpPr/>
          <p:nvPr/>
        </p:nvSpPr>
        <p:spPr>
          <a:xfrm>
            <a:off x="7878249" y="2601876"/>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7885624" y="2657739"/>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Arc 114"/>
          <p:cNvSpPr/>
          <p:nvPr/>
        </p:nvSpPr>
        <p:spPr>
          <a:xfrm>
            <a:off x="7843131" y="3457891"/>
            <a:ext cx="379025" cy="37902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Arc 115"/>
          <p:cNvSpPr/>
          <p:nvPr/>
        </p:nvSpPr>
        <p:spPr>
          <a:xfrm>
            <a:off x="7863257" y="3521019"/>
            <a:ext cx="293123" cy="293123"/>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7" name="Arc 116"/>
          <p:cNvSpPr/>
          <p:nvPr/>
        </p:nvSpPr>
        <p:spPr>
          <a:xfrm>
            <a:off x="7884270" y="3582539"/>
            <a:ext cx="209524" cy="209524"/>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8" name="Arc 117"/>
          <p:cNvSpPr/>
          <p:nvPr/>
        </p:nvSpPr>
        <p:spPr>
          <a:xfrm>
            <a:off x="7891645" y="3638402"/>
            <a:ext cx="148745" cy="148745"/>
          </a:xfrm>
          <a:prstGeom prst="arc">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8" name="Group 67"/>
          <p:cNvGrpSpPr/>
          <p:nvPr/>
        </p:nvGrpSpPr>
        <p:grpSpPr>
          <a:xfrm>
            <a:off x="6850626" y="773207"/>
            <a:ext cx="1310314" cy="1234441"/>
            <a:chOff x="6739147" y="943772"/>
            <a:chExt cx="1200016" cy="403959"/>
          </a:xfrm>
          <a:blipFill rotWithShape="1">
            <a:blip r:embed="rId3"/>
            <a:stretch>
              <a:fillRect/>
            </a:stretch>
          </a:blipFill>
        </p:grpSpPr>
        <p:sp>
          <p:nvSpPr>
            <p:cNvPr id="69"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2"/>
            <p:cNvSpPr/>
            <p:nvPr/>
          </p:nvSpPr>
          <p:spPr>
            <a:xfrm>
              <a:off x="6739147"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9" name="TextBox 78"/>
          <p:cNvSpPr txBox="1"/>
          <p:nvPr/>
        </p:nvSpPr>
        <p:spPr>
          <a:xfrm>
            <a:off x="821065" y="2310485"/>
            <a:ext cx="575799" cy="276999"/>
          </a:xfrm>
          <a:prstGeom prst="rect">
            <a:avLst/>
          </a:prstGeom>
          <a:noFill/>
        </p:spPr>
        <p:txBody>
          <a:bodyPr wrap="none" rtlCol="0">
            <a:spAutoFit/>
          </a:bodyPr>
          <a:lstStyle/>
          <a:p>
            <a:r>
              <a:rPr lang="en-US" sz="1200" dirty="0" smtClean="0">
                <a:solidFill>
                  <a:srgbClr val="00685D"/>
                </a:solidFill>
              </a:rPr>
              <a:t>pager</a:t>
            </a:r>
          </a:p>
        </p:txBody>
      </p:sp>
      <p:sp>
        <p:nvSpPr>
          <p:cNvPr id="80" name="TextBox 79"/>
          <p:cNvSpPr txBox="1"/>
          <p:nvPr/>
        </p:nvSpPr>
        <p:spPr>
          <a:xfrm>
            <a:off x="821065" y="2575097"/>
            <a:ext cx="550151" cy="276999"/>
          </a:xfrm>
          <a:prstGeom prst="rect">
            <a:avLst/>
          </a:prstGeom>
          <a:noFill/>
        </p:spPr>
        <p:txBody>
          <a:bodyPr wrap="none" rtlCol="0">
            <a:spAutoFit/>
          </a:bodyPr>
          <a:lstStyle/>
          <a:p>
            <a:r>
              <a:rPr lang="en-US" sz="1200" dirty="0" smtClean="0">
                <a:solidFill>
                  <a:srgbClr val="00685D"/>
                </a:solidFill>
              </a:rPr>
              <a:t>email</a:t>
            </a:r>
          </a:p>
        </p:txBody>
      </p:sp>
      <p:sp>
        <p:nvSpPr>
          <p:cNvPr id="81" name="TextBox 80"/>
          <p:cNvSpPr txBox="1"/>
          <p:nvPr/>
        </p:nvSpPr>
        <p:spPr>
          <a:xfrm>
            <a:off x="821065" y="2836816"/>
            <a:ext cx="899605" cy="276999"/>
          </a:xfrm>
          <a:prstGeom prst="rect">
            <a:avLst/>
          </a:prstGeom>
          <a:noFill/>
        </p:spPr>
        <p:txBody>
          <a:bodyPr wrap="none" rtlCol="0">
            <a:spAutoFit/>
          </a:bodyPr>
          <a:lstStyle/>
          <a:p>
            <a:r>
              <a:rPr lang="en-US" sz="1200" dirty="0" smtClean="0">
                <a:solidFill>
                  <a:srgbClr val="00685D"/>
                </a:solidFill>
              </a:rPr>
              <a:t>monitoring</a:t>
            </a:r>
          </a:p>
        </p:txBody>
      </p:sp>
      <p:sp>
        <p:nvSpPr>
          <p:cNvPr id="82" name="TextBox 81"/>
          <p:cNvSpPr txBox="1"/>
          <p:nvPr/>
        </p:nvSpPr>
        <p:spPr>
          <a:xfrm>
            <a:off x="821065" y="3091044"/>
            <a:ext cx="338554" cy="276999"/>
          </a:xfrm>
          <a:prstGeom prst="rect">
            <a:avLst/>
          </a:prstGeom>
          <a:noFill/>
        </p:spPr>
        <p:txBody>
          <a:bodyPr wrap="none" rtlCol="0">
            <a:spAutoFit/>
          </a:bodyPr>
          <a:lstStyle/>
          <a:p>
            <a:r>
              <a:rPr lang="en-US" sz="1200" dirty="0" smtClean="0">
                <a:solidFill>
                  <a:srgbClr val="00685D"/>
                </a:solidFill>
              </a:rPr>
              <a:t>…</a:t>
            </a:r>
          </a:p>
        </p:txBody>
      </p:sp>
      <p:cxnSp>
        <p:nvCxnSpPr>
          <p:cNvPr id="83" name="Curved Connector 82"/>
          <p:cNvCxnSpPr/>
          <p:nvPr/>
        </p:nvCxnSpPr>
        <p:spPr>
          <a:xfrm rot="10800000" flipV="1">
            <a:off x="4681476" y="1411354"/>
            <a:ext cx="1490724" cy="1052831"/>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Curved Connector 83"/>
          <p:cNvCxnSpPr/>
          <p:nvPr/>
        </p:nvCxnSpPr>
        <p:spPr>
          <a:xfrm rot="16200000" flipV="1">
            <a:off x="3460043" y="1426109"/>
            <a:ext cx="626035" cy="1450120"/>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Isosceles Triangle 84"/>
          <p:cNvSpPr/>
          <p:nvPr/>
        </p:nvSpPr>
        <p:spPr>
          <a:xfrm rot="10800000">
            <a:off x="2724075" y="2041468"/>
            <a:ext cx="228600" cy="197069"/>
          </a:xfrm>
          <a:prstGeom prst="triangle">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flipH="1">
            <a:off x="6858000" y="1411355"/>
            <a:ext cx="1318598" cy="0"/>
          </a:xfrm>
          <a:prstGeom prst="straightConnector1">
            <a:avLst/>
          </a:prstGeom>
          <a:ln w="19050">
            <a:solidFill>
              <a:schemeClr val="tx2">
                <a:lumMod val="75000"/>
                <a:lumOff val="2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6032763" y="1514158"/>
            <a:ext cx="1735371" cy="584776"/>
          </a:xfrm>
          <a:prstGeom prst="rect">
            <a:avLst/>
          </a:prstGeom>
          <a:noFill/>
        </p:spPr>
        <p:txBody>
          <a:bodyPr wrap="none" lIns="91440" tIns="45720" rIns="91440" bIns="45720">
            <a:spAutoFit/>
          </a:bodyPr>
          <a:lstStyle/>
          <a:p>
            <a:pPr algn="ctr"/>
            <a:r>
              <a:rPr lang="en-US" sz="3200" b="1" cap="none" spc="0" dirty="0" smtClean="0">
                <a:ln w="12700">
                  <a:solidFill>
                    <a:schemeClr val="tx2"/>
                  </a:solidFill>
                  <a:prstDash val="solid"/>
                </a:ln>
                <a:solidFill>
                  <a:srgbClr val="FFFF00"/>
                </a:solidFill>
                <a:effectLst>
                  <a:outerShdw blurRad="50800" dist="38100" dir="2940000" sx="101000" sy="101000" algn="tl" rotWithShape="0">
                    <a:srgbClr val="000000"/>
                  </a:outerShdw>
                </a:effectLst>
              </a:rPr>
              <a:t>Restart!</a:t>
            </a:r>
            <a:endParaRPr lang="en-US" sz="3200" b="1" cap="none" spc="0" dirty="0">
              <a:ln w="12700">
                <a:solidFill>
                  <a:schemeClr val="tx2"/>
                </a:solidFill>
                <a:prstDash val="solid"/>
              </a:ln>
              <a:solidFill>
                <a:srgbClr val="FFFF00"/>
              </a:solidFill>
              <a:effectLst>
                <a:outerShdw blurRad="50800" dist="38100" dir="2940000" sx="101000" sy="101000" algn="tl" rotWithShape="0">
                  <a:srgbClr val="000000"/>
                </a:outerShdw>
              </a:effectLst>
            </a:endParaRPr>
          </a:p>
        </p:txBody>
      </p:sp>
      <p:sp>
        <p:nvSpPr>
          <p:cNvPr id="78" name="Rectangle 77"/>
          <p:cNvSpPr/>
          <p:nvPr/>
        </p:nvSpPr>
        <p:spPr>
          <a:xfrm>
            <a:off x="2787081" y="2042952"/>
            <a:ext cx="102588" cy="123364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223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100"/>
                                        <p:tgtEl>
                                          <p:spTgt spid="1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Effect transition="in" filter="fade">
                                      <p:cBhvr>
                                        <p:cTn id="13" dur="100"/>
                                        <p:tgtEl>
                                          <p:spTgt spid="105"/>
                                        </p:tgtEl>
                                      </p:cBhvr>
                                    </p:animEffect>
                                  </p:childTnLst>
                                </p:cTn>
                              </p:par>
                            </p:childTnLst>
                          </p:cTn>
                        </p:par>
                        <p:par>
                          <p:cTn id="14" fill="hold">
                            <p:stCondLst>
                              <p:cond delay="100"/>
                            </p:stCondLst>
                            <p:childTnLst>
                              <p:par>
                                <p:cTn id="15" presetID="10" presetClass="entr" presetSubtype="0"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100"/>
                                        <p:tgtEl>
                                          <p:spTgt spid="5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100"/>
                                        <p:tgtEl>
                                          <p:spTgt spid="10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100"/>
                                        <p:tgtEl>
                                          <p:spTgt spid="104"/>
                                        </p:tgtEl>
                                      </p:cBhvr>
                                    </p:animEffect>
                                  </p:childTnLst>
                                </p:cTn>
                              </p:par>
                            </p:childTnLst>
                          </p:cTn>
                        </p:par>
                        <p:par>
                          <p:cTn id="24" fill="hold">
                            <p:stCondLst>
                              <p:cond delay="200"/>
                            </p:stCondLst>
                            <p:childTnLst>
                              <p:par>
                                <p:cTn id="25" presetID="10" presetClass="entr" presetSubtype="0"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9"/>
                                        </p:tgtEl>
                                        <p:attrNameLst>
                                          <p:attrName>style.visibility</p:attrName>
                                        </p:attrNameLst>
                                      </p:cBhvr>
                                      <p:to>
                                        <p:strVal val="visible"/>
                                      </p:to>
                                    </p:set>
                                    <p:animEffect transition="in" filter="fade">
                                      <p:cBhvr>
                                        <p:cTn id="30" dur="100"/>
                                        <p:tgtEl>
                                          <p:spTgt spid="9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3"/>
                                        </p:tgtEl>
                                        <p:attrNameLst>
                                          <p:attrName>style.visibility</p:attrName>
                                        </p:attrNameLst>
                                      </p:cBhvr>
                                      <p:to>
                                        <p:strVal val="visible"/>
                                      </p:to>
                                    </p:set>
                                    <p:animEffect transition="in" filter="fade">
                                      <p:cBhvr>
                                        <p:cTn id="33" dur="100"/>
                                        <p:tgtEl>
                                          <p:spTgt spid="103"/>
                                        </p:tgtEl>
                                      </p:cBhvr>
                                    </p:animEffect>
                                  </p:childTnLst>
                                </p:cTn>
                              </p:par>
                            </p:childTnLst>
                          </p:cTn>
                        </p:par>
                        <p:par>
                          <p:cTn id="34" fill="hold">
                            <p:stCondLst>
                              <p:cond delay="300"/>
                            </p:stCondLst>
                            <p:childTnLst>
                              <p:par>
                                <p:cTn id="35" presetID="10" presetClass="entr" presetSubtype="0" fill="hold" grpId="0"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1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8"/>
                                        </p:tgtEl>
                                        <p:attrNameLst>
                                          <p:attrName>style.visibility</p:attrName>
                                        </p:attrNameLst>
                                      </p:cBhvr>
                                      <p:to>
                                        <p:strVal val="visible"/>
                                      </p:to>
                                    </p:set>
                                    <p:animEffect transition="in" filter="fade">
                                      <p:cBhvr>
                                        <p:cTn id="40" dur="100"/>
                                        <p:tgtEl>
                                          <p:spTgt spid="9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100"/>
                                        <p:tgtEl>
                                          <p:spTgt spid="102"/>
                                        </p:tgtEl>
                                      </p:cBhvr>
                                    </p:animEffect>
                                  </p:childTnLst>
                                </p:cTn>
                              </p:par>
                              <p:par>
                                <p:cTn id="44" presetID="10" presetClass="exit" presetSubtype="0" fill="hold" grpId="1" nodeType="withEffect">
                                  <p:stCondLst>
                                    <p:cond delay="0"/>
                                  </p:stCondLst>
                                  <p:childTnLst>
                                    <p:animEffect transition="out" filter="fade">
                                      <p:cBhvr>
                                        <p:cTn id="45" dur="100"/>
                                        <p:tgtEl>
                                          <p:spTgt spid="60"/>
                                        </p:tgtEl>
                                      </p:cBhvr>
                                    </p:animEffect>
                                    <p:set>
                                      <p:cBhvr>
                                        <p:cTn id="46" dur="1" fill="hold">
                                          <p:stCondLst>
                                            <p:cond delay="99"/>
                                          </p:stCondLst>
                                        </p:cTn>
                                        <p:tgtEl>
                                          <p:spTgt spid="6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
                                        <p:tgtEl>
                                          <p:spTgt spid="101"/>
                                        </p:tgtEl>
                                      </p:cBhvr>
                                    </p:animEffect>
                                    <p:set>
                                      <p:cBhvr>
                                        <p:cTn id="49" dur="1" fill="hold">
                                          <p:stCondLst>
                                            <p:cond delay="99"/>
                                          </p:stCondLst>
                                        </p:cTn>
                                        <p:tgtEl>
                                          <p:spTgt spid="10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100"/>
                                        <p:tgtEl>
                                          <p:spTgt spid="105"/>
                                        </p:tgtEl>
                                      </p:cBhvr>
                                    </p:animEffect>
                                    <p:set>
                                      <p:cBhvr>
                                        <p:cTn id="52" dur="1" fill="hold">
                                          <p:stCondLst>
                                            <p:cond delay="99"/>
                                          </p:stCondLst>
                                        </p:cTn>
                                        <p:tgtEl>
                                          <p:spTgt spid="105"/>
                                        </p:tgtEl>
                                        <p:attrNameLst>
                                          <p:attrName>style.visibility</p:attrName>
                                        </p:attrNameLst>
                                      </p:cBhvr>
                                      <p:to>
                                        <p:strVal val="hidden"/>
                                      </p:to>
                                    </p:set>
                                  </p:childTnLst>
                                </p:cTn>
                              </p:par>
                            </p:childTnLst>
                          </p:cTn>
                        </p:par>
                        <p:par>
                          <p:cTn id="53" fill="hold">
                            <p:stCondLst>
                              <p:cond delay="400"/>
                            </p:stCondLst>
                            <p:childTnLst>
                              <p:par>
                                <p:cTn id="54" presetID="10" presetClass="exit" presetSubtype="0" fill="hold" grpId="1" nodeType="afterEffect">
                                  <p:stCondLst>
                                    <p:cond delay="0"/>
                                  </p:stCondLst>
                                  <p:childTnLst>
                                    <p:animEffect transition="out" filter="fade">
                                      <p:cBhvr>
                                        <p:cTn id="55" dur="100"/>
                                        <p:tgtEl>
                                          <p:spTgt spid="59"/>
                                        </p:tgtEl>
                                      </p:cBhvr>
                                    </p:animEffect>
                                    <p:set>
                                      <p:cBhvr>
                                        <p:cTn id="56" dur="1" fill="hold">
                                          <p:stCondLst>
                                            <p:cond delay="99"/>
                                          </p:stCondLst>
                                        </p:cTn>
                                        <p:tgtEl>
                                          <p:spTgt spid="59"/>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100"/>
                                        <p:tgtEl>
                                          <p:spTgt spid="100"/>
                                        </p:tgtEl>
                                      </p:cBhvr>
                                    </p:animEffect>
                                    <p:set>
                                      <p:cBhvr>
                                        <p:cTn id="59" dur="1" fill="hold">
                                          <p:stCondLst>
                                            <p:cond delay="99"/>
                                          </p:stCondLst>
                                        </p:cTn>
                                        <p:tgtEl>
                                          <p:spTgt spid="100"/>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
                                        <p:tgtEl>
                                          <p:spTgt spid="104"/>
                                        </p:tgtEl>
                                      </p:cBhvr>
                                    </p:animEffect>
                                    <p:set>
                                      <p:cBhvr>
                                        <p:cTn id="62" dur="1" fill="hold">
                                          <p:stCondLst>
                                            <p:cond delay="99"/>
                                          </p:stCondLst>
                                        </p:cTn>
                                        <p:tgtEl>
                                          <p:spTgt spid="104"/>
                                        </p:tgtEl>
                                        <p:attrNameLst>
                                          <p:attrName>style.visibility</p:attrName>
                                        </p:attrNameLst>
                                      </p:cBhvr>
                                      <p:to>
                                        <p:strVal val="hidden"/>
                                      </p:to>
                                    </p:set>
                                  </p:childTnLst>
                                </p:cTn>
                              </p:par>
                            </p:childTnLst>
                          </p:cTn>
                        </p:par>
                        <p:par>
                          <p:cTn id="63" fill="hold">
                            <p:stCondLst>
                              <p:cond delay="500"/>
                            </p:stCondLst>
                            <p:childTnLst>
                              <p:par>
                                <p:cTn id="64" presetID="10" presetClass="exit" presetSubtype="0" fill="hold" grpId="1" nodeType="afterEffect">
                                  <p:stCondLst>
                                    <p:cond delay="0"/>
                                  </p:stCondLst>
                                  <p:childTnLst>
                                    <p:animEffect transition="out" filter="fade">
                                      <p:cBhvr>
                                        <p:cTn id="65" dur="100"/>
                                        <p:tgtEl>
                                          <p:spTgt spid="58"/>
                                        </p:tgtEl>
                                      </p:cBhvr>
                                    </p:animEffect>
                                    <p:set>
                                      <p:cBhvr>
                                        <p:cTn id="66" dur="1" fill="hold">
                                          <p:stCondLst>
                                            <p:cond delay="99"/>
                                          </p:stCondLst>
                                        </p:cTn>
                                        <p:tgtEl>
                                          <p:spTgt spid="5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100"/>
                                        <p:tgtEl>
                                          <p:spTgt spid="99"/>
                                        </p:tgtEl>
                                      </p:cBhvr>
                                    </p:animEffect>
                                    <p:set>
                                      <p:cBhvr>
                                        <p:cTn id="69" dur="1" fill="hold">
                                          <p:stCondLst>
                                            <p:cond delay="99"/>
                                          </p:stCondLst>
                                        </p:cTn>
                                        <p:tgtEl>
                                          <p:spTgt spid="99"/>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100"/>
                                        <p:tgtEl>
                                          <p:spTgt spid="103"/>
                                        </p:tgtEl>
                                      </p:cBhvr>
                                    </p:animEffect>
                                    <p:set>
                                      <p:cBhvr>
                                        <p:cTn id="72" dur="1" fill="hold">
                                          <p:stCondLst>
                                            <p:cond delay="99"/>
                                          </p:stCondLst>
                                        </p:cTn>
                                        <p:tgtEl>
                                          <p:spTgt spid="103"/>
                                        </p:tgtEl>
                                        <p:attrNameLst>
                                          <p:attrName>style.visibility</p:attrName>
                                        </p:attrNameLst>
                                      </p:cBhvr>
                                      <p:to>
                                        <p:strVal val="hidden"/>
                                      </p:to>
                                    </p:set>
                                  </p:childTnLst>
                                </p:cTn>
                              </p:par>
                            </p:childTnLst>
                          </p:cTn>
                        </p:par>
                        <p:par>
                          <p:cTn id="73" fill="hold">
                            <p:stCondLst>
                              <p:cond delay="600"/>
                            </p:stCondLst>
                            <p:childTnLst>
                              <p:par>
                                <p:cTn id="74" presetID="10" presetClass="exit" presetSubtype="0" fill="hold" grpId="1" nodeType="afterEffect">
                                  <p:stCondLst>
                                    <p:cond delay="0"/>
                                  </p:stCondLst>
                                  <p:childTnLst>
                                    <p:animEffect transition="out" filter="fade">
                                      <p:cBhvr>
                                        <p:cTn id="75" dur="100"/>
                                        <p:tgtEl>
                                          <p:spTgt spid="57"/>
                                        </p:tgtEl>
                                      </p:cBhvr>
                                    </p:animEffect>
                                    <p:set>
                                      <p:cBhvr>
                                        <p:cTn id="76" dur="1" fill="hold">
                                          <p:stCondLst>
                                            <p:cond delay="99"/>
                                          </p:stCondLst>
                                        </p:cTn>
                                        <p:tgtEl>
                                          <p:spTgt spid="57"/>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100"/>
                                        <p:tgtEl>
                                          <p:spTgt spid="98"/>
                                        </p:tgtEl>
                                      </p:cBhvr>
                                    </p:animEffect>
                                    <p:set>
                                      <p:cBhvr>
                                        <p:cTn id="79" dur="1" fill="hold">
                                          <p:stCondLst>
                                            <p:cond delay="99"/>
                                          </p:stCondLst>
                                        </p:cTn>
                                        <p:tgtEl>
                                          <p:spTgt spid="98"/>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100"/>
                                        <p:tgtEl>
                                          <p:spTgt spid="102"/>
                                        </p:tgtEl>
                                      </p:cBhvr>
                                    </p:animEffect>
                                    <p:set>
                                      <p:cBhvr>
                                        <p:cTn id="82" dur="1" fill="hold">
                                          <p:stCondLst>
                                            <p:cond delay="99"/>
                                          </p:stCondLst>
                                        </p:cTn>
                                        <p:tgtEl>
                                          <p:spTgt spid="102"/>
                                        </p:tgtEl>
                                        <p:attrNameLst>
                                          <p:attrName>style.visibility</p:attrName>
                                        </p:attrNameLst>
                                      </p:cBhvr>
                                      <p:to>
                                        <p:strVal val="hidden"/>
                                      </p:to>
                                    </p:set>
                                  </p:childTnLst>
                                </p:cTn>
                              </p:par>
                            </p:childTnLst>
                          </p:cTn>
                        </p:par>
                        <p:par>
                          <p:cTn id="83" fill="hold">
                            <p:stCondLst>
                              <p:cond delay="700"/>
                            </p:stCondLst>
                            <p:childTnLst>
                              <p:par>
                                <p:cTn id="84" presetID="10" presetClass="entr" presetSubtype="0" fill="hold" grpId="0" nodeType="afterEffect">
                                  <p:stCondLst>
                                    <p:cond delay="0"/>
                                  </p:stCondLst>
                                  <p:childTnLst>
                                    <p:set>
                                      <p:cBhvr>
                                        <p:cTn id="85" dur="1" fill="hold">
                                          <p:stCondLst>
                                            <p:cond delay="0"/>
                                          </p:stCondLst>
                                        </p:cTn>
                                        <p:tgtEl>
                                          <p:spTgt spid="109"/>
                                        </p:tgtEl>
                                        <p:attrNameLst>
                                          <p:attrName>style.visibility</p:attrName>
                                        </p:attrNameLst>
                                      </p:cBhvr>
                                      <p:to>
                                        <p:strVal val="visible"/>
                                      </p:to>
                                    </p:set>
                                    <p:animEffect transition="in" filter="fade">
                                      <p:cBhvr>
                                        <p:cTn id="86" dur="100"/>
                                        <p:tgtEl>
                                          <p:spTgt spid="1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4"/>
                                        </p:tgtEl>
                                        <p:attrNameLst>
                                          <p:attrName>style.visibility</p:attrName>
                                        </p:attrNameLst>
                                      </p:cBhvr>
                                      <p:to>
                                        <p:strVal val="visible"/>
                                      </p:to>
                                    </p:set>
                                    <p:animEffect transition="in" filter="fade">
                                      <p:cBhvr>
                                        <p:cTn id="89" dur="100"/>
                                        <p:tgtEl>
                                          <p:spTgt spid="1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8"/>
                                        </p:tgtEl>
                                        <p:attrNameLst>
                                          <p:attrName>style.visibility</p:attrName>
                                        </p:attrNameLst>
                                      </p:cBhvr>
                                      <p:to>
                                        <p:strVal val="visible"/>
                                      </p:to>
                                    </p:set>
                                    <p:animEffect transition="in" filter="fade">
                                      <p:cBhvr>
                                        <p:cTn id="92" dur="100"/>
                                        <p:tgtEl>
                                          <p:spTgt spid="118"/>
                                        </p:tgtEl>
                                      </p:cBhvr>
                                    </p:animEffect>
                                  </p:childTnLst>
                                </p:cTn>
                              </p:par>
                            </p:childTnLst>
                          </p:cTn>
                        </p:par>
                        <p:par>
                          <p:cTn id="93" fill="hold">
                            <p:stCondLst>
                              <p:cond delay="800"/>
                            </p:stCondLst>
                            <p:childTnLst>
                              <p:par>
                                <p:cTn id="94" presetID="10" presetClass="entr" presetSubtype="0" fill="hold" grpId="0" nodeType="afterEffect">
                                  <p:stCondLst>
                                    <p:cond delay="0"/>
                                  </p:stCondLst>
                                  <p:childTnLst>
                                    <p:set>
                                      <p:cBhvr>
                                        <p:cTn id="95" dur="1" fill="hold">
                                          <p:stCondLst>
                                            <p:cond delay="0"/>
                                          </p:stCondLst>
                                        </p:cTn>
                                        <p:tgtEl>
                                          <p:spTgt spid="108"/>
                                        </p:tgtEl>
                                        <p:attrNameLst>
                                          <p:attrName>style.visibility</p:attrName>
                                        </p:attrNameLst>
                                      </p:cBhvr>
                                      <p:to>
                                        <p:strVal val="visible"/>
                                      </p:to>
                                    </p:set>
                                    <p:animEffect transition="in" filter="fade">
                                      <p:cBhvr>
                                        <p:cTn id="96" dur="100"/>
                                        <p:tgtEl>
                                          <p:spTgt spid="10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3"/>
                                        </p:tgtEl>
                                        <p:attrNameLst>
                                          <p:attrName>style.visibility</p:attrName>
                                        </p:attrNameLst>
                                      </p:cBhvr>
                                      <p:to>
                                        <p:strVal val="visible"/>
                                      </p:to>
                                    </p:set>
                                    <p:animEffect transition="in" filter="fade">
                                      <p:cBhvr>
                                        <p:cTn id="99" dur="100"/>
                                        <p:tgtEl>
                                          <p:spTgt spid="11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
                                        <p:tgtEl>
                                          <p:spTgt spid="117"/>
                                        </p:tgtEl>
                                      </p:cBhvr>
                                    </p:animEffect>
                                  </p:childTnLst>
                                </p:cTn>
                              </p:par>
                            </p:childTnLst>
                          </p:cTn>
                        </p:par>
                        <p:par>
                          <p:cTn id="103" fill="hold">
                            <p:stCondLst>
                              <p:cond delay="900"/>
                            </p:stCondLst>
                            <p:childTnLst>
                              <p:par>
                                <p:cTn id="104" presetID="10" presetClass="entr" presetSubtype="0" fill="hold" grpId="0" nodeType="after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100"/>
                                        <p:tgtEl>
                                          <p:spTgt spid="10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2"/>
                                        </p:tgtEl>
                                        <p:attrNameLst>
                                          <p:attrName>style.visibility</p:attrName>
                                        </p:attrNameLst>
                                      </p:cBhvr>
                                      <p:to>
                                        <p:strVal val="visible"/>
                                      </p:to>
                                    </p:set>
                                    <p:animEffect transition="in" filter="fade">
                                      <p:cBhvr>
                                        <p:cTn id="109" dur="100"/>
                                        <p:tgtEl>
                                          <p:spTgt spid="11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100"/>
                                        <p:tgtEl>
                                          <p:spTgt spid="116"/>
                                        </p:tgtEl>
                                      </p:cBhvr>
                                    </p:animEffect>
                                  </p:childTnLst>
                                </p:cTn>
                              </p:par>
                            </p:childTnLst>
                          </p:cTn>
                        </p:par>
                        <p:par>
                          <p:cTn id="113" fill="hold">
                            <p:stCondLst>
                              <p:cond delay="1000"/>
                            </p:stCondLst>
                            <p:childTnLst>
                              <p:par>
                                <p:cTn id="114" presetID="10" presetClass="entr" presetSubtype="0" fill="hold" grpId="0" nodeType="afterEffect">
                                  <p:stCondLst>
                                    <p:cond delay="0"/>
                                  </p:stCondLst>
                                  <p:childTnLst>
                                    <p:set>
                                      <p:cBhvr>
                                        <p:cTn id="115" dur="1" fill="hold">
                                          <p:stCondLst>
                                            <p:cond delay="0"/>
                                          </p:stCondLst>
                                        </p:cTn>
                                        <p:tgtEl>
                                          <p:spTgt spid="106"/>
                                        </p:tgtEl>
                                        <p:attrNameLst>
                                          <p:attrName>style.visibility</p:attrName>
                                        </p:attrNameLst>
                                      </p:cBhvr>
                                      <p:to>
                                        <p:strVal val="visible"/>
                                      </p:to>
                                    </p:set>
                                    <p:animEffect transition="in" filter="fade">
                                      <p:cBhvr>
                                        <p:cTn id="116" dur="100"/>
                                        <p:tgtEl>
                                          <p:spTgt spid="10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100"/>
                                        <p:tgtEl>
                                          <p:spTgt spid="115"/>
                                        </p:tgtEl>
                                      </p:cBhvr>
                                    </p:animEffect>
                                  </p:childTnLst>
                                </p:cTn>
                              </p:par>
                              <p:par>
                                <p:cTn id="123" presetID="10" presetClass="exit" presetSubtype="0" fill="hold" grpId="1" nodeType="withEffect">
                                  <p:stCondLst>
                                    <p:cond delay="0"/>
                                  </p:stCondLst>
                                  <p:childTnLst>
                                    <p:animEffect transition="out" filter="fade">
                                      <p:cBhvr>
                                        <p:cTn id="124" dur="100"/>
                                        <p:tgtEl>
                                          <p:spTgt spid="109"/>
                                        </p:tgtEl>
                                      </p:cBhvr>
                                    </p:animEffect>
                                    <p:set>
                                      <p:cBhvr>
                                        <p:cTn id="125" dur="1" fill="hold">
                                          <p:stCondLst>
                                            <p:cond delay="99"/>
                                          </p:stCondLst>
                                        </p:cTn>
                                        <p:tgtEl>
                                          <p:spTgt spid="10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100"/>
                                        <p:tgtEl>
                                          <p:spTgt spid="114"/>
                                        </p:tgtEl>
                                      </p:cBhvr>
                                    </p:animEffect>
                                    <p:set>
                                      <p:cBhvr>
                                        <p:cTn id="128" dur="1" fill="hold">
                                          <p:stCondLst>
                                            <p:cond delay="99"/>
                                          </p:stCondLst>
                                        </p:cTn>
                                        <p:tgtEl>
                                          <p:spTgt spid="114"/>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100"/>
                                        <p:tgtEl>
                                          <p:spTgt spid="118"/>
                                        </p:tgtEl>
                                      </p:cBhvr>
                                    </p:animEffect>
                                    <p:set>
                                      <p:cBhvr>
                                        <p:cTn id="131" dur="1" fill="hold">
                                          <p:stCondLst>
                                            <p:cond delay="99"/>
                                          </p:stCondLst>
                                        </p:cTn>
                                        <p:tgtEl>
                                          <p:spTgt spid="118"/>
                                        </p:tgtEl>
                                        <p:attrNameLst>
                                          <p:attrName>style.visibility</p:attrName>
                                        </p:attrNameLst>
                                      </p:cBhvr>
                                      <p:to>
                                        <p:strVal val="hidden"/>
                                      </p:to>
                                    </p:set>
                                  </p:childTnLst>
                                </p:cTn>
                              </p:par>
                            </p:childTnLst>
                          </p:cTn>
                        </p:par>
                        <p:par>
                          <p:cTn id="132" fill="hold">
                            <p:stCondLst>
                              <p:cond delay="1100"/>
                            </p:stCondLst>
                            <p:childTnLst>
                              <p:par>
                                <p:cTn id="133" presetID="10" presetClass="exit" presetSubtype="0" fill="hold" grpId="1" nodeType="afterEffect">
                                  <p:stCondLst>
                                    <p:cond delay="0"/>
                                  </p:stCondLst>
                                  <p:childTnLst>
                                    <p:animEffect transition="out" filter="fade">
                                      <p:cBhvr>
                                        <p:cTn id="134" dur="100"/>
                                        <p:tgtEl>
                                          <p:spTgt spid="108"/>
                                        </p:tgtEl>
                                      </p:cBhvr>
                                    </p:animEffect>
                                    <p:set>
                                      <p:cBhvr>
                                        <p:cTn id="135" dur="1" fill="hold">
                                          <p:stCondLst>
                                            <p:cond delay="99"/>
                                          </p:stCondLst>
                                        </p:cTn>
                                        <p:tgtEl>
                                          <p:spTgt spid="108"/>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100"/>
                                        <p:tgtEl>
                                          <p:spTgt spid="113"/>
                                        </p:tgtEl>
                                      </p:cBhvr>
                                    </p:animEffect>
                                    <p:set>
                                      <p:cBhvr>
                                        <p:cTn id="138" dur="1" fill="hold">
                                          <p:stCondLst>
                                            <p:cond delay="99"/>
                                          </p:stCondLst>
                                        </p:cTn>
                                        <p:tgtEl>
                                          <p:spTgt spid="113"/>
                                        </p:tgtEl>
                                        <p:attrNameLst>
                                          <p:attrName>style.visibility</p:attrName>
                                        </p:attrNameLst>
                                      </p:cBhvr>
                                      <p:to>
                                        <p:strVal val="hidden"/>
                                      </p:to>
                                    </p:set>
                                  </p:childTnLst>
                                </p:cTn>
                              </p:par>
                              <p:par>
                                <p:cTn id="139" presetID="10" presetClass="exit" presetSubtype="0" fill="hold" grpId="1" nodeType="withEffect">
                                  <p:stCondLst>
                                    <p:cond delay="0"/>
                                  </p:stCondLst>
                                  <p:childTnLst>
                                    <p:animEffect transition="out" filter="fade">
                                      <p:cBhvr>
                                        <p:cTn id="140" dur="100"/>
                                        <p:tgtEl>
                                          <p:spTgt spid="117"/>
                                        </p:tgtEl>
                                      </p:cBhvr>
                                    </p:animEffect>
                                    <p:set>
                                      <p:cBhvr>
                                        <p:cTn id="141" dur="1" fill="hold">
                                          <p:stCondLst>
                                            <p:cond delay="99"/>
                                          </p:stCondLst>
                                        </p:cTn>
                                        <p:tgtEl>
                                          <p:spTgt spid="117"/>
                                        </p:tgtEl>
                                        <p:attrNameLst>
                                          <p:attrName>style.visibility</p:attrName>
                                        </p:attrNameLst>
                                      </p:cBhvr>
                                      <p:to>
                                        <p:strVal val="hidden"/>
                                      </p:to>
                                    </p:set>
                                  </p:childTnLst>
                                </p:cTn>
                              </p:par>
                            </p:childTnLst>
                          </p:cTn>
                        </p:par>
                        <p:par>
                          <p:cTn id="142" fill="hold">
                            <p:stCondLst>
                              <p:cond delay="1200"/>
                            </p:stCondLst>
                            <p:childTnLst>
                              <p:par>
                                <p:cTn id="143" presetID="10" presetClass="exit" presetSubtype="0" fill="hold" grpId="1" nodeType="afterEffect">
                                  <p:stCondLst>
                                    <p:cond delay="0"/>
                                  </p:stCondLst>
                                  <p:childTnLst>
                                    <p:animEffect transition="out" filter="fade">
                                      <p:cBhvr>
                                        <p:cTn id="144" dur="100"/>
                                        <p:tgtEl>
                                          <p:spTgt spid="107"/>
                                        </p:tgtEl>
                                      </p:cBhvr>
                                    </p:animEffect>
                                    <p:set>
                                      <p:cBhvr>
                                        <p:cTn id="145" dur="1" fill="hold">
                                          <p:stCondLst>
                                            <p:cond delay="99"/>
                                          </p:stCondLst>
                                        </p:cTn>
                                        <p:tgtEl>
                                          <p:spTgt spid="107"/>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100"/>
                                        <p:tgtEl>
                                          <p:spTgt spid="112"/>
                                        </p:tgtEl>
                                      </p:cBhvr>
                                    </p:animEffect>
                                    <p:set>
                                      <p:cBhvr>
                                        <p:cTn id="148" dur="1" fill="hold">
                                          <p:stCondLst>
                                            <p:cond delay="99"/>
                                          </p:stCondLst>
                                        </p:cTn>
                                        <p:tgtEl>
                                          <p:spTgt spid="112"/>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100"/>
                                        <p:tgtEl>
                                          <p:spTgt spid="116"/>
                                        </p:tgtEl>
                                      </p:cBhvr>
                                    </p:animEffect>
                                    <p:set>
                                      <p:cBhvr>
                                        <p:cTn id="151" dur="1" fill="hold">
                                          <p:stCondLst>
                                            <p:cond delay="99"/>
                                          </p:stCondLst>
                                        </p:cTn>
                                        <p:tgtEl>
                                          <p:spTgt spid="116"/>
                                        </p:tgtEl>
                                        <p:attrNameLst>
                                          <p:attrName>style.visibility</p:attrName>
                                        </p:attrNameLst>
                                      </p:cBhvr>
                                      <p:to>
                                        <p:strVal val="hidden"/>
                                      </p:to>
                                    </p:set>
                                  </p:childTnLst>
                                </p:cTn>
                              </p:par>
                            </p:childTnLst>
                          </p:cTn>
                        </p:par>
                        <p:par>
                          <p:cTn id="152" fill="hold">
                            <p:stCondLst>
                              <p:cond delay="1300"/>
                            </p:stCondLst>
                            <p:childTnLst>
                              <p:par>
                                <p:cTn id="153" presetID="10" presetClass="exit" presetSubtype="0" fill="hold" grpId="1" nodeType="afterEffect">
                                  <p:stCondLst>
                                    <p:cond delay="0"/>
                                  </p:stCondLst>
                                  <p:childTnLst>
                                    <p:animEffect transition="out" filter="fade">
                                      <p:cBhvr>
                                        <p:cTn id="154" dur="100"/>
                                        <p:tgtEl>
                                          <p:spTgt spid="106"/>
                                        </p:tgtEl>
                                      </p:cBhvr>
                                    </p:animEffect>
                                    <p:set>
                                      <p:cBhvr>
                                        <p:cTn id="155" dur="1" fill="hold">
                                          <p:stCondLst>
                                            <p:cond delay="99"/>
                                          </p:stCondLst>
                                        </p:cTn>
                                        <p:tgtEl>
                                          <p:spTgt spid="106"/>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100"/>
                                        <p:tgtEl>
                                          <p:spTgt spid="111"/>
                                        </p:tgtEl>
                                      </p:cBhvr>
                                    </p:animEffect>
                                    <p:set>
                                      <p:cBhvr>
                                        <p:cTn id="158" dur="1" fill="hold">
                                          <p:stCondLst>
                                            <p:cond delay="99"/>
                                          </p:stCondLst>
                                        </p:cTn>
                                        <p:tgtEl>
                                          <p:spTgt spid="11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100"/>
                                        <p:tgtEl>
                                          <p:spTgt spid="115"/>
                                        </p:tgtEl>
                                      </p:cBhvr>
                                    </p:animEffect>
                                    <p:set>
                                      <p:cBhvr>
                                        <p:cTn id="161" dur="1" fill="hold">
                                          <p:stCondLst>
                                            <p:cond delay="99"/>
                                          </p:stCondLst>
                                        </p:cTn>
                                        <p:tgtEl>
                                          <p:spTgt spid="115"/>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68"/>
                                        </p:tgtEl>
                                        <p:attrNameLst>
                                          <p:attrName>style.visibility</p:attrName>
                                        </p:attrNameLst>
                                      </p:cBhvr>
                                      <p:to>
                                        <p:strVal val="visible"/>
                                      </p:to>
                                    </p:set>
                                    <p:anim calcmode="lin" valueType="num">
                                      <p:cBhvr>
                                        <p:cTn id="166" dur="500" fill="hold"/>
                                        <p:tgtEl>
                                          <p:spTgt spid="68"/>
                                        </p:tgtEl>
                                        <p:attrNameLst>
                                          <p:attrName>ppt_w</p:attrName>
                                        </p:attrNameLst>
                                      </p:cBhvr>
                                      <p:tavLst>
                                        <p:tav tm="0">
                                          <p:val>
                                            <p:fltVal val="0"/>
                                          </p:val>
                                        </p:tav>
                                        <p:tav tm="100000">
                                          <p:val>
                                            <p:strVal val="#ppt_w"/>
                                          </p:val>
                                        </p:tav>
                                      </p:tavLst>
                                    </p:anim>
                                    <p:anim calcmode="lin" valueType="num">
                                      <p:cBhvr>
                                        <p:cTn id="167" dur="500" fill="hold"/>
                                        <p:tgtEl>
                                          <p:spTgt spid="68"/>
                                        </p:tgtEl>
                                        <p:attrNameLst>
                                          <p:attrName>ppt_h</p:attrName>
                                        </p:attrNameLst>
                                      </p:cBhvr>
                                      <p:tavLst>
                                        <p:tav tm="0">
                                          <p:val>
                                            <p:fltVal val="0"/>
                                          </p:val>
                                        </p:tav>
                                        <p:tav tm="100000">
                                          <p:val>
                                            <p:strVal val="#ppt_h"/>
                                          </p:val>
                                        </p:tav>
                                      </p:tavLst>
                                    </p:anim>
                                    <p:animEffect transition="in" filter="fade">
                                      <p:cBhvr>
                                        <p:cTn id="168" dur="500"/>
                                        <p:tgtEl>
                                          <p:spTgt spid="6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7"/>
                                        </p:tgtEl>
                                        <p:attrNameLst>
                                          <p:attrName>style.visibility</p:attrName>
                                        </p:attrNameLst>
                                      </p:cBhvr>
                                      <p:to>
                                        <p:strVal val="visible"/>
                                      </p:to>
                                    </p:set>
                                  </p:childTnLst>
                                </p:cTn>
                              </p:par>
                              <p:par>
                                <p:cTn id="173" presetID="10" presetClass="exit" presetSubtype="0" fill="hold" nodeType="withEffect">
                                  <p:stCondLst>
                                    <p:cond delay="0"/>
                                  </p:stCondLst>
                                  <p:childTnLst>
                                    <p:animEffect transition="out" filter="fade">
                                      <p:cBhvr>
                                        <p:cTn id="174" dur="500"/>
                                        <p:tgtEl>
                                          <p:spTgt spid="68"/>
                                        </p:tgtEl>
                                      </p:cBhvr>
                                    </p:animEffect>
                                    <p:set>
                                      <p:cBhvr>
                                        <p:cTn id="175" dur="1" fill="hold">
                                          <p:stCondLst>
                                            <p:cond delay="499"/>
                                          </p:stCondLst>
                                        </p:cTn>
                                        <p:tgtEl>
                                          <p:spTgt spid="68"/>
                                        </p:tgtEl>
                                        <p:attrNameLst>
                                          <p:attrName>style.visibility</p:attrName>
                                        </p:attrNameLst>
                                      </p:cBhvr>
                                      <p:to>
                                        <p:strVal val="hidden"/>
                                      </p:to>
                                    </p:set>
                                  </p:childTnLst>
                                </p:cTn>
                              </p:par>
                            </p:childTnLst>
                          </p:cTn>
                        </p:par>
                        <p:par>
                          <p:cTn id="176" fill="hold">
                            <p:stCondLst>
                              <p:cond delay="500"/>
                            </p:stCondLst>
                            <p:childTnLst>
                              <p:par>
                                <p:cTn id="177" presetID="10" presetClass="emph" presetSubtype="0" repeatCount="3000" fill="hold" grpId="1" nodeType="afterEffect">
                                  <p:stCondLst>
                                    <p:cond delay="0"/>
                                  </p:stCondLst>
                                  <p:childTnLst>
                                    <p:anim calcmode="discrete" valueType="str">
                                      <p:cBhvr override="childStyle">
                                        <p:cTn id="178" dur="2100" fill="hold"/>
                                        <p:tgtEl>
                                          <p:spTgt spid="8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par>
                          <p:cTn id="179" fill="hold">
                            <p:stCondLst>
                              <p:cond delay="6800"/>
                            </p:stCondLst>
                            <p:childTnLst>
                              <p:par>
                                <p:cTn id="180" presetID="10" presetClass="exit" presetSubtype="0" fill="hold" grpId="2" nodeType="afterEffect">
                                  <p:stCondLst>
                                    <p:cond delay="0"/>
                                  </p:stCondLst>
                                  <p:childTnLst>
                                    <p:animEffect transition="out" filter="fade">
                                      <p:cBhvr>
                                        <p:cTn id="181" dur="1000"/>
                                        <p:tgtEl>
                                          <p:spTgt spid="87"/>
                                        </p:tgtEl>
                                      </p:cBhvr>
                                    </p:animEffect>
                                    <p:set>
                                      <p:cBhvr>
                                        <p:cTn id="182" dur="1" fill="hold">
                                          <p:stCondLst>
                                            <p:cond delay="999"/>
                                          </p:stCondLst>
                                        </p:cTn>
                                        <p:tgtEl>
                                          <p:spTgt spid="87"/>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2" presetClass="entr" presetSubtype="2" fill="hold" nodeType="clickEffect">
                                  <p:stCondLst>
                                    <p:cond delay="0"/>
                                  </p:stCondLst>
                                  <p:childTnLst>
                                    <p:set>
                                      <p:cBhvr>
                                        <p:cTn id="186" dur="1" fill="hold">
                                          <p:stCondLst>
                                            <p:cond delay="0"/>
                                          </p:stCondLst>
                                        </p:cTn>
                                        <p:tgtEl>
                                          <p:spTgt spid="86"/>
                                        </p:tgtEl>
                                        <p:attrNameLst>
                                          <p:attrName>style.visibility</p:attrName>
                                        </p:attrNameLst>
                                      </p:cBhvr>
                                      <p:to>
                                        <p:strVal val="visible"/>
                                      </p:to>
                                    </p:set>
                                    <p:animEffect transition="in" filter="wipe(right)">
                                      <p:cBhvr>
                                        <p:cTn id="187" dur="500"/>
                                        <p:tgtEl>
                                          <p:spTgt spid="86"/>
                                        </p:tgtEl>
                                      </p:cBhvr>
                                    </p:animEffect>
                                  </p:childTnLst>
                                </p:cTn>
                              </p:par>
                            </p:childTnLst>
                          </p:cTn>
                        </p:par>
                        <p:par>
                          <p:cTn id="188" fill="hold">
                            <p:stCondLst>
                              <p:cond delay="500"/>
                            </p:stCondLst>
                            <p:childTnLst>
                              <p:par>
                                <p:cTn id="189" presetID="22" presetClass="entr" presetSubtype="2" fill="hold" nodeType="afterEffect">
                                  <p:stCondLst>
                                    <p:cond delay="0"/>
                                  </p:stCondLst>
                                  <p:childTnLst>
                                    <p:set>
                                      <p:cBhvr>
                                        <p:cTn id="190" dur="1" fill="hold">
                                          <p:stCondLst>
                                            <p:cond delay="0"/>
                                          </p:stCondLst>
                                        </p:cTn>
                                        <p:tgtEl>
                                          <p:spTgt spid="83"/>
                                        </p:tgtEl>
                                        <p:attrNameLst>
                                          <p:attrName>style.visibility</p:attrName>
                                        </p:attrNameLst>
                                      </p:cBhvr>
                                      <p:to>
                                        <p:strVal val="visible"/>
                                      </p:to>
                                    </p:set>
                                    <p:animEffect transition="in" filter="wipe(right)">
                                      <p:cBhvr>
                                        <p:cTn id="191" dur="500"/>
                                        <p:tgtEl>
                                          <p:spTgt spid="83"/>
                                        </p:tgtEl>
                                      </p:cBhvr>
                                    </p:animEffect>
                                  </p:childTnLst>
                                </p:cTn>
                              </p:par>
                            </p:childTnLst>
                          </p:cTn>
                        </p:par>
                        <p:par>
                          <p:cTn id="192" fill="hold">
                            <p:stCondLst>
                              <p:cond delay="1000"/>
                            </p:stCondLst>
                            <p:childTnLst>
                              <p:par>
                                <p:cTn id="193" presetID="22" presetClass="entr" presetSubtype="2" fill="hold" nodeType="afterEffect">
                                  <p:stCondLst>
                                    <p:cond delay="0"/>
                                  </p:stCondLst>
                                  <p:childTnLst>
                                    <p:set>
                                      <p:cBhvr>
                                        <p:cTn id="194" dur="1" fill="hold">
                                          <p:stCondLst>
                                            <p:cond delay="0"/>
                                          </p:stCondLst>
                                        </p:cTn>
                                        <p:tgtEl>
                                          <p:spTgt spid="84"/>
                                        </p:tgtEl>
                                        <p:attrNameLst>
                                          <p:attrName>style.visibility</p:attrName>
                                        </p:attrNameLst>
                                      </p:cBhvr>
                                      <p:to>
                                        <p:strVal val="visible"/>
                                      </p:to>
                                    </p:set>
                                    <p:animEffect transition="in" filter="wipe(right)">
                                      <p:cBhvr>
                                        <p:cTn id="195" dur="500"/>
                                        <p:tgtEl>
                                          <p:spTgt spid="84"/>
                                        </p:tgtEl>
                                      </p:cBhvr>
                                    </p:animEffect>
                                  </p:childTnLst>
                                </p:cTn>
                              </p:par>
                            </p:childTnLst>
                          </p:cTn>
                        </p:par>
                        <p:par>
                          <p:cTn id="196" fill="hold">
                            <p:stCondLst>
                              <p:cond delay="1500"/>
                            </p:stCondLst>
                            <p:childTnLst>
                              <p:par>
                                <p:cTn id="197" presetID="22" presetClass="entr" presetSubtype="1" fill="hold" grpId="0" nodeType="afterEffect">
                                  <p:stCondLst>
                                    <p:cond delay="0"/>
                                  </p:stCondLst>
                                  <p:childTnLst>
                                    <p:set>
                                      <p:cBhvr>
                                        <p:cTn id="198" dur="1" fill="hold">
                                          <p:stCondLst>
                                            <p:cond delay="0"/>
                                          </p:stCondLst>
                                        </p:cTn>
                                        <p:tgtEl>
                                          <p:spTgt spid="85"/>
                                        </p:tgtEl>
                                        <p:attrNameLst>
                                          <p:attrName>style.visibility</p:attrName>
                                        </p:attrNameLst>
                                      </p:cBhvr>
                                      <p:to>
                                        <p:strVal val="visible"/>
                                      </p:to>
                                    </p:set>
                                    <p:animEffect transition="in" filter="wipe(up)">
                                      <p:cBhvr>
                                        <p:cTn id="199" dur="500"/>
                                        <p:tgtEl>
                                          <p:spTgt spid="85"/>
                                        </p:tgtEl>
                                      </p:cBhvr>
                                    </p:animEffect>
                                  </p:childTnLst>
                                </p:cTn>
                              </p:par>
                            </p:childTnLst>
                          </p:cTn>
                        </p:par>
                        <p:par>
                          <p:cTn id="200" fill="hold">
                            <p:stCondLst>
                              <p:cond delay="2000"/>
                            </p:stCondLst>
                            <p:childTnLst>
                              <p:par>
                                <p:cTn id="201" presetID="42" presetClass="path" presetSubtype="0" accel="50000" decel="50000" fill="hold" grpId="1" nodeType="afterEffect">
                                  <p:stCondLst>
                                    <p:cond delay="0"/>
                                  </p:stCondLst>
                                  <p:childTnLst>
                                    <p:animMotion origin="layout" path="M 3.33333E-6 -1.01203E-6 L 3.33333E-6 0.22863 " pathEditMode="relative" rAng="0" ptsTypes="AA">
                                      <p:cBhvr>
                                        <p:cTn id="202" dur="2500" fill="hold"/>
                                        <p:tgtEl>
                                          <p:spTgt spid="85"/>
                                        </p:tgtEl>
                                        <p:attrNameLst>
                                          <p:attrName>ppt_x</p:attrName>
                                          <p:attrName>ppt_y</p:attrName>
                                        </p:attrNameLst>
                                      </p:cBhvr>
                                      <p:rCtr x="0" y="11416"/>
                                    </p:animMotion>
                                  </p:childTnLst>
                                </p:cTn>
                              </p:par>
                              <p:par>
                                <p:cTn id="203" presetID="3" presetClass="emph" presetSubtype="2" fill="hold" grpId="0" nodeType="withEffect">
                                  <p:stCondLst>
                                    <p:cond delay="250"/>
                                  </p:stCondLst>
                                  <p:childTnLst>
                                    <p:animClr clrSpc="rgb" dir="cw">
                                      <p:cBhvr override="childStyle">
                                        <p:cTn id="204" dur="500" fill="hold"/>
                                        <p:tgtEl>
                                          <p:spTgt spid="79"/>
                                        </p:tgtEl>
                                        <p:attrNameLst>
                                          <p:attrName>style.color</p:attrName>
                                        </p:attrNameLst>
                                      </p:cBhvr>
                                      <p:to>
                                        <a:srgbClr val="FFFFFF"/>
                                      </p:to>
                                    </p:animClr>
                                  </p:childTnLst>
                                </p:cTn>
                              </p:par>
                              <p:par>
                                <p:cTn id="205" presetID="3" presetClass="emph" presetSubtype="2" fill="hold" grpId="0" nodeType="withEffect">
                                  <p:stCondLst>
                                    <p:cond delay="750"/>
                                  </p:stCondLst>
                                  <p:childTnLst>
                                    <p:animClr clrSpc="rgb" dir="cw">
                                      <p:cBhvr override="childStyle">
                                        <p:cTn id="206" dur="500" fill="hold"/>
                                        <p:tgtEl>
                                          <p:spTgt spid="80"/>
                                        </p:tgtEl>
                                        <p:attrNameLst>
                                          <p:attrName>style.color</p:attrName>
                                        </p:attrNameLst>
                                      </p:cBhvr>
                                      <p:to>
                                        <a:srgbClr val="FFFFFF"/>
                                      </p:to>
                                    </p:animClr>
                                  </p:childTnLst>
                                </p:cTn>
                              </p:par>
                              <p:par>
                                <p:cTn id="207" presetID="3" presetClass="emph" presetSubtype="2" fill="hold" grpId="0" nodeType="withEffect">
                                  <p:stCondLst>
                                    <p:cond delay="1250"/>
                                  </p:stCondLst>
                                  <p:childTnLst>
                                    <p:animClr clrSpc="rgb" dir="cw">
                                      <p:cBhvr override="childStyle">
                                        <p:cTn id="208" dur="500" fill="hold"/>
                                        <p:tgtEl>
                                          <p:spTgt spid="81"/>
                                        </p:tgtEl>
                                        <p:attrNameLst>
                                          <p:attrName>style.color</p:attrName>
                                        </p:attrNameLst>
                                      </p:cBhvr>
                                      <p:to>
                                        <a:srgbClr val="FFFFFF"/>
                                      </p:to>
                                    </p:animClr>
                                  </p:childTnLst>
                                </p:cTn>
                              </p:par>
                              <p:par>
                                <p:cTn id="209" presetID="3" presetClass="emph" presetSubtype="2" fill="hold" grpId="0" nodeType="withEffect">
                                  <p:stCondLst>
                                    <p:cond delay="1750"/>
                                  </p:stCondLst>
                                  <p:childTnLst>
                                    <p:animClr clrSpc="rgb" dir="cw">
                                      <p:cBhvr override="childStyle">
                                        <p:cTn id="210" dur="500" fill="hold"/>
                                        <p:tgtEl>
                                          <p:spTgt spid="82"/>
                                        </p:tgtEl>
                                        <p:attrNameLst>
                                          <p:attrName>style.color</p:attrName>
                                        </p:attrNameLst>
                                      </p:cBhvr>
                                      <p:to>
                                        <a:srgbClr val="FFFFFF"/>
                                      </p:to>
                                    </p:animClr>
                                  </p:childTnLst>
                                </p:cTn>
                              </p:par>
                              <p:par>
                                <p:cTn id="211" presetID="22" presetClass="entr" presetSubtype="1" fill="hold" grpId="0" nodeType="withEffect">
                                  <p:stCondLst>
                                    <p:cond delay="250"/>
                                  </p:stCondLst>
                                  <p:childTnLst>
                                    <p:set>
                                      <p:cBhvr>
                                        <p:cTn id="212" dur="1" fill="hold">
                                          <p:stCondLst>
                                            <p:cond delay="0"/>
                                          </p:stCondLst>
                                        </p:cTn>
                                        <p:tgtEl>
                                          <p:spTgt spid="78"/>
                                        </p:tgtEl>
                                        <p:attrNameLst>
                                          <p:attrName>style.visibility</p:attrName>
                                        </p:attrNameLst>
                                      </p:cBhvr>
                                      <p:to>
                                        <p:strVal val="visible"/>
                                      </p:to>
                                    </p:set>
                                    <p:animEffect transition="in" filter="wipe(up)">
                                      <p:cBhvr>
                                        <p:cTn id="213" dur="2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79" grpId="0"/>
      <p:bldP spid="80" grpId="0"/>
      <p:bldP spid="81" grpId="0"/>
      <p:bldP spid="82" grpId="0"/>
      <p:bldP spid="85" grpId="0" animBg="1"/>
      <p:bldP spid="85" grpId="1" animBg="1"/>
      <p:bldP spid="87" grpId="0"/>
      <p:bldP spid="87" grpId="1"/>
      <p:bldP spid="87" grpId="2"/>
      <p:bldP spid="7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973327" y="1023932"/>
            <a:ext cx="2490079" cy="3484880"/>
            <a:chOff x="5943600" y="971550"/>
            <a:chExt cx="2856952" cy="3429000"/>
          </a:xfrm>
        </p:grpSpPr>
        <p:sp>
          <p:nvSpPr>
            <p:cNvPr id="71" name="Rounded Rectangle 70"/>
            <p:cNvSpPr/>
            <p:nvPr/>
          </p:nvSpPr>
          <p:spPr>
            <a:xfrm>
              <a:off x="5943600" y="971550"/>
              <a:ext cx="2856952"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2" name="Rectangle 71"/>
            <p:cNvSpPr/>
            <p:nvPr/>
          </p:nvSpPr>
          <p:spPr>
            <a:xfrm>
              <a:off x="6990119" y="40312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grpSp>
      <p:grpSp>
        <p:nvGrpSpPr>
          <p:cNvPr id="2" name="Group 1"/>
          <p:cNvGrpSpPr/>
          <p:nvPr/>
        </p:nvGrpSpPr>
        <p:grpSpPr>
          <a:xfrm>
            <a:off x="696530" y="1024938"/>
            <a:ext cx="5276797" cy="3483873"/>
            <a:chOff x="357460" y="958565"/>
            <a:chExt cx="5576887" cy="3441985"/>
          </a:xfrm>
        </p:grpSpPr>
        <p:sp>
          <p:nvSpPr>
            <p:cNvPr id="64" name="Rounded Rectangle 63"/>
            <p:cNvSpPr/>
            <p:nvPr/>
          </p:nvSpPr>
          <p:spPr>
            <a:xfrm>
              <a:off x="357460" y="958565"/>
              <a:ext cx="5576887" cy="34289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5" name="Rectangle 64"/>
            <p:cNvSpPr/>
            <p:nvPr/>
          </p:nvSpPr>
          <p:spPr>
            <a:xfrm>
              <a:off x="2362200" y="4031218"/>
              <a:ext cx="3487929" cy="369332"/>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Pivotal CF Operations Manager</a:t>
              </a:r>
              <a:endParaRPr lang="en-US" dirty="0">
                <a:solidFill>
                  <a:prstClr val="black"/>
                </a:solidFill>
                <a:latin typeface="Calibri"/>
              </a:endParaRPr>
            </a:p>
          </p:txBody>
        </p:sp>
      </p:grpSp>
      <p:sp>
        <p:nvSpPr>
          <p:cNvPr id="1356" name="Shape 1356"/>
          <p:cNvSpPr>
            <a:spLocks noGrp="1"/>
          </p:cNvSpPr>
          <p:nvPr>
            <p:ph type="title" idx="4294967295"/>
          </p:nvPr>
        </p:nvSpPr>
        <p:spPr>
          <a:xfrm>
            <a:off x="392112" y="194276"/>
            <a:ext cx="8410576" cy="533401"/>
          </a:xfrm>
          <a:prstGeom prst="rect">
            <a:avLst/>
          </a:prstGeom>
        </p:spPr>
        <p:txBody>
          <a:bodyPr/>
          <a:lstStyle>
            <a:lvl1pPr>
              <a:lnSpc>
                <a:spcPct val="100000"/>
              </a:lnSpc>
              <a:defRPr sz="2900">
                <a:solidFill>
                  <a:srgbClr val="29756E"/>
                </a:solidFill>
                <a:uFill>
                  <a:solidFill>
                    <a:srgbClr val="2C95DD"/>
                  </a:solidFill>
                </a:uFill>
                <a:latin typeface="+mn-lt"/>
                <a:ea typeface="+mn-ea"/>
                <a:cs typeface="+mn-cs"/>
                <a:sym typeface="Helvetica"/>
              </a:defRPr>
            </a:lvl1pPr>
          </a:lstStyle>
          <a:p>
            <a:pPr lvl="0">
              <a:defRPr sz="1800">
                <a:solidFill>
                  <a:srgbClr val="000000"/>
                </a:solidFill>
                <a:uFillTx/>
              </a:defRPr>
            </a:pPr>
            <a:r>
              <a:rPr lang="en-US" sz="3200" dirty="0">
                <a:solidFill>
                  <a:srgbClr val="2C95DD"/>
                </a:solidFill>
              </a:rPr>
              <a:t>Platform </a:t>
            </a:r>
            <a:r>
              <a:rPr lang="en-US" sz="3200" dirty="0" smtClean="0">
                <a:solidFill>
                  <a:srgbClr val="2C95DD"/>
                </a:solidFill>
              </a:rPr>
              <a:t>Virtual Machine HA</a:t>
            </a:r>
            <a:endParaRPr sz="2900" dirty="0">
              <a:solidFill>
                <a:srgbClr val="29756E"/>
              </a:solidFill>
              <a:uFill>
                <a:solidFill>
                  <a:srgbClr val="2C95DD"/>
                </a:solidFill>
              </a:uFill>
            </a:endParaRPr>
          </a:p>
        </p:txBody>
      </p:sp>
      <p:sp>
        <p:nvSpPr>
          <p:cNvPr id="1358" name="Shape 1358"/>
          <p:cNvSpPr/>
          <p:nvPr/>
        </p:nvSpPr>
        <p:spPr>
          <a:xfrm flipV="1">
            <a:off x="2321891" y="2266533"/>
            <a:ext cx="202249" cy="202249"/>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59" name="Shape 1359"/>
          <p:cNvSpPr/>
          <p:nvPr/>
        </p:nvSpPr>
        <p:spPr>
          <a:xfrm>
            <a:off x="2317602" y="1711072"/>
            <a:ext cx="193359" cy="193360"/>
          </a:xfrm>
          <a:prstGeom prst="line">
            <a:avLst/>
          </a:prstGeom>
          <a:ln w="19050">
            <a:solidFill>
              <a:srgbClr val="535353"/>
            </a:solidFill>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1360" name="Shape 1360"/>
          <p:cNvSpPr/>
          <p:nvPr/>
        </p:nvSpPr>
        <p:spPr>
          <a:xfrm>
            <a:off x="994379" y="2359937"/>
            <a:ext cx="1451971" cy="387175"/>
          </a:xfrm>
          <a:prstGeom prst="roundRect">
            <a:avLst>
              <a:gd name="adj" fmla="val 13038"/>
            </a:avLst>
          </a:prstGeom>
          <a:solidFill>
            <a:srgbClr val="A6A6A6"/>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cs typeface="Arial"/>
              </a:rPr>
              <a:t>Blobstore</a:t>
            </a:r>
          </a:p>
        </p:txBody>
      </p:sp>
      <p:sp>
        <p:nvSpPr>
          <p:cNvPr id="1361" name="Shape 1361"/>
          <p:cNvSpPr/>
          <p:nvPr/>
        </p:nvSpPr>
        <p:spPr>
          <a:xfrm>
            <a:off x="1044010" y="2445665"/>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1363" name="Shape 1363"/>
          <p:cNvSpPr/>
          <p:nvPr/>
        </p:nvSpPr>
        <p:spPr>
          <a:xfrm>
            <a:off x="1068541" y="3540169"/>
            <a:ext cx="1303646" cy="631429"/>
          </a:xfrm>
          <a:prstGeom prst="roundRect">
            <a:avLst>
              <a:gd name="adj" fmla="val 7994"/>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p>
            <a:pPr lvl="0">
              <a:defRPr>
                <a:solidFill>
                  <a:srgbClr val="000000"/>
                </a:solidFill>
                <a:uFillTx/>
              </a:defRPr>
            </a:pPr>
            <a:r>
              <a:rPr sz="1600" dirty="0">
                <a:solidFill>
                  <a:srgbClr val="FFFFFF"/>
                </a:solidFill>
                <a:uFill>
                  <a:solidFill>
                    <a:srgbClr val="4D4D4D"/>
                  </a:solidFill>
                </a:uFill>
                <a:ea typeface="Avenir Next"/>
                <a:sym typeface="Avenir Next"/>
              </a:rPr>
              <a:t>        </a:t>
            </a:r>
            <a:r>
              <a:rPr sz="1200" b="1" dirty="0">
                <a:solidFill>
                  <a:srgbClr val="FFFFFF"/>
                </a:solidFill>
                <a:uFill>
                  <a:solidFill>
                    <a:srgbClr val="4D4D4D"/>
                  </a:solidFill>
                </a:uFill>
                <a:latin typeface="+mn-lt"/>
                <a:ea typeface="Avenir Next"/>
                <a:sym typeface="Avenir Next"/>
              </a:rPr>
              <a:t>Health </a:t>
            </a:r>
          </a:p>
          <a:p>
            <a:pPr lvl="0">
              <a:defRPr>
                <a:solidFill>
                  <a:srgbClr val="000000"/>
                </a:solidFill>
                <a:uFillTx/>
              </a:defRPr>
            </a:pPr>
            <a:r>
              <a:rPr sz="1200" b="1" dirty="0">
                <a:solidFill>
                  <a:srgbClr val="FFFFFF"/>
                </a:solidFill>
                <a:uFill>
                  <a:solidFill>
                    <a:srgbClr val="4D4D4D"/>
                  </a:solidFill>
                </a:uFill>
                <a:latin typeface="+mn-lt"/>
                <a:ea typeface="Avenir Next"/>
                <a:sym typeface="Avenir Next"/>
              </a:rPr>
              <a:t>        Monitor</a:t>
            </a:r>
          </a:p>
        </p:txBody>
      </p:sp>
      <p:pic>
        <p:nvPicPr>
          <p:cNvPr id="1364" name="pasted-image.pdf"/>
          <p:cNvPicPr/>
          <p:nvPr/>
        </p:nvPicPr>
        <p:blipFill>
          <a:blip r:embed="rId2">
            <a:extLst/>
          </a:blip>
          <a:stretch>
            <a:fillRect/>
          </a:stretch>
        </p:blipFill>
        <p:spPr>
          <a:xfrm>
            <a:off x="1145308" y="3719346"/>
            <a:ext cx="241301" cy="227106"/>
          </a:xfrm>
          <a:prstGeom prst="rect">
            <a:avLst/>
          </a:prstGeom>
          <a:ln w="3175">
            <a:miter lim="400000"/>
          </a:ln>
        </p:spPr>
      </p:pic>
      <p:sp>
        <p:nvSpPr>
          <p:cNvPr id="1365" name="Shape 1365"/>
          <p:cNvSpPr/>
          <p:nvPr/>
        </p:nvSpPr>
        <p:spPr>
          <a:xfrm>
            <a:off x="994379" y="1469318"/>
            <a:ext cx="1451971" cy="387175"/>
          </a:xfrm>
          <a:prstGeom prst="roundRect">
            <a:avLst>
              <a:gd name="adj" fmla="val 13038"/>
            </a:avLst>
          </a:prstGeom>
          <a:solidFill>
            <a:schemeClr val="bg1">
              <a:lumMod val="65000"/>
            </a:schemeClr>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600" dirty="0">
                <a:solidFill>
                  <a:srgbClr val="FFFFFF"/>
                </a:solidFill>
                <a:uFill>
                  <a:solidFill>
                    <a:srgbClr val="4D4D4D"/>
                  </a:solidFill>
                </a:uFill>
              </a:rPr>
              <a:t>        </a:t>
            </a:r>
            <a:r>
              <a:rPr sz="1200" b="1" dirty="0">
                <a:solidFill>
                  <a:srgbClr val="FFFFFF"/>
                </a:solidFill>
                <a:uFill>
                  <a:solidFill>
                    <a:srgbClr val="4D4D4D"/>
                  </a:solidFill>
                </a:uFill>
                <a:latin typeface="+mn-lt"/>
              </a:rPr>
              <a:t>DB</a:t>
            </a:r>
            <a:endParaRPr sz="1600" b="1" dirty="0">
              <a:solidFill>
                <a:srgbClr val="FFFFFF"/>
              </a:solidFill>
              <a:uFill>
                <a:solidFill>
                  <a:srgbClr val="4D4D4D"/>
                </a:solidFill>
              </a:uFill>
              <a:latin typeface="+mn-lt"/>
            </a:endParaRPr>
          </a:p>
        </p:txBody>
      </p:sp>
      <p:sp>
        <p:nvSpPr>
          <p:cNvPr id="1366" name="Shape 1366"/>
          <p:cNvSpPr/>
          <p:nvPr/>
        </p:nvSpPr>
        <p:spPr>
          <a:xfrm>
            <a:off x="1044010" y="1529434"/>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a:miter lim="400000"/>
            <a:tailEnd type="triangle"/>
          </a:ln>
        </p:spPr>
        <p:txBody>
          <a:bodyPr lIns="0" tIns="0" rIns="0" bIns="0" anchor="ctr"/>
          <a:lstStyle/>
          <a:p>
            <a:pPr lvl="0">
              <a:defRPr>
                <a:solidFill>
                  <a:srgbClr val="FFFFFF"/>
                </a:solidFill>
                <a:uFillTx/>
              </a:defRPr>
            </a:pPr>
            <a:endParaRPr/>
          </a:p>
        </p:txBody>
      </p:sp>
      <p:sp>
        <p:nvSpPr>
          <p:cNvPr id="1367" name="Shape 1367"/>
          <p:cNvSpPr/>
          <p:nvPr/>
        </p:nvSpPr>
        <p:spPr>
          <a:xfrm>
            <a:off x="6129960" y="2708907"/>
            <a:ext cx="2199589"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pic>
        <p:nvPicPr>
          <p:cNvPr id="1369" name="image10.png" descr="ICON_VM_basic_label_Q308"/>
          <p:cNvPicPr/>
          <p:nvPr/>
        </p:nvPicPr>
        <p:blipFill>
          <a:blip r:embed="rId3">
            <a:extLst/>
          </a:blip>
          <a:stretch>
            <a:fillRect/>
          </a:stretch>
        </p:blipFill>
        <p:spPr>
          <a:xfrm>
            <a:off x="7844756" y="2849055"/>
            <a:ext cx="404363" cy="473951"/>
          </a:xfrm>
          <a:prstGeom prst="rect">
            <a:avLst/>
          </a:prstGeom>
          <a:ln w="12700">
            <a:miter lim="400000"/>
          </a:ln>
        </p:spPr>
      </p:pic>
      <p:sp>
        <p:nvSpPr>
          <p:cNvPr id="1371" name="Shape 1371"/>
          <p:cNvSpPr/>
          <p:nvPr/>
        </p:nvSpPr>
        <p:spPr>
          <a:xfrm>
            <a:off x="6129961" y="1948250"/>
            <a:ext cx="2199588" cy="682399"/>
          </a:xfrm>
          <a:prstGeom prst="roundRect">
            <a:avLst>
              <a:gd name="adj" fmla="val 4579"/>
            </a:avLst>
          </a:prstGeom>
          <a:solidFill>
            <a:srgbClr val="008881"/>
          </a:solidFill>
          <a:ln w="12700">
            <a:miter lim="400000"/>
          </a:ln>
          <a:effectLst>
            <a:outerShdw blurRad="38100" dist="23000" dir="5400000" rotWithShape="0">
              <a:srgbClr val="808080">
                <a:alpha val="34999"/>
              </a:srgbClr>
            </a:outerShdw>
          </a:effectLst>
        </p:spPr>
        <p:txBody>
          <a:bodyPr lIns="0" tIns="0" rIns="0" bIns="0"/>
          <a:lstStyle/>
          <a:p>
            <a:pPr lvl="0">
              <a:defRPr sz="1200" b="1">
                <a:solidFill>
                  <a:srgbClr val="FFFFFF"/>
                </a:solidFill>
                <a:uFillTx/>
              </a:defRPr>
            </a:pPr>
            <a:endParaRPr/>
          </a:p>
        </p:txBody>
      </p:sp>
      <p:sp>
        <p:nvSpPr>
          <p:cNvPr id="1372" name="Shape 1372"/>
          <p:cNvSpPr/>
          <p:nvPr/>
        </p:nvSpPr>
        <p:spPr>
          <a:xfrm>
            <a:off x="6210285" y="2009159"/>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Health Manager</a:t>
            </a:r>
          </a:p>
        </p:txBody>
      </p:sp>
      <p:pic>
        <p:nvPicPr>
          <p:cNvPr id="1373" name="image10.png" descr="ICON_VM_basic_label_Q308"/>
          <p:cNvPicPr/>
          <p:nvPr/>
        </p:nvPicPr>
        <p:blipFill>
          <a:blip r:embed="rId3">
            <a:extLst/>
          </a:blip>
          <a:stretch>
            <a:fillRect/>
          </a:stretch>
        </p:blipFill>
        <p:spPr>
          <a:xfrm>
            <a:off x="7844756" y="2052474"/>
            <a:ext cx="404363" cy="473951"/>
          </a:xfrm>
          <a:prstGeom prst="rect">
            <a:avLst/>
          </a:prstGeom>
          <a:ln w="12700">
            <a:miter lim="400000"/>
          </a:ln>
        </p:spPr>
      </p:pic>
      <p:sp>
        <p:nvSpPr>
          <p:cNvPr id="1376" name="Shape 1376"/>
          <p:cNvSpPr/>
          <p:nvPr/>
        </p:nvSpPr>
        <p:spPr>
          <a:xfrm>
            <a:off x="2499763" y="1913617"/>
            <a:ext cx="1886821" cy="363583"/>
          </a:xfrm>
          <a:prstGeom prst="roundRect">
            <a:avLst>
              <a:gd name="adj" fmla="val 13884"/>
            </a:avLst>
          </a:prstGeom>
          <a:solidFill>
            <a:schemeClr val="bg2"/>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a:solidFill>
                  <a:srgbClr val="FFFFFF"/>
                </a:solidFill>
                <a:uFill>
                  <a:solidFill>
                    <a:srgbClr val="4D4D4D"/>
                  </a:solidFill>
                </a:uFill>
                <a:latin typeface="+mn-lt"/>
                <a:cs typeface="Arial"/>
              </a:rPr>
              <a:t>        BOSH Director</a:t>
            </a:r>
          </a:p>
        </p:txBody>
      </p:sp>
      <p:pic>
        <p:nvPicPr>
          <p:cNvPr id="1377" name="pasted-image.pdf"/>
          <p:cNvPicPr/>
          <p:nvPr/>
        </p:nvPicPr>
        <p:blipFill>
          <a:blip r:embed="rId4">
            <a:extLst/>
          </a:blip>
          <a:stretch>
            <a:fillRect/>
          </a:stretch>
        </p:blipFill>
        <p:spPr>
          <a:xfrm>
            <a:off x="2572039" y="1950914"/>
            <a:ext cx="213188" cy="274100"/>
          </a:xfrm>
          <a:prstGeom prst="rect">
            <a:avLst/>
          </a:prstGeom>
          <a:ln w="3175">
            <a:miter lim="400000"/>
          </a:ln>
        </p:spPr>
      </p:pic>
      <p:sp>
        <p:nvSpPr>
          <p:cNvPr id="1419" name="Shape 1419"/>
          <p:cNvSpPr/>
          <p:nvPr/>
        </p:nvSpPr>
        <p:spPr>
          <a:xfrm>
            <a:off x="3641623" y="3611578"/>
            <a:ext cx="2483606" cy="231167"/>
          </a:xfrm>
          <a:custGeom>
            <a:avLst/>
            <a:gdLst/>
            <a:ahLst/>
            <a:cxnLst>
              <a:cxn ang="0">
                <a:pos x="wd2" y="hd2"/>
              </a:cxn>
              <a:cxn ang="5400000">
                <a:pos x="wd2" y="hd2"/>
              </a:cxn>
              <a:cxn ang="10800000">
                <a:pos x="wd2" y="hd2"/>
              </a:cxn>
              <a:cxn ang="16200000">
                <a:pos x="wd2" y="hd2"/>
              </a:cxn>
            </a:cxnLst>
            <a:rect l="0" t="0" r="r" b="b"/>
            <a:pathLst>
              <a:path w="21600" h="20199" extrusionOk="0">
                <a:moveTo>
                  <a:pt x="21600" y="19954"/>
                </a:moveTo>
                <a:cubicBezTo>
                  <a:pt x="10113" y="21600"/>
                  <a:pt x="2913" y="14949"/>
                  <a:pt x="0" y="0"/>
                </a:cubicBezTo>
              </a:path>
            </a:pathLst>
          </a:custGeom>
          <a:ln w="19050">
            <a:solidFill>
              <a:srgbClr val="535353"/>
            </a:solidFill>
            <a:tailEnd type="triangle"/>
          </a:ln>
        </p:spPr>
        <p:txBody>
          <a:bodyPr/>
          <a:lstStyle/>
          <a:p>
            <a:pPr lvl="0"/>
            <a:endParaRPr/>
          </a:p>
        </p:txBody>
      </p:sp>
      <p:cxnSp>
        <p:nvCxnSpPr>
          <p:cNvPr id="1379" name="Connector 1379"/>
          <p:cNvCxnSpPr>
            <a:stCxn id="1380" idx="1"/>
          </p:cNvCxnSpPr>
          <p:nvPr/>
        </p:nvCxnSpPr>
        <p:spPr>
          <a:xfrm flipH="1">
            <a:off x="2372189" y="3417239"/>
            <a:ext cx="494348" cy="425506"/>
          </a:xfrm>
          <a:prstGeom prst="straightConnector1">
            <a:avLst/>
          </a:prstGeom>
          <a:ln w="19050">
            <a:solidFill>
              <a:srgbClr val="535353"/>
            </a:solidFill>
            <a:tailEnd type="triangle"/>
          </a:ln>
        </p:spPr>
      </p:cxnSp>
      <p:sp>
        <p:nvSpPr>
          <p:cNvPr id="1380" name="Shape 1380"/>
          <p:cNvSpPr/>
          <p:nvPr/>
        </p:nvSpPr>
        <p:spPr>
          <a:xfrm>
            <a:off x="2866537" y="3223036"/>
            <a:ext cx="1595113" cy="388405"/>
          </a:xfrm>
          <a:prstGeom prst="roundRect">
            <a:avLst>
              <a:gd name="adj" fmla="val 13079"/>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600">
                <a:solidFill>
                  <a:srgbClr val="FFFFFF"/>
                </a:solidFill>
                <a:latin typeface="Avenir Next"/>
                <a:ea typeface="Avenir Next"/>
                <a:cs typeface="Avenir Next"/>
                <a:sym typeface="Avenir Next"/>
              </a:defRPr>
            </a:lvl1pPr>
          </a:lstStyle>
          <a:p>
            <a:pPr lvl="0">
              <a:defRPr sz="1800">
                <a:solidFill>
                  <a:srgbClr val="000000"/>
                </a:solidFill>
                <a:uFillTx/>
              </a:defRPr>
            </a:pPr>
            <a:r>
              <a:rPr sz="1200" b="1" dirty="0" smtClean="0">
                <a:solidFill>
                  <a:srgbClr val="FFFFFF"/>
                </a:solidFill>
                <a:uFill>
                  <a:solidFill>
                    <a:srgbClr val="4D4D4D"/>
                  </a:solidFill>
                </a:uFill>
                <a:latin typeface="Arial"/>
                <a:cs typeface="Arial"/>
              </a:rPr>
              <a:t>        </a:t>
            </a:r>
            <a:r>
              <a:rPr lang="en-US" sz="1200" b="1" dirty="0" smtClean="0">
                <a:solidFill>
                  <a:srgbClr val="FFFFFF"/>
                </a:solidFill>
                <a:uFill>
                  <a:solidFill>
                    <a:srgbClr val="4D4D4D"/>
                  </a:solidFill>
                </a:uFill>
                <a:latin typeface="Arial"/>
                <a:cs typeface="Arial"/>
              </a:rPr>
              <a:t>Message Bus</a:t>
            </a:r>
            <a:endParaRPr sz="1200" b="1" dirty="0">
              <a:solidFill>
                <a:srgbClr val="FFFFFF"/>
              </a:solidFill>
              <a:uFill>
                <a:solidFill>
                  <a:srgbClr val="4D4D4D"/>
                </a:solidFill>
              </a:uFill>
              <a:latin typeface="Arial"/>
              <a:cs typeface="Arial"/>
            </a:endParaRPr>
          </a:p>
        </p:txBody>
      </p:sp>
      <p:pic>
        <p:nvPicPr>
          <p:cNvPr id="1381" name="pasted-image.pdf"/>
          <p:cNvPicPr/>
          <p:nvPr/>
        </p:nvPicPr>
        <p:blipFill>
          <a:blip r:embed="rId5">
            <a:extLst/>
          </a:blip>
          <a:stretch>
            <a:fillRect/>
          </a:stretch>
        </p:blipFill>
        <p:spPr>
          <a:xfrm>
            <a:off x="2941523" y="3308092"/>
            <a:ext cx="266701" cy="215901"/>
          </a:xfrm>
          <a:prstGeom prst="rect">
            <a:avLst/>
          </a:prstGeom>
          <a:ln w="3175">
            <a:miter lim="400000"/>
          </a:ln>
        </p:spPr>
      </p:pic>
      <p:sp>
        <p:nvSpPr>
          <p:cNvPr id="1420" name="Shape 1420"/>
          <p:cNvSpPr/>
          <p:nvPr/>
        </p:nvSpPr>
        <p:spPr>
          <a:xfrm>
            <a:off x="1981350" y="2296004"/>
            <a:ext cx="1028496" cy="124416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19050">
            <a:solidFill>
              <a:srgbClr val="535353"/>
            </a:solidFill>
            <a:tailEnd type="triangle"/>
          </a:ln>
        </p:spPr>
        <p:txBody>
          <a:bodyPr/>
          <a:lstStyle/>
          <a:p>
            <a:pPr lvl="0"/>
            <a:endParaRPr/>
          </a:p>
        </p:txBody>
      </p:sp>
      <p:pic>
        <p:nvPicPr>
          <p:cNvPr id="1383" name="Picture 1382"/>
          <p:cNvPicPr/>
          <p:nvPr/>
        </p:nvPicPr>
        <p:blipFill>
          <a:blip r:embed="rId6">
            <a:extLst/>
          </a:blip>
          <a:stretch>
            <a:fillRect/>
          </a:stretch>
        </p:blipFill>
        <p:spPr>
          <a:xfrm>
            <a:off x="6800273" y="3004771"/>
            <a:ext cx="899523" cy="343576"/>
          </a:xfrm>
          <a:prstGeom prst="rect">
            <a:avLst/>
          </a:prstGeom>
        </p:spPr>
      </p:pic>
      <p:pic>
        <p:nvPicPr>
          <p:cNvPr id="1385" name="Picture 1384"/>
          <p:cNvPicPr/>
          <p:nvPr/>
        </p:nvPicPr>
        <p:blipFill>
          <a:blip r:embed="rId6">
            <a:extLst/>
          </a:blip>
          <a:stretch>
            <a:fillRect/>
          </a:stretch>
        </p:blipFill>
        <p:spPr>
          <a:xfrm>
            <a:off x="6800273" y="2240029"/>
            <a:ext cx="843579" cy="343575"/>
          </a:xfrm>
          <a:prstGeom prst="rect">
            <a:avLst/>
          </a:prstGeom>
        </p:spPr>
      </p:pic>
      <p:sp>
        <p:nvSpPr>
          <p:cNvPr id="1387" name="Shape 1387"/>
          <p:cNvSpPr/>
          <p:nvPr/>
        </p:nvSpPr>
        <p:spPr>
          <a:xfrm>
            <a:off x="6141144" y="3066275"/>
            <a:ext cx="525984"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388" name="Shape 1388"/>
          <p:cNvSpPr/>
          <p:nvPr/>
        </p:nvSpPr>
        <p:spPr>
          <a:xfrm>
            <a:off x="6120902" y="2295777"/>
            <a:ext cx="525985" cy="25252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8" name="Group 1398"/>
          <p:cNvGrpSpPr/>
          <p:nvPr/>
        </p:nvGrpSpPr>
        <p:grpSpPr>
          <a:xfrm>
            <a:off x="5982082" y="3465803"/>
            <a:ext cx="2342737" cy="682399"/>
            <a:chOff x="0" y="0"/>
            <a:chExt cx="2342735" cy="682398"/>
          </a:xfrm>
        </p:grpSpPr>
        <p:grpSp>
          <p:nvGrpSpPr>
            <p:cNvPr id="1392" name="Group 1392"/>
            <p:cNvGrpSpPr/>
            <p:nvPr/>
          </p:nvGrpSpPr>
          <p:grpSpPr>
            <a:xfrm>
              <a:off x="143147" y="0"/>
              <a:ext cx="2199588" cy="682398"/>
              <a:chOff x="0" y="0"/>
              <a:chExt cx="2199587" cy="682397"/>
            </a:xfrm>
          </p:grpSpPr>
          <p:sp>
            <p:nvSpPr>
              <p:cNvPr id="1389" name="Shape 1389"/>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390" name="Shape 1390"/>
              <p:cNvSpPr/>
              <p:nvPr/>
            </p:nvSpPr>
            <p:spPr>
              <a:xfrm>
                <a:off x="413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391"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393" name="Shape 1393"/>
            <p:cNvSpPr/>
            <p:nvPr/>
          </p:nvSpPr>
          <p:spPr>
            <a:xfrm>
              <a:off x="0" y="310036"/>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grpSp>
          <p:nvGrpSpPr>
            <p:cNvPr id="1397" name="Group 1397"/>
            <p:cNvGrpSpPr/>
            <p:nvPr/>
          </p:nvGrpSpPr>
          <p:grpSpPr>
            <a:xfrm>
              <a:off x="689418" y="283519"/>
              <a:ext cx="1023566" cy="343577"/>
              <a:chOff x="0" y="-34503"/>
              <a:chExt cx="1023565" cy="343576"/>
            </a:xfrm>
          </p:grpSpPr>
          <p:pic>
            <p:nvPicPr>
              <p:cNvPr id="1394" name="Picture 1393"/>
              <p:cNvPicPr/>
              <p:nvPr/>
            </p:nvPicPr>
            <p:blipFill>
              <a:blip r:embed="rId6">
                <a:extLst/>
              </a:blip>
              <a:stretch>
                <a:fillRect/>
              </a:stretch>
            </p:blipFill>
            <p:spPr>
              <a:xfrm>
                <a:off x="128772" y="-34503"/>
                <a:ext cx="894793" cy="343576"/>
              </a:xfrm>
              <a:prstGeom prst="rect">
                <a:avLst/>
              </a:prstGeom>
              <a:effectLst/>
            </p:spPr>
          </p:pic>
          <p:sp>
            <p:nvSpPr>
              <p:cNvPr id="1396" name="Shape 1396"/>
              <p:cNvSpPr/>
              <p:nvPr/>
            </p:nvSpPr>
            <p:spPr>
              <a:xfrm>
                <a:off x="0" y="0"/>
                <a:ext cx="779463" cy="2745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grpSp>
      <p:sp>
        <p:nvSpPr>
          <p:cNvPr id="1399" name="Shape 1399"/>
          <p:cNvSpPr/>
          <p:nvPr/>
        </p:nvSpPr>
        <p:spPr>
          <a:xfrm>
            <a:off x="6676231" y="304111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sp>
        <p:nvSpPr>
          <p:cNvPr id="1400" name="Shape 1400"/>
          <p:cNvSpPr/>
          <p:nvPr/>
        </p:nvSpPr>
        <p:spPr>
          <a:xfrm>
            <a:off x="6676231" y="2283028"/>
            <a:ext cx="779463" cy="27457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grpSp>
        <p:nvGrpSpPr>
          <p:cNvPr id="1410" name="Group 1410"/>
          <p:cNvGrpSpPr/>
          <p:nvPr/>
        </p:nvGrpSpPr>
        <p:grpSpPr>
          <a:xfrm>
            <a:off x="5986813" y="1186798"/>
            <a:ext cx="2318247" cy="682400"/>
            <a:chOff x="0" y="0"/>
            <a:chExt cx="2318246" cy="682398"/>
          </a:xfrm>
        </p:grpSpPr>
        <p:grpSp>
          <p:nvGrpSpPr>
            <p:cNvPr id="1405" name="Group 1405"/>
            <p:cNvGrpSpPr/>
            <p:nvPr/>
          </p:nvGrpSpPr>
          <p:grpSpPr>
            <a:xfrm>
              <a:off x="118658" y="0"/>
              <a:ext cx="2199588" cy="682398"/>
              <a:chOff x="0" y="0"/>
              <a:chExt cx="2199587" cy="682397"/>
            </a:xfrm>
          </p:grpSpPr>
          <p:sp>
            <p:nvSpPr>
              <p:cNvPr id="1402" name="Shape 1402"/>
              <p:cNvSpPr/>
              <p:nvPr/>
            </p:nvSpPr>
            <p:spPr>
              <a:xfrm>
                <a:off x="0" y="0"/>
                <a:ext cx="2199588" cy="682398"/>
              </a:xfrm>
              <a:prstGeom prst="roundRect">
                <a:avLst>
                  <a:gd name="adj" fmla="val 4579"/>
                </a:avLst>
              </a:prstGeom>
              <a:solidFill>
                <a:srgbClr val="008881"/>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defRPr sz="1200" b="1">
                    <a:solidFill>
                      <a:srgbClr val="FFFFFF"/>
                    </a:solidFill>
                    <a:uFillTx/>
                  </a:defRPr>
                </a:pPr>
                <a:endParaRPr/>
              </a:p>
            </p:txBody>
          </p:sp>
          <p:sp>
            <p:nvSpPr>
              <p:cNvPr id="1403" name="Shape 1403"/>
              <p:cNvSpPr/>
              <p:nvPr/>
            </p:nvSpPr>
            <p:spPr>
              <a:xfrm>
                <a:off x="54050" y="30617"/>
                <a:ext cx="2071300" cy="1717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b="1" dirty="0">
                    <a:solidFill>
                      <a:srgbClr val="FFFFFF"/>
                    </a:solidFill>
                    <a:latin typeface="+mn-lt"/>
                  </a:rPr>
                  <a:t>Cloud Controller</a:t>
                </a:r>
              </a:p>
            </p:txBody>
          </p:sp>
          <p:pic>
            <p:nvPicPr>
              <p:cNvPr id="1404" name="image10.png" descr="ICON_VM_basic_label_Q308"/>
              <p:cNvPicPr/>
              <p:nvPr/>
            </p:nvPicPr>
            <p:blipFill>
              <a:blip r:embed="rId3">
                <a:extLst/>
              </a:blip>
              <a:stretch>
                <a:fillRect/>
              </a:stretch>
            </p:blipFill>
            <p:spPr>
              <a:xfrm>
                <a:off x="1692456" y="170944"/>
                <a:ext cx="404363" cy="473951"/>
              </a:xfrm>
              <a:prstGeom prst="rect">
                <a:avLst/>
              </a:prstGeom>
              <a:ln w="12700" cap="flat">
                <a:noFill/>
                <a:miter lim="400000"/>
              </a:ln>
              <a:effectLst/>
            </p:spPr>
          </p:pic>
        </p:grpSp>
        <p:sp>
          <p:nvSpPr>
            <p:cNvPr id="1406" name="Shape 1406"/>
            <p:cNvSpPr/>
            <p:nvPr/>
          </p:nvSpPr>
          <p:spPr>
            <a:xfrm>
              <a:off x="0" y="311014"/>
              <a:ext cx="631981" cy="27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Medium"/>
                  <a:ea typeface="Avenir Next Medium"/>
                  <a:cs typeface="Avenir Next Medium"/>
                  <a:sym typeface="Avenir Next Medium"/>
                </a:defRPr>
              </a:lvl1pPr>
            </a:lstStyle>
            <a:p>
              <a:pPr lvl="0">
                <a:defRPr sz="1800">
                  <a:solidFill>
                    <a:srgbClr val="000000"/>
                  </a:solidFill>
                </a:defRPr>
              </a:pPr>
              <a:r>
                <a:rPr sz="1000">
                  <a:solidFill>
                    <a:srgbClr val="FFFFFF"/>
                  </a:solidFill>
                </a:rPr>
                <a:t>Agent</a:t>
              </a:r>
            </a:p>
          </p:txBody>
        </p:sp>
        <p:sp>
          <p:nvSpPr>
            <p:cNvPr id="1407" name="Shape 1407"/>
            <p:cNvSpPr/>
            <p:nvPr/>
          </p:nvSpPr>
          <p:spPr>
            <a:xfrm>
              <a:off x="689418" y="321857"/>
              <a:ext cx="779463" cy="2745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r">
                <a:defRPr sz="1000">
                  <a:solidFill>
                    <a:srgbClr val="FFFFFF"/>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a:solidFill>
                    <a:srgbClr val="FFFFFF"/>
                  </a:solidFill>
                </a:rPr>
                <a:t>Process</a:t>
              </a:r>
            </a:p>
          </p:txBody>
        </p:sp>
        <p:pic>
          <p:nvPicPr>
            <p:cNvPr id="1408" name="Picture 1407"/>
            <p:cNvPicPr/>
            <p:nvPr/>
          </p:nvPicPr>
          <p:blipFill>
            <a:blip r:embed="rId6">
              <a:extLst/>
            </a:blip>
            <a:stretch>
              <a:fillRect/>
            </a:stretch>
          </p:blipFill>
          <p:spPr>
            <a:xfrm>
              <a:off x="813460" y="291538"/>
              <a:ext cx="843578" cy="343575"/>
            </a:xfrm>
            <a:prstGeom prst="rect">
              <a:avLst/>
            </a:prstGeom>
            <a:effectLst/>
          </p:spPr>
        </p:pic>
      </p:grpSp>
      <p:sp>
        <p:nvSpPr>
          <p:cNvPr id="1412" name="Shape 1412"/>
          <p:cNvSpPr/>
          <p:nvPr/>
        </p:nvSpPr>
        <p:spPr>
          <a:xfrm>
            <a:off x="3839176" y="2644777"/>
            <a:ext cx="1136915" cy="396341"/>
          </a:xfrm>
          <a:prstGeom prst="roundRect">
            <a:avLst>
              <a:gd name="adj" fmla="val 15878"/>
            </a:avLst>
          </a:prstGeom>
          <a:solidFill>
            <a:srgbClr val="008881"/>
          </a:solidFill>
          <a:ln w="3175">
            <a:miter lim="400000"/>
          </a:ln>
          <a:extLst>
            <a:ext uri="{C572A759-6A51-4108-AA02-DFA0A04FC94B}">
              <ma14:wrappingTextBoxFlag xmlns:ma14="http://schemas.microsoft.com/office/mac/drawingml/2011/main" val="1"/>
            </a:ext>
          </a:extLst>
        </p:spPr>
        <p:txBody>
          <a:bodyPr lIns="0" tIns="0" rIns="0" bIns="0" anchor="ctr"/>
          <a:lstStyle>
            <a:lvl1pPr>
              <a:defRPr sz="1200">
                <a:solidFill>
                  <a:srgbClr val="FFFFFF"/>
                </a:solidFill>
                <a:latin typeface="Avenir Next"/>
                <a:ea typeface="Avenir Next"/>
                <a:cs typeface="Avenir Next"/>
                <a:sym typeface="Avenir Next"/>
              </a:defRPr>
            </a:lvl1pPr>
          </a:lstStyle>
          <a:p>
            <a:pPr lvl="0">
              <a:defRPr sz="1800">
                <a:solidFill>
                  <a:srgbClr val="000000"/>
                </a:solidFill>
                <a:uFillTx/>
              </a:defRPr>
            </a:pPr>
            <a:r>
              <a:rPr sz="1200" dirty="0">
                <a:solidFill>
                  <a:srgbClr val="FFFFFF"/>
                </a:solidFill>
                <a:uFill>
                  <a:solidFill>
                    <a:srgbClr val="4D4D4D"/>
                  </a:solidFill>
                </a:uFill>
                <a:latin typeface="+mn-lt"/>
              </a:rPr>
              <a:t>  </a:t>
            </a:r>
            <a:r>
              <a:rPr lang="en-US" sz="1200" dirty="0" smtClean="0">
                <a:solidFill>
                  <a:srgbClr val="FFFFFF"/>
                </a:solidFill>
                <a:uFill>
                  <a:solidFill>
                    <a:srgbClr val="4D4D4D"/>
                  </a:solidFill>
                </a:uFill>
                <a:latin typeface="+mn-lt"/>
              </a:rPr>
              <a:t>Ressurector</a:t>
            </a:r>
            <a:endParaRPr b="1" dirty="0">
              <a:solidFill>
                <a:srgbClr val="FFFFFF"/>
              </a:solidFill>
              <a:uFill>
                <a:solidFill>
                  <a:srgbClr val="4D4D4D"/>
                </a:solidFill>
              </a:uFill>
              <a:latin typeface="+mn-lt"/>
              <a:cs typeface="Arial"/>
            </a:endParaRPr>
          </a:p>
        </p:txBody>
      </p:sp>
      <p:cxnSp>
        <p:nvCxnSpPr>
          <p:cNvPr id="1413" name="Connector 1413"/>
          <p:cNvCxnSpPr>
            <a:stCxn id="1376" idx="2"/>
            <a:endCxn id="1412" idx="0"/>
          </p:cNvCxnSpPr>
          <p:nvPr/>
        </p:nvCxnSpPr>
        <p:spPr>
          <a:xfrm>
            <a:off x="3443174" y="2277200"/>
            <a:ext cx="964460" cy="367577"/>
          </a:xfrm>
          <a:prstGeom prst="straightConnector1">
            <a:avLst/>
          </a:prstGeom>
          <a:ln w="19050">
            <a:solidFill>
              <a:srgbClr val="535353"/>
            </a:solidFill>
            <a:tailEnd type="triangle"/>
          </a:ln>
        </p:spPr>
      </p:cxnSp>
      <p:sp>
        <p:nvSpPr>
          <p:cNvPr id="1421" name="Shape 1421"/>
          <p:cNvSpPr/>
          <p:nvPr/>
        </p:nvSpPr>
        <p:spPr>
          <a:xfrm>
            <a:off x="4461650" y="1636965"/>
            <a:ext cx="1600117" cy="1007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568" y="11970"/>
                  <a:pt x="11768" y="4770"/>
                  <a:pt x="21600" y="0"/>
                </a:cubicBezTo>
              </a:path>
            </a:pathLst>
          </a:custGeom>
          <a:ln w="19050">
            <a:solidFill>
              <a:srgbClr val="535353"/>
            </a:solidFill>
            <a:tailEnd type="triangle"/>
          </a:ln>
        </p:spPr>
        <p:txBody>
          <a:bodyPr/>
          <a:lstStyle/>
          <a:p>
            <a:pPr lvl="0"/>
            <a:endParaRPr/>
          </a:p>
        </p:txBody>
      </p:sp>
      <p:sp>
        <p:nvSpPr>
          <p:cNvPr id="1415" name="Shape 1415"/>
          <p:cNvSpPr/>
          <p:nvPr/>
        </p:nvSpPr>
        <p:spPr>
          <a:xfrm>
            <a:off x="4850461" y="2414625"/>
            <a:ext cx="965201" cy="29428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000">
                <a:solidFill>
                  <a:srgbClr val="535353"/>
                </a:solidFill>
                <a:uFillTx/>
                <a:latin typeface="Avenir Next Demi Bold"/>
                <a:ea typeface="Avenir Next Demi Bold"/>
                <a:cs typeface="Avenir Next Demi Bold"/>
                <a:sym typeface="Avenir Next Demi Bold"/>
              </a:defRPr>
            </a:lvl1pPr>
          </a:lstStyle>
          <a:p>
            <a:pPr lvl="0">
              <a:defRPr sz="1800">
                <a:solidFill>
                  <a:srgbClr val="000000"/>
                </a:solidFill>
              </a:defRPr>
            </a:pPr>
            <a:r>
              <a:rPr sz="1000" dirty="0">
                <a:solidFill>
                  <a:srgbClr val="535353"/>
                </a:solidFill>
              </a:rPr>
              <a:t>Re-create VM</a:t>
            </a:r>
          </a:p>
        </p:txBody>
      </p:sp>
      <p:sp>
        <p:nvSpPr>
          <p:cNvPr id="1416" name="Shape 1416"/>
          <p:cNvSpPr/>
          <p:nvPr/>
        </p:nvSpPr>
        <p:spPr>
          <a:xfrm>
            <a:off x="1412440" y="3015688"/>
            <a:ext cx="1303646" cy="5169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VM is </a:t>
            </a:r>
          </a:p>
          <a:p>
            <a:pPr lvl="0">
              <a:defRPr>
                <a:solidFill>
                  <a:srgbClr val="000000"/>
                </a:solidFill>
                <a:uFillTx/>
              </a:defRPr>
            </a:pPr>
            <a:r>
              <a:rPr sz="1000">
                <a:solidFill>
                  <a:srgbClr val="535353"/>
                </a:solidFill>
                <a:latin typeface="Avenir Next Demi Bold"/>
                <a:ea typeface="Avenir Next Demi Bold"/>
                <a:cs typeface="Avenir Next Demi Bold"/>
                <a:sym typeface="Avenir Next Demi Bold"/>
              </a:rPr>
              <a:t>missing…</a:t>
            </a:r>
          </a:p>
        </p:txBody>
      </p:sp>
      <p:grpSp>
        <p:nvGrpSpPr>
          <p:cNvPr id="76" name="Group 75"/>
          <p:cNvGrpSpPr/>
          <p:nvPr/>
        </p:nvGrpSpPr>
        <p:grpSpPr>
          <a:xfrm>
            <a:off x="6700213" y="3391306"/>
            <a:ext cx="999583" cy="960651"/>
            <a:chOff x="6739149" y="943772"/>
            <a:chExt cx="1200016" cy="403959"/>
          </a:xfrm>
          <a:blipFill rotWithShape="1">
            <a:blip r:embed="rId7"/>
            <a:stretch>
              <a:fillRect/>
            </a:stretch>
          </a:blipFill>
        </p:grpSpPr>
        <p:sp>
          <p:nvSpPr>
            <p:cNvPr id="77" name="Oval 69"/>
            <p:cNvSpPr/>
            <p:nvPr/>
          </p:nvSpPr>
          <p:spPr>
            <a:xfrm>
              <a:off x="7673439" y="950814"/>
              <a:ext cx="192838" cy="62374"/>
            </a:xfrm>
            <a:custGeom>
              <a:avLst/>
              <a:gdLst/>
              <a:ahLst/>
              <a:cxnLst/>
              <a:rect l="l" t="t" r="r" b="b"/>
              <a:pathLst>
                <a:path w="867816" h="280696">
                  <a:moveTo>
                    <a:pt x="170404" y="0"/>
                  </a:moveTo>
                  <a:cubicBezTo>
                    <a:pt x="198938" y="0"/>
                    <a:pt x="224054" y="14639"/>
                    <a:pt x="237392" y="37644"/>
                  </a:cubicBezTo>
                  <a:cubicBezTo>
                    <a:pt x="249942" y="26791"/>
                    <a:pt x="266403" y="21101"/>
                    <a:pt x="284192" y="21101"/>
                  </a:cubicBezTo>
                  <a:cubicBezTo>
                    <a:pt x="301344" y="21101"/>
                    <a:pt x="317260" y="26390"/>
                    <a:pt x="329545" y="36669"/>
                  </a:cubicBezTo>
                  <a:cubicBezTo>
                    <a:pt x="342838" y="24331"/>
                    <a:pt x="360747" y="17489"/>
                    <a:pt x="380255" y="17489"/>
                  </a:cubicBezTo>
                  <a:cubicBezTo>
                    <a:pt x="397868" y="17489"/>
                    <a:pt x="414178" y="23067"/>
                    <a:pt x="426655" y="33763"/>
                  </a:cubicBezTo>
                  <a:cubicBezTo>
                    <a:pt x="438935" y="23494"/>
                    <a:pt x="454842" y="18212"/>
                    <a:pt x="471983" y="18212"/>
                  </a:cubicBezTo>
                  <a:cubicBezTo>
                    <a:pt x="494884" y="18212"/>
                    <a:pt x="515582" y="27641"/>
                    <a:pt x="530275" y="42958"/>
                  </a:cubicBezTo>
                  <a:cubicBezTo>
                    <a:pt x="543584" y="19794"/>
                    <a:pt x="568797" y="5024"/>
                    <a:pt x="597459" y="5024"/>
                  </a:cubicBezTo>
                  <a:cubicBezTo>
                    <a:pt x="618574" y="5024"/>
                    <a:pt x="637817" y="13040"/>
                    <a:pt x="651859" y="26692"/>
                  </a:cubicBezTo>
                  <a:cubicBezTo>
                    <a:pt x="664905" y="14828"/>
                    <a:pt x="682345" y="8373"/>
                    <a:pt x="701292" y="8373"/>
                  </a:cubicBezTo>
                  <a:cubicBezTo>
                    <a:pt x="724682" y="8373"/>
                    <a:pt x="745774" y="18209"/>
                    <a:pt x="760353" y="34259"/>
                  </a:cubicBezTo>
                  <a:cubicBezTo>
                    <a:pt x="768242" y="30548"/>
                    <a:pt x="777032" y="29046"/>
                    <a:pt x="786173" y="29046"/>
                  </a:cubicBezTo>
                  <a:cubicBezTo>
                    <a:pt x="831263" y="29046"/>
                    <a:pt x="867816" y="65599"/>
                    <a:pt x="867816" y="110689"/>
                  </a:cubicBezTo>
                  <a:cubicBezTo>
                    <a:pt x="867816" y="155779"/>
                    <a:pt x="831263" y="192332"/>
                    <a:pt x="786173" y="192332"/>
                  </a:cubicBezTo>
                  <a:cubicBezTo>
                    <a:pt x="768569" y="192332"/>
                    <a:pt x="752267" y="186761"/>
                    <a:pt x="740052" y="175801"/>
                  </a:cubicBezTo>
                  <a:cubicBezTo>
                    <a:pt x="744503" y="179079"/>
                    <a:pt x="745351" y="183738"/>
                    <a:pt x="745351" y="188595"/>
                  </a:cubicBezTo>
                  <a:cubicBezTo>
                    <a:pt x="745351" y="203533"/>
                    <a:pt x="737328" y="216597"/>
                    <a:pt x="723962" y="221367"/>
                  </a:cubicBezTo>
                  <a:cubicBezTo>
                    <a:pt x="729750" y="225860"/>
                    <a:pt x="731628" y="232648"/>
                    <a:pt x="731628" y="239875"/>
                  </a:cubicBezTo>
                  <a:cubicBezTo>
                    <a:pt x="731628" y="262420"/>
                    <a:pt x="713352" y="280696"/>
                    <a:pt x="690807" y="280696"/>
                  </a:cubicBezTo>
                  <a:cubicBezTo>
                    <a:pt x="668262" y="280696"/>
                    <a:pt x="649986" y="262420"/>
                    <a:pt x="649986" y="239875"/>
                  </a:cubicBezTo>
                  <a:cubicBezTo>
                    <a:pt x="649986" y="224573"/>
                    <a:pt x="658406" y="211238"/>
                    <a:pt x="672260" y="206737"/>
                  </a:cubicBezTo>
                  <a:cubicBezTo>
                    <a:pt x="668919" y="204750"/>
                    <a:pt x="668119" y="201660"/>
                    <a:pt x="667770" y="198399"/>
                  </a:cubicBezTo>
                  <a:cubicBezTo>
                    <a:pt x="666247" y="200405"/>
                    <a:pt x="664457" y="200524"/>
                    <a:pt x="662638" y="200524"/>
                  </a:cubicBezTo>
                  <a:cubicBezTo>
                    <a:pt x="641512" y="200524"/>
                    <a:pt x="624135" y="184476"/>
                    <a:pt x="623496" y="163756"/>
                  </a:cubicBezTo>
                  <a:cubicBezTo>
                    <a:pt x="615421" y="166802"/>
                    <a:pt x="606616" y="168310"/>
                    <a:pt x="597459" y="168310"/>
                  </a:cubicBezTo>
                  <a:lnTo>
                    <a:pt x="589686" y="166741"/>
                  </a:lnTo>
                  <a:cubicBezTo>
                    <a:pt x="590058" y="167037"/>
                    <a:pt x="590062" y="167342"/>
                    <a:pt x="590062" y="167648"/>
                  </a:cubicBezTo>
                  <a:cubicBezTo>
                    <a:pt x="590062" y="190193"/>
                    <a:pt x="571786" y="208469"/>
                    <a:pt x="549241" y="208469"/>
                  </a:cubicBezTo>
                  <a:cubicBezTo>
                    <a:pt x="527862" y="208469"/>
                    <a:pt x="510321" y="192034"/>
                    <a:pt x="509810" y="171004"/>
                  </a:cubicBezTo>
                  <a:cubicBezTo>
                    <a:pt x="498887" y="178047"/>
                    <a:pt x="485838" y="181498"/>
                    <a:pt x="471983" y="181498"/>
                  </a:cubicBezTo>
                  <a:lnTo>
                    <a:pt x="455816" y="178844"/>
                  </a:lnTo>
                  <a:cubicBezTo>
                    <a:pt x="457117" y="179850"/>
                    <a:pt x="457163" y="180967"/>
                    <a:pt x="457163" y="182094"/>
                  </a:cubicBezTo>
                  <a:cubicBezTo>
                    <a:pt x="457163" y="204639"/>
                    <a:pt x="438887" y="222915"/>
                    <a:pt x="416342" y="222915"/>
                  </a:cubicBezTo>
                  <a:cubicBezTo>
                    <a:pt x="393797" y="222915"/>
                    <a:pt x="375521" y="204639"/>
                    <a:pt x="375521" y="182094"/>
                  </a:cubicBezTo>
                  <a:lnTo>
                    <a:pt x="376328" y="180145"/>
                  </a:lnTo>
                  <a:cubicBezTo>
                    <a:pt x="360665" y="179928"/>
                    <a:pt x="346237" y="174692"/>
                    <a:pt x="334902" y="165207"/>
                  </a:cubicBezTo>
                  <a:cubicBezTo>
                    <a:pt x="321609" y="177545"/>
                    <a:pt x="303699" y="184387"/>
                    <a:pt x="284192" y="184387"/>
                  </a:cubicBezTo>
                  <a:cubicBezTo>
                    <a:pt x="267939" y="184387"/>
                    <a:pt x="252796" y="179638"/>
                    <a:pt x="241046" y="170194"/>
                  </a:cubicBezTo>
                  <a:cubicBezTo>
                    <a:pt x="241000" y="191263"/>
                    <a:pt x="224857" y="208518"/>
                    <a:pt x="204123" y="209095"/>
                  </a:cubicBezTo>
                  <a:cubicBezTo>
                    <a:pt x="211003" y="215245"/>
                    <a:pt x="214479" y="224265"/>
                    <a:pt x="214479" y="234097"/>
                  </a:cubicBezTo>
                  <a:cubicBezTo>
                    <a:pt x="214479" y="256642"/>
                    <a:pt x="196203" y="274918"/>
                    <a:pt x="173658" y="274918"/>
                  </a:cubicBezTo>
                  <a:cubicBezTo>
                    <a:pt x="151113" y="274918"/>
                    <a:pt x="132837" y="256642"/>
                    <a:pt x="132837" y="234097"/>
                  </a:cubicBezTo>
                  <a:cubicBezTo>
                    <a:pt x="132837" y="222784"/>
                    <a:pt x="137439" y="212545"/>
                    <a:pt x="144906" y="205185"/>
                  </a:cubicBezTo>
                  <a:cubicBezTo>
                    <a:pt x="127482" y="202802"/>
                    <a:pt x="115502" y="187347"/>
                    <a:pt x="115502" y="169093"/>
                  </a:cubicBezTo>
                  <a:lnTo>
                    <a:pt x="116955" y="165584"/>
                  </a:lnTo>
                  <a:cubicBezTo>
                    <a:pt x="106739" y="172018"/>
                    <a:pt x="94540" y="175009"/>
                    <a:pt x="81643" y="175009"/>
                  </a:cubicBezTo>
                  <a:cubicBezTo>
                    <a:pt x="36553" y="175009"/>
                    <a:pt x="0" y="138456"/>
                    <a:pt x="0" y="93366"/>
                  </a:cubicBezTo>
                  <a:cubicBezTo>
                    <a:pt x="0" y="48276"/>
                    <a:pt x="36553" y="11723"/>
                    <a:pt x="81643" y="11723"/>
                  </a:cubicBezTo>
                  <a:cubicBezTo>
                    <a:pt x="94575" y="11723"/>
                    <a:pt x="106804" y="14730"/>
                    <a:pt x="117330" y="20774"/>
                  </a:cubicBezTo>
                  <a:cubicBezTo>
                    <a:pt x="131096" y="7585"/>
                    <a:pt x="149864" y="0"/>
                    <a:pt x="17040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2"/>
            <p:cNvSpPr/>
            <p:nvPr/>
          </p:nvSpPr>
          <p:spPr>
            <a:xfrm>
              <a:off x="6739149" y="943772"/>
              <a:ext cx="1200016" cy="403959"/>
            </a:xfrm>
            <a:custGeom>
              <a:avLst/>
              <a:gdLst/>
              <a:ahLst/>
              <a:cxnLst/>
              <a:rect l="l" t="t" r="r" b="b"/>
              <a:pathLst>
                <a:path w="4692583" h="2603774">
                  <a:moveTo>
                    <a:pt x="1958174" y="0"/>
                  </a:moveTo>
                  <a:cubicBezTo>
                    <a:pt x="2034827" y="0"/>
                    <a:pt x="2096967" y="62140"/>
                    <a:pt x="2096967" y="138793"/>
                  </a:cubicBezTo>
                  <a:lnTo>
                    <a:pt x="2094260" y="152202"/>
                  </a:lnTo>
                  <a:cubicBezTo>
                    <a:pt x="2095160" y="151981"/>
                    <a:pt x="2096063" y="151978"/>
                    <a:pt x="2096967" y="151978"/>
                  </a:cubicBezTo>
                  <a:cubicBezTo>
                    <a:pt x="2182372" y="151978"/>
                    <a:pt x="2260485" y="183202"/>
                    <a:pt x="2319472" y="235707"/>
                  </a:cubicBezTo>
                  <a:cubicBezTo>
                    <a:pt x="2331139" y="173672"/>
                    <a:pt x="2386230" y="127914"/>
                    <a:pt x="2452007" y="127914"/>
                  </a:cubicBezTo>
                  <a:cubicBezTo>
                    <a:pt x="2514657" y="127914"/>
                    <a:pt x="2567612" y="169424"/>
                    <a:pt x="2582797" y="227068"/>
                  </a:cubicBezTo>
                  <a:cubicBezTo>
                    <a:pt x="2643825" y="141565"/>
                    <a:pt x="2744251" y="86664"/>
                    <a:pt x="2857500" y="86664"/>
                  </a:cubicBezTo>
                  <a:cubicBezTo>
                    <a:pt x="3001727" y="86664"/>
                    <a:pt x="3125157" y="175708"/>
                    <a:pt x="3175296" y="302028"/>
                  </a:cubicBezTo>
                  <a:cubicBezTo>
                    <a:pt x="3437079" y="333781"/>
                    <a:pt x="3652208" y="514730"/>
                    <a:pt x="3731452" y="758232"/>
                  </a:cubicBezTo>
                  <a:cubicBezTo>
                    <a:pt x="3743814" y="752227"/>
                    <a:pt x="3757605" y="750066"/>
                    <a:pt x="3771900" y="750066"/>
                  </a:cubicBezTo>
                  <a:cubicBezTo>
                    <a:pt x="3848553" y="750066"/>
                    <a:pt x="3910693" y="812206"/>
                    <a:pt x="3910693" y="888859"/>
                  </a:cubicBezTo>
                  <a:cubicBezTo>
                    <a:pt x="3910693" y="927443"/>
                    <a:pt x="3894949" y="962349"/>
                    <a:pt x="3869438" y="987407"/>
                  </a:cubicBezTo>
                  <a:cubicBezTo>
                    <a:pt x="3909228" y="1012185"/>
                    <a:pt x="3938875" y="1050690"/>
                    <a:pt x="3952257" y="1096582"/>
                  </a:cubicBezTo>
                  <a:cubicBezTo>
                    <a:pt x="3980232" y="1080018"/>
                    <a:pt x="4012961" y="1071824"/>
                    <a:pt x="4047604" y="1071824"/>
                  </a:cubicBezTo>
                  <a:cubicBezTo>
                    <a:pt x="4166341" y="1071824"/>
                    <a:pt x="4262597" y="1168080"/>
                    <a:pt x="4262597" y="1286817"/>
                  </a:cubicBezTo>
                  <a:lnTo>
                    <a:pt x="4261342" y="1299271"/>
                  </a:lnTo>
                  <a:cubicBezTo>
                    <a:pt x="4332979" y="1303124"/>
                    <a:pt x="4389247" y="1362924"/>
                    <a:pt x="4389247" y="1435866"/>
                  </a:cubicBezTo>
                  <a:lnTo>
                    <a:pt x="4384196" y="1472298"/>
                  </a:lnTo>
                  <a:cubicBezTo>
                    <a:pt x="4448352" y="1506778"/>
                    <a:pt x="4489940" y="1575113"/>
                    <a:pt x="4489940" y="1653160"/>
                  </a:cubicBezTo>
                  <a:lnTo>
                    <a:pt x="4486014" y="1692110"/>
                  </a:lnTo>
                  <a:cubicBezTo>
                    <a:pt x="4600861" y="1695862"/>
                    <a:pt x="4692583" y="1790347"/>
                    <a:pt x="4692583" y="1906254"/>
                  </a:cubicBezTo>
                  <a:cubicBezTo>
                    <a:pt x="4692583" y="1973445"/>
                    <a:pt x="4661760" y="2033438"/>
                    <a:pt x="4611528" y="2070470"/>
                  </a:cubicBezTo>
                  <a:cubicBezTo>
                    <a:pt x="4582614" y="2229969"/>
                    <a:pt x="4442878" y="2350686"/>
                    <a:pt x="4274947" y="2350686"/>
                  </a:cubicBezTo>
                  <a:lnTo>
                    <a:pt x="4212495" y="2344390"/>
                  </a:lnTo>
                  <a:cubicBezTo>
                    <a:pt x="4089005" y="2480034"/>
                    <a:pt x="3910348" y="2564212"/>
                    <a:pt x="3712030" y="2564212"/>
                  </a:cubicBezTo>
                  <a:cubicBezTo>
                    <a:pt x="3621035" y="2564212"/>
                    <a:pt x="3534178" y="2546490"/>
                    <a:pt x="3455614" y="2512546"/>
                  </a:cubicBezTo>
                  <a:cubicBezTo>
                    <a:pt x="3403958" y="2545652"/>
                    <a:pt x="3342446" y="2564212"/>
                    <a:pt x="3276600" y="2564212"/>
                  </a:cubicBezTo>
                  <a:cubicBezTo>
                    <a:pt x="3209370" y="2564212"/>
                    <a:pt x="3146659" y="2544864"/>
                    <a:pt x="3094192" y="2510703"/>
                  </a:cubicBezTo>
                  <a:cubicBezTo>
                    <a:pt x="3020812" y="2539068"/>
                    <a:pt x="2940894" y="2553953"/>
                    <a:pt x="2857500" y="2553953"/>
                  </a:cubicBezTo>
                  <a:cubicBezTo>
                    <a:pt x="2796921" y="2553953"/>
                    <a:pt x="2738176" y="2546098"/>
                    <a:pt x="2682919" y="2528731"/>
                  </a:cubicBezTo>
                  <a:cubicBezTo>
                    <a:pt x="2597505" y="2570150"/>
                    <a:pt x="2501461" y="2592053"/>
                    <a:pt x="2400300" y="2592053"/>
                  </a:cubicBezTo>
                  <a:cubicBezTo>
                    <a:pt x="2310802" y="2592053"/>
                    <a:pt x="2225309" y="2574910"/>
                    <a:pt x="2147404" y="2542521"/>
                  </a:cubicBezTo>
                  <a:cubicBezTo>
                    <a:pt x="2062178" y="2582308"/>
                    <a:pt x="1967046" y="2603774"/>
                    <a:pt x="1866900" y="2603774"/>
                  </a:cubicBezTo>
                  <a:cubicBezTo>
                    <a:pt x="1704950" y="2603774"/>
                    <a:pt x="1556111" y="2547638"/>
                    <a:pt x="1440698" y="2451366"/>
                  </a:cubicBezTo>
                  <a:cubicBezTo>
                    <a:pt x="1327265" y="2540426"/>
                    <a:pt x="1184012" y="2592054"/>
                    <a:pt x="1028700" y="2592054"/>
                  </a:cubicBezTo>
                  <a:cubicBezTo>
                    <a:pt x="805761" y="2592054"/>
                    <a:pt x="607668" y="2485677"/>
                    <a:pt x="484483" y="2319337"/>
                  </a:cubicBezTo>
                  <a:cubicBezTo>
                    <a:pt x="441560" y="2339722"/>
                    <a:pt x="393510" y="2350686"/>
                    <a:pt x="342900" y="2350686"/>
                  </a:cubicBezTo>
                  <a:cubicBezTo>
                    <a:pt x="153522" y="2350686"/>
                    <a:pt x="0" y="2197164"/>
                    <a:pt x="0" y="2007786"/>
                  </a:cubicBezTo>
                  <a:cubicBezTo>
                    <a:pt x="0" y="1947033"/>
                    <a:pt x="15800" y="1889970"/>
                    <a:pt x="44156" y="1840921"/>
                  </a:cubicBezTo>
                  <a:cubicBezTo>
                    <a:pt x="15231" y="1807709"/>
                    <a:pt x="0" y="1764035"/>
                    <a:pt x="0" y="1716803"/>
                  </a:cubicBezTo>
                  <a:cubicBezTo>
                    <a:pt x="0" y="1604564"/>
                    <a:pt x="86009" y="1512412"/>
                    <a:pt x="195810" y="1503744"/>
                  </a:cubicBezTo>
                  <a:cubicBezTo>
                    <a:pt x="205458" y="1324337"/>
                    <a:pt x="354420" y="1182353"/>
                    <a:pt x="536542" y="1182353"/>
                  </a:cubicBezTo>
                  <a:lnTo>
                    <a:pt x="551193" y="1183752"/>
                  </a:lnTo>
                  <a:cubicBezTo>
                    <a:pt x="579417" y="1140014"/>
                    <a:pt x="617400" y="1103215"/>
                    <a:pt x="662233" y="1076840"/>
                  </a:cubicBezTo>
                  <a:cubicBezTo>
                    <a:pt x="661746" y="1075179"/>
                    <a:pt x="661727" y="1073504"/>
                    <a:pt x="661727" y="1071824"/>
                  </a:cubicBezTo>
                  <a:cubicBezTo>
                    <a:pt x="661727" y="977710"/>
                    <a:pt x="722201" y="897719"/>
                    <a:pt x="806717" y="869479"/>
                  </a:cubicBezTo>
                  <a:cubicBezTo>
                    <a:pt x="836430" y="521342"/>
                    <a:pt x="1129398" y="249321"/>
                    <a:pt x="1485900" y="249321"/>
                  </a:cubicBezTo>
                  <a:cubicBezTo>
                    <a:pt x="1535368" y="249321"/>
                    <a:pt x="1583612" y="254558"/>
                    <a:pt x="1629843" y="265551"/>
                  </a:cubicBezTo>
                  <a:cubicBezTo>
                    <a:pt x="1634121" y="194447"/>
                    <a:pt x="1693665" y="138793"/>
                    <a:pt x="1766207" y="138793"/>
                  </a:cubicBezTo>
                  <a:cubicBezTo>
                    <a:pt x="1786301" y="138793"/>
                    <a:pt x="1805398" y="143063"/>
                    <a:pt x="1822056" y="152042"/>
                  </a:cubicBezTo>
                  <a:cubicBezTo>
                    <a:pt x="1819598" y="147813"/>
                    <a:pt x="1819381" y="143328"/>
                    <a:pt x="1819381" y="138793"/>
                  </a:cubicBezTo>
                  <a:cubicBezTo>
                    <a:pt x="1819381" y="62140"/>
                    <a:pt x="1881521" y="0"/>
                    <a:pt x="1958174" y="0"/>
                  </a:cubicBez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Shape 1372"/>
          <p:cNvSpPr/>
          <p:nvPr/>
        </p:nvSpPr>
        <p:spPr>
          <a:xfrm>
            <a:off x="6210285" y="2763191"/>
            <a:ext cx="1852673" cy="17172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lang="en-US" sz="1200" b="1" dirty="0" smtClean="0">
                <a:solidFill>
                  <a:srgbClr val="FFFFFF"/>
                </a:solidFill>
                <a:latin typeface="+mn-lt"/>
              </a:rPr>
              <a:t>BBS</a:t>
            </a:r>
            <a:endParaRPr sz="1200" b="1" dirty="0">
              <a:solidFill>
                <a:srgbClr val="FFFFFF"/>
              </a:solidFill>
              <a:latin typeface="+mn-lt"/>
            </a:endParaRPr>
          </a:p>
        </p:txBody>
      </p:sp>
    </p:spTree>
    <p:extLst>
      <p:ext uri="{BB962C8B-B14F-4D97-AF65-F5344CB8AC3E}">
        <p14:creationId xmlns:p14="http://schemas.microsoft.com/office/powerpoint/2010/main" val="2131816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p:cTn id="7" dur="500" fill="hold"/>
                                        <p:tgtEl>
                                          <p:spTgt spid="76"/>
                                        </p:tgtEl>
                                        <p:attrNameLst>
                                          <p:attrName>ppt_w</p:attrName>
                                        </p:attrNameLst>
                                      </p:cBhvr>
                                      <p:tavLst>
                                        <p:tav tm="0">
                                          <p:val>
                                            <p:fltVal val="0"/>
                                          </p:val>
                                        </p:tav>
                                        <p:tav tm="100000">
                                          <p:val>
                                            <p:strVal val="#ppt_w"/>
                                          </p:val>
                                        </p:tav>
                                      </p:tavLst>
                                    </p:anim>
                                    <p:anim calcmode="lin" valueType="num">
                                      <p:cBhvr>
                                        <p:cTn id="8" dur="500" fill="hold"/>
                                        <p:tgtEl>
                                          <p:spTgt spid="76"/>
                                        </p:tgtEl>
                                        <p:attrNameLst>
                                          <p:attrName>ppt_h</p:attrName>
                                        </p:attrNameLst>
                                      </p:cBhvr>
                                      <p:tavLst>
                                        <p:tav tm="0">
                                          <p:val>
                                            <p:fltVal val="0"/>
                                          </p:val>
                                        </p:tav>
                                        <p:tav tm="100000">
                                          <p:val>
                                            <p:strVal val="#ppt_h"/>
                                          </p:val>
                                        </p:tav>
                                      </p:tavLst>
                                    </p:anim>
                                    <p:animEffect transition="in" filter="fade">
                                      <p:cBhvr>
                                        <p:cTn id="9" dur="500"/>
                                        <p:tgtEl>
                                          <p:spTgt spid="7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76"/>
                                        </p:tgtEl>
                                      </p:cBhvr>
                                    </p:animEffect>
                                    <p:set>
                                      <p:cBhvr>
                                        <p:cTn id="14" dur="1" fill="hold">
                                          <p:stCondLst>
                                            <p:cond delay="499"/>
                                          </p:stCondLst>
                                        </p:cTn>
                                        <p:tgtEl>
                                          <p:spTgt spid="76"/>
                                        </p:tgtEl>
                                        <p:attrNameLst>
                                          <p:attrName>style.visibility</p:attrName>
                                        </p:attrNameLst>
                                      </p:cBhvr>
                                      <p:to>
                                        <p:strVal val="hidden"/>
                                      </p:to>
                                    </p:set>
                                  </p:childTnLst>
                                </p:cTn>
                              </p:par>
                              <p:par>
                                <p:cTn id="15" presetID="10" presetClass="exit" presetSubtype="0" fill="hold" grpId="0" nodeType="withEffect">
                                  <p:stCondLst>
                                    <p:cond delay="0"/>
                                  </p:stCondLst>
                                  <p:iterate>
                                    <p:tmAbs val="0"/>
                                  </p:iterate>
                                  <p:childTnLst>
                                    <p:animEffect transition="out" filter="fade">
                                      <p:cBhvr>
                                        <p:cTn id="16" dur="1000" fill="hold"/>
                                        <p:tgtEl>
                                          <p:spTgt spid="1398"/>
                                        </p:tgtEl>
                                      </p:cBhvr>
                                    </p:animEffect>
                                    <p:set>
                                      <p:cBhvr>
                                        <p:cTn id="17" fill="hold">
                                          <p:stCondLst>
                                            <p:cond delay="999"/>
                                          </p:stCondLst>
                                        </p:cTn>
                                        <p:tgtEl>
                                          <p:spTgt spid="1398"/>
                                        </p:tgtEl>
                                        <p:attrNameLst>
                                          <p:attrName>style.visibility</p:attrName>
                                        </p:attrNameLst>
                                      </p:cBhvr>
                                      <p:to>
                                        <p:strVal val="hidden"/>
                                      </p:to>
                                    </p:set>
                                  </p:childTnLst>
                                </p:cTn>
                              </p:par>
                            </p:childTnLst>
                          </p:cTn>
                        </p:par>
                        <p:par>
                          <p:cTn id="18" fill="hold">
                            <p:stCondLst>
                              <p:cond delay="1000"/>
                            </p:stCondLst>
                            <p:childTnLst>
                              <p:par>
                                <p:cTn id="19" presetID="3" presetClass="exit" presetSubtype="5" fill="hold" grpId="0" nodeType="afterEffect">
                                  <p:stCondLst>
                                    <p:cond delay="0"/>
                                  </p:stCondLst>
                                  <p:iterate>
                                    <p:tmAbs val="0"/>
                                  </p:iterate>
                                  <p:childTnLst>
                                    <p:animEffect transition="out" filter="blinds(vertical)">
                                      <p:cBhvr>
                                        <p:cTn id="20" dur="1500" fill="hold"/>
                                        <p:tgtEl>
                                          <p:spTgt spid="1419"/>
                                        </p:tgtEl>
                                      </p:cBhvr>
                                    </p:animEffect>
                                    <p:set>
                                      <p:cBhvr>
                                        <p:cTn id="21" fill="hold">
                                          <p:stCondLst>
                                            <p:cond delay="1499"/>
                                          </p:stCondLst>
                                        </p:cTn>
                                        <p:tgtEl>
                                          <p:spTgt spid="1419"/>
                                        </p:tgtEl>
                                        <p:attrNameLst>
                                          <p:attrName>style.visibility</p:attrName>
                                        </p:attrNameLst>
                                      </p:cBhvr>
                                      <p:to>
                                        <p:strVal val="hidden"/>
                                      </p:to>
                                    </p:set>
                                  </p:childTnLst>
                                </p:cTn>
                              </p:par>
                            </p:childTnLst>
                          </p:cTn>
                        </p:par>
                        <p:par>
                          <p:cTn id="22" fill="hold">
                            <p:stCondLst>
                              <p:cond delay="2500"/>
                            </p:stCondLst>
                            <p:childTnLst>
                              <p:par>
                                <p:cTn id="23" presetID="23" presetClass="entr" presetSubtype="16" fill="hold" grpId="0" nodeType="afterEffect">
                                  <p:stCondLst>
                                    <p:cond delay="0"/>
                                  </p:stCondLst>
                                  <p:iterate>
                                    <p:tmAbs val="0"/>
                                  </p:iterate>
                                  <p:childTnLst>
                                    <p:set>
                                      <p:cBhvr>
                                        <p:cTn id="24" fill="hold"/>
                                        <p:tgtEl>
                                          <p:spTgt spid="1416"/>
                                        </p:tgtEl>
                                        <p:attrNameLst>
                                          <p:attrName>style.visibility</p:attrName>
                                        </p:attrNameLst>
                                      </p:cBhvr>
                                      <p:to>
                                        <p:strVal val="visible"/>
                                      </p:to>
                                    </p:set>
                                    <p:anim calcmode="lin" valueType="num">
                                      <p:cBhvr>
                                        <p:cTn id="25" dur="750" fill="hold"/>
                                        <p:tgtEl>
                                          <p:spTgt spid="1416"/>
                                        </p:tgtEl>
                                        <p:attrNameLst>
                                          <p:attrName>ppt_w</p:attrName>
                                        </p:attrNameLst>
                                      </p:cBhvr>
                                      <p:tavLst>
                                        <p:tav tm="0">
                                          <p:val>
                                            <p:fltVal val="0"/>
                                          </p:val>
                                        </p:tav>
                                        <p:tav tm="100000">
                                          <p:val>
                                            <p:strVal val="#ppt_w"/>
                                          </p:val>
                                        </p:tav>
                                      </p:tavLst>
                                    </p:anim>
                                    <p:anim calcmode="lin" valueType="num">
                                      <p:cBhvr>
                                        <p:cTn id="26" dur="75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iterate>
                                    <p:tmAbs val="0"/>
                                  </p:iterate>
                                  <p:childTnLst>
                                    <p:set>
                                      <p:cBhvr>
                                        <p:cTn id="30" fill="hold"/>
                                        <p:tgtEl>
                                          <p:spTgt spid="1420"/>
                                        </p:tgtEl>
                                        <p:attrNameLst>
                                          <p:attrName>style.visibility</p:attrName>
                                        </p:attrNameLst>
                                      </p:cBhvr>
                                      <p:to>
                                        <p:strVal val="visible"/>
                                      </p:to>
                                    </p:set>
                                    <p:animEffect transition="in" filter="wipe(left)">
                                      <p:cBhvr>
                                        <p:cTn id="31" dur="1000"/>
                                        <p:tgtEl>
                                          <p:spTgt spid="1420"/>
                                        </p:tgtEl>
                                      </p:cBhvr>
                                    </p:animEffect>
                                  </p:childTnLst>
                                </p:cTn>
                              </p:par>
                            </p:childTnLst>
                          </p:cTn>
                        </p:par>
                        <p:par>
                          <p:cTn id="32" fill="hold">
                            <p:stCondLst>
                              <p:cond delay="1000"/>
                            </p:stCondLst>
                            <p:childTnLst>
                              <p:par>
                                <p:cTn id="33" presetID="22" presetClass="entr" presetSubtype="8" fill="hold" grpId="0" nodeType="afterEffect">
                                  <p:stCondLst>
                                    <p:cond delay="0"/>
                                  </p:stCondLst>
                                  <p:iterate>
                                    <p:tmAbs val="0"/>
                                  </p:iterate>
                                  <p:childTnLst>
                                    <p:set>
                                      <p:cBhvr>
                                        <p:cTn id="34" fill="hold"/>
                                        <p:tgtEl>
                                          <p:spTgt spid="1413"/>
                                        </p:tgtEl>
                                        <p:attrNameLst>
                                          <p:attrName>style.visibility</p:attrName>
                                        </p:attrNameLst>
                                      </p:cBhvr>
                                      <p:to>
                                        <p:strVal val="visible"/>
                                      </p:to>
                                    </p:set>
                                    <p:animEffect transition="in" filter="wipe(left)">
                                      <p:cBhvr>
                                        <p:cTn id="35" dur="1000"/>
                                        <p:tgtEl>
                                          <p:spTgt spid="1413"/>
                                        </p:tgtEl>
                                      </p:cBhvr>
                                    </p:animEffect>
                                  </p:childTnLst>
                                </p:cTn>
                              </p:par>
                            </p:childTnLst>
                          </p:cTn>
                        </p:par>
                        <p:par>
                          <p:cTn id="36" fill="hold">
                            <p:stCondLst>
                              <p:cond delay="2000"/>
                            </p:stCondLst>
                            <p:childTnLst>
                              <p:par>
                                <p:cTn id="37" presetID="23" presetClass="entr" presetSubtype="16" fill="hold" grpId="0" nodeType="afterEffect">
                                  <p:stCondLst>
                                    <p:cond delay="0"/>
                                  </p:stCondLst>
                                  <p:iterate>
                                    <p:tmAbs val="0"/>
                                  </p:iterate>
                                  <p:childTnLst>
                                    <p:set>
                                      <p:cBhvr>
                                        <p:cTn id="38" fill="hold"/>
                                        <p:tgtEl>
                                          <p:spTgt spid="1415"/>
                                        </p:tgtEl>
                                        <p:attrNameLst>
                                          <p:attrName>style.visibility</p:attrName>
                                        </p:attrNameLst>
                                      </p:cBhvr>
                                      <p:to>
                                        <p:strVal val="visible"/>
                                      </p:to>
                                    </p:set>
                                    <p:anim calcmode="lin" valueType="num">
                                      <p:cBhvr>
                                        <p:cTn id="39" dur="750" fill="hold"/>
                                        <p:tgtEl>
                                          <p:spTgt spid="1415"/>
                                        </p:tgtEl>
                                        <p:attrNameLst>
                                          <p:attrName>ppt_w</p:attrName>
                                        </p:attrNameLst>
                                      </p:cBhvr>
                                      <p:tavLst>
                                        <p:tav tm="0">
                                          <p:val>
                                            <p:fltVal val="0"/>
                                          </p:val>
                                        </p:tav>
                                        <p:tav tm="100000">
                                          <p:val>
                                            <p:strVal val="#ppt_w"/>
                                          </p:val>
                                        </p:tav>
                                      </p:tavLst>
                                    </p:anim>
                                    <p:anim calcmode="lin" valueType="num">
                                      <p:cBhvr>
                                        <p:cTn id="40" dur="750" fill="hold"/>
                                        <p:tgtEl>
                                          <p:spTgt spid="1415"/>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2" presetClass="entr" presetSubtype="8" fill="hold" grpId="0" nodeType="afterEffect">
                                  <p:stCondLst>
                                    <p:cond delay="0"/>
                                  </p:stCondLst>
                                  <p:iterate>
                                    <p:tmAbs val="0"/>
                                  </p:iterate>
                                  <p:childTnLst>
                                    <p:set>
                                      <p:cBhvr>
                                        <p:cTn id="43" fill="hold"/>
                                        <p:tgtEl>
                                          <p:spTgt spid="1421"/>
                                        </p:tgtEl>
                                        <p:attrNameLst>
                                          <p:attrName>style.visibility</p:attrName>
                                        </p:attrNameLst>
                                      </p:cBhvr>
                                      <p:to>
                                        <p:strVal val="visible"/>
                                      </p:to>
                                    </p:set>
                                    <p:animEffect transition="in" filter="wipe(left)">
                                      <p:cBhvr>
                                        <p:cTn id="44" dur="1000"/>
                                        <p:tgtEl>
                                          <p:spTgt spid="1421"/>
                                        </p:tgtEl>
                                      </p:cBhvr>
                                    </p:animEffect>
                                  </p:childTnLst>
                                </p:cTn>
                              </p:par>
                            </p:childTnLst>
                          </p:cTn>
                        </p:par>
                        <p:par>
                          <p:cTn id="45" fill="hold">
                            <p:stCondLst>
                              <p:cond delay="3750"/>
                            </p:stCondLst>
                            <p:childTnLst>
                              <p:par>
                                <p:cTn id="46" presetID="23" presetClass="entr" presetSubtype="32" fill="hold" grpId="0" nodeType="afterEffect">
                                  <p:stCondLst>
                                    <p:cond delay="0"/>
                                  </p:stCondLst>
                                  <p:iterate>
                                    <p:tmAbs val="0"/>
                                  </p:iterate>
                                  <p:childTnLst>
                                    <p:set>
                                      <p:cBhvr>
                                        <p:cTn id="47" fill="hold"/>
                                        <p:tgtEl>
                                          <p:spTgt spid="1410"/>
                                        </p:tgtEl>
                                        <p:attrNameLst>
                                          <p:attrName>style.visibility</p:attrName>
                                        </p:attrNameLst>
                                      </p:cBhvr>
                                      <p:to>
                                        <p:strVal val="visible"/>
                                      </p:to>
                                    </p:set>
                                    <p:anim calcmode="lin" valueType="num">
                                      <p:cBhvr>
                                        <p:cTn id="48" dur="2500" fill="hold"/>
                                        <p:tgtEl>
                                          <p:spTgt spid="1410"/>
                                        </p:tgtEl>
                                        <p:attrNameLst>
                                          <p:attrName>ppt_w</p:attrName>
                                        </p:attrNameLst>
                                      </p:cBhvr>
                                      <p:tavLst>
                                        <p:tav tm="0">
                                          <p:val>
                                            <p:fltVal val="0"/>
                                          </p:val>
                                        </p:tav>
                                        <p:tav tm="100000">
                                          <p:val>
                                            <p:strVal val="#ppt_w"/>
                                          </p:val>
                                        </p:tav>
                                      </p:tavLst>
                                    </p:anim>
                                    <p:anim calcmode="lin" valueType="num">
                                      <p:cBhvr>
                                        <p:cTn id="49" dur="2500" fill="hold"/>
                                        <p:tgtEl>
                                          <p:spTgt spid="14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9" grpId="0" animBg="1" advAuto="0"/>
      <p:bldP spid="1420" grpId="0" animBg="1" advAuto="0"/>
      <p:bldP spid="1398" grpId="0" animBg="1" advAuto="0"/>
      <p:bldP spid="1410" grpId="0" animBg="1" advAuto="0"/>
      <p:bldP spid="1413" grpId="0" animBg="1" advAuto="0"/>
      <p:bldP spid="1421" grpId="0" animBg="1" advAuto="0"/>
      <p:bldP spid="1415" grpId="0" animBg="1" advAuto="0"/>
      <p:bldP spid="1416"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C95DD"/>
                </a:solidFill>
              </a:rPr>
              <a:t>Availability Zone HA</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1</a:t>
            </a:r>
            <a:endParaRPr lang="en-US" dirty="0">
              <a:solidFill>
                <a:srgbClr val="000000"/>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00000"/>
                </a:solidFill>
              </a:rPr>
              <a:t>Zone 2</a:t>
            </a:r>
          </a:p>
          <a:p>
            <a:pPr algn="ct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rgbClr val="FF0000">
              <a:alpha val="47000"/>
            </a:srgb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948852"/>
            <a:ext cx="1981200" cy="1169551"/>
          </a:xfrm>
          <a:prstGeom prst="rect">
            <a:avLst/>
          </a:prstGeom>
          <a:noFill/>
        </p:spPr>
        <p:txBody>
          <a:bodyPr wrap="square" rtlCol="0">
            <a:spAutoFit/>
          </a:bodyPr>
          <a:lstStyle/>
          <a:p>
            <a:r>
              <a:rPr lang="en-US" sz="1400" dirty="0" smtClean="0">
                <a:solidFill>
                  <a:schemeClr val="bg2"/>
                </a:solidFill>
              </a:rPr>
              <a:t>System components and Application instances are evenly distributed over two availability zones.</a:t>
            </a:r>
          </a:p>
        </p:txBody>
      </p:sp>
      <p:sp>
        <p:nvSpPr>
          <p:cNvPr id="45" name="TextBox 44"/>
          <p:cNvSpPr txBox="1"/>
          <p:nvPr/>
        </p:nvSpPr>
        <p:spPr>
          <a:xfrm>
            <a:off x="6705600" y="3144815"/>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pic>
        <p:nvPicPr>
          <p:cNvPr id="49" name="droppedImage.png"/>
          <p:cNvPicPr/>
          <p:nvPr/>
        </p:nvPicPr>
        <p:blipFill>
          <a:blip r:embed="rId3">
            <a:extLst/>
          </a:blip>
          <a:srcRect l="3267" t="13725" r="13071" b="40958"/>
          <a:stretch>
            <a:fillRect/>
          </a:stretch>
        </p:blipFill>
        <p:spPr>
          <a:xfrm>
            <a:off x="7334003" y="3671120"/>
            <a:ext cx="1094173" cy="592677"/>
          </a:xfrm>
          <a:prstGeom prst="rect">
            <a:avLst/>
          </a:prstGeom>
          <a:ln w="3175">
            <a:miter lim="400000"/>
          </a:ln>
          <a:effectLst>
            <a:outerShdw blurRad="127000" dist="76200" dir="2700000" rotWithShape="0">
              <a:srgbClr val="000000">
                <a:alpha val="75000"/>
              </a:srgbClr>
            </a:outerShdw>
          </a:effectLst>
        </p:spPr>
      </p:pic>
      <p:sp>
        <p:nvSpPr>
          <p:cNvPr id="50" name="Shape 356"/>
          <p:cNvSpPr/>
          <p:nvPr/>
        </p:nvSpPr>
        <p:spPr>
          <a:xfrm>
            <a:off x="7537779" y="4200299"/>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dirty="0">
                <a:solidFill>
                  <a:srgbClr val="33928A"/>
                </a:solidFill>
                <a:uFill>
                  <a:solidFill>
                    <a:srgbClr val="4D4D4D"/>
                  </a:solidFill>
                </a:uFill>
              </a:rPr>
              <a:t>Runtime</a:t>
            </a:r>
          </a:p>
        </p:txBody>
      </p:sp>
      <p:sp>
        <p:nvSpPr>
          <p:cNvPr id="5" name="TextBox 4"/>
          <p:cNvSpPr txBox="1"/>
          <p:nvPr/>
        </p:nvSpPr>
        <p:spPr>
          <a:xfrm>
            <a:off x="6705600" y="1261438"/>
            <a:ext cx="1948513" cy="738664"/>
          </a:xfrm>
          <a:prstGeom prst="rect">
            <a:avLst/>
          </a:prstGeom>
          <a:noFill/>
        </p:spPr>
        <p:txBody>
          <a:bodyPr wrap="square" rtlCol="0">
            <a:spAutoFit/>
          </a:bodyPr>
          <a:lstStyle/>
          <a:p>
            <a:r>
              <a:rPr lang="en-US" dirty="0" smtClean="0">
                <a:solidFill>
                  <a:schemeClr val="bg2"/>
                </a:solidFill>
              </a:rPr>
              <a:t>Availability Zones are </a:t>
            </a:r>
            <a:r>
              <a:rPr lang="en-US" dirty="0" err="1" smtClean="0">
                <a:solidFill>
                  <a:schemeClr val="bg2"/>
                </a:solidFill>
              </a:rPr>
              <a:t>vCenter</a:t>
            </a:r>
            <a:r>
              <a:rPr lang="en-US" dirty="0" smtClean="0">
                <a:solidFill>
                  <a:schemeClr val="bg2"/>
                </a:solidFill>
              </a:rPr>
              <a:t> Resource Pools</a:t>
            </a:r>
            <a:endParaRPr lang="en-US" dirty="0">
              <a:solidFill>
                <a:schemeClr val="bg2"/>
              </a:solidFill>
            </a:endParaRPr>
          </a:p>
        </p:txBody>
      </p:sp>
    </p:spTree>
    <p:extLst>
      <p:ext uri="{BB962C8B-B14F-4D97-AF65-F5344CB8AC3E}">
        <p14:creationId xmlns:p14="http://schemas.microsoft.com/office/powerpoint/2010/main" val="180971150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82" name="Shape 482"/>
          <p:cNvSpPr txBox="1"/>
          <p:nvPr/>
        </p:nvSpPr>
        <p:spPr>
          <a:xfrm>
            <a:off x="175529" y="3272538"/>
            <a:ext cx="1344612" cy="709612"/>
          </a:xfrm>
          <a:prstGeom prst="rect">
            <a:avLst/>
          </a:prstGeom>
          <a:noFill/>
          <a:ln>
            <a:solidFill>
              <a:schemeClr val="tx1">
                <a:lumMod val="60000"/>
                <a:lumOff val="40000"/>
              </a:schemeClr>
            </a:solidFill>
          </a:ln>
        </p:spPr>
        <p:txBody>
          <a:bodyPr lIns="91425" tIns="91425" rIns="91425" bIns="91425" anchor="t" anchorCtr="0">
            <a:normAutofit fontScale="85000"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app fails,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reboots app in a new container.</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3" name="Pentagon 2"/>
          <p:cNvSpPr/>
          <p:nvPr/>
        </p:nvSpPr>
        <p:spPr>
          <a:xfrm>
            <a:off x="214482"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chemeClr val="bg2">
                    <a:lumMod val="50000"/>
                  </a:schemeClr>
                </a:solidFill>
              </a:rPr>
              <a:t>App Fail</a:t>
            </a:r>
            <a:endParaRPr lang="en-US" dirty="0">
              <a:solidFill>
                <a:schemeClr val="bg2">
                  <a:lumMod val="50000"/>
                </a:schemeClr>
              </a:solidFill>
            </a:endParaRPr>
          </a:p>
        </p:txBody>
      </p:sp>
      <p:grpSp>
        <p:nvGrpSpPr>
          <p:cNvPr id="12" name="Group 11"/>
          <p:cNvGrpSpPr/>
          <p:nvPr/>
        </p:nvGrpSpPr>
        <p:grpSpPr>
          <a:xfrm>
            <a:off x="247617" y="1291315"/>
            <a:ext cx="1204912" cy="1656156"/>
            <a:chOff x="240620" y="1409700"/>
            <a:chExt cx="1204912" cy="1656156"/>
          </a:xfrm>
        </p:grpSpPr>
        <p:sp>
          <p:nvSpPr>
            <p:cNvPr id="48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5" name="Rectangle 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33" name="Rectangle 1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35" name="Rectangle 134"/>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136" name="Rectangle 135"/>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9" name="Straight Connector 8"/>
            <p:cNvCxnSpPr>
              <a:stCxn id="133" idx="2"/>
              <a:endCxn id="136"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sp>
        <p:nvSpPr>
          <p:cNvPr id="140" name="Shape 497"/>
          <p:cNvSpPr txBox="1"/>
          <p:nvPr/>
        </p:nvSpPr>
        <p:spPr>
          <a:xfrm>
            <a:off x="678544" y="620943"/>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i="0" u="none" strike="noStrike" cap="none" baseline="0" dirty="0" smtClean="0">
                <a:solidFill>
                  <a:schemeClr val="dk1"/>
                </a:solidFill>
                <a:latin typeface="Source Sans Pro"/>
                <a:ea typeface="Source Sans Pro"/>
                <a:cs typeface="Source Sans Pro"/>
                <a:sym typeface="Source Sans Pro"/>
              </a:rPr>
              <a:t>1.</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34" name="Shape 499"/>
          <p:cNvSpPr/>
          <p:nvPr/>
        </p:nvSpPr>
        <p:spPr>
          <a:xfrm>
            <a:off x="785235" y="1962139"/>
            <a:ext cx="212277" cy="150855"/>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grpSp>
        <p:nvGrpSpPr>
          <p:cNvPr id="4" name="Group 3"/>
          <p:cNvGrpSpPr/>
          <p:nvPr/>
        </p:nvGrpSpPr>
        <p:grpSpPr>
          <a:xfrm>
            <a:off x="6517789" y="604009"/>
            <a:ext cx="2349134" cy="3956833"/>
            <a:chOff x="6517789" y="604009"/>
            <a:chExt cx="2349134" cy="3956833"/>
          </a:xfrm>
        </p:grpSpPr>
        <p:sp>
          <p:nvSpPr>
            <p:cNvPr id="132" name="Pentagon 131"/>
            <p:cNvSpPr/>
            <p:nvPr/>
          </p:nvSpPr>
          <p:spPr>
            <a:xfrm>
              <a:off x="6665494" y="4050955"/>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Rack Fail</a:t>
              </a:r>
              <a:endParaRPr lang="en-US" dirty="0">
                <a:solidFill>
                  <a:srgbClr val="292929"/>
                </a:solidFill>
              </a:endParaRPr>
            </a:p>
          </p:txBody>
        </p:sp>
        <p:sp>
          <p:nvSpPr>
            <p:cNvPr id="191" name="Shape 482"/>
            <p:cNvSpPr txBox="1"/>
            <p:nvPr/>
          </p:nvSpPr>
          <p:spPr>
            <a:xfrm>
              <a:off x="6544553" y="3218597"/>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t>
              </a:r>
              <a:r>
                <a:rPr lang="en-US" sz="1200" b="1" dirty="0" smtClean="0">
                  <a:solidFill>
                    <a:srgbClr val="FFFFFF"/>
                  </a:solidFill>
                  <a:latin typeface="Source Sans Pro"/>
                  <a:ea typeface="Source Sans Pro"/>
                  <a:cs typeface="Source Sans Pro"/>
                  <a:sym typeface="Source Sans Pro"/>
                </a:rPr>
                <a:t>a datacenter rack fails</a:t>
              </a:r>
              <a:r>
                <a:rPr lang="en-US" sz="1200" dirty="0" smtClean="0">
                  <a:solidFill>
                    <a:srgbClr val="FFFFFF"/>
                  </a:solidFill>
                  <a:latin typeface="Source Sans Pro"/>
                  <a:ea typeface="Source Sans Pro"/>
                  <a:cs typeface="Source Sans Pro"/>
                  <a:sym typeface="Source Sans Pro"/>
                </a:rPr>
                <a:t>, PCF ensures applications stay running in multiple availability zones</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95" name="Shape 497"/>
            <p:cNvSpPr txBox="1"/>
            <p:nvPr/>
          </p:nvSpPr>
          <p:spPr>
            <a:xfrm>
              <a:off x="7295045" y="604009"/>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4</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grpSp>
          <p:nvGrpSpPr>
            <p:cNvPr id="14" name="Group 13"/>
            <p:cNvGrpSpPr/>
            <p:nvPr/>
          </p:nvGrpSpPr>
          <p:grpSpPr>
            <a:xfrm>
              <a:off x="7867371" y="1284695"/>
              <a:ext cx="999552" cy="1732215"/>
              <a:chOff x="7633410" y="1284695"/>
              <a:chExt cx="999552" cy="1732215"/>
            </a:xfrm>
          </p:grpSpPr>
          <p:sp>
            <p:nvSpPr>
              <p:cNvPr id="561"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2</a:t>
                </a:r>
              </a:p>
            </p:txBody>
          </p:sp>
          <p:grpSp>
            <p:nvGrpSpPr>
              <p:cNvPr id="196" name="Group 195"/>
              <p:cNvGrpSpPr/>
              <p:nvPr/>
            </p:nvGrpSpPr>
            <p:grpSpPr>
              <a:xfrm>
                <a:off x="7710110" y="1850467"/>
                <a:ext cx="388355" cy="424199"/>
                <a:chOff x="240620" y="1409700"/>
                <a:chExt cx="1204912" cy="1656156"/>
              </a:xfrm>
            </p:grpSpPr>
            <p:sp>
              <p:nvSpPr>
                <p:cNvPr id="19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98" name="Rectangle 19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199" name="Rectangle 19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0" name="Rectangle 19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1" name="Rectangle 20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2" name="Straight Connector 201"/>
                <p:cNvCxnSpPr>
                  <a:stCxn id="199" idx="2"/>
                  <a:endCxn id="20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03" name="Group 202"/>
              <p:cNvGrpSpPr/>
              <p:nvPr/>
            </p:nvGrpSpPr>
            <p:grpSpPr>
              <a:xfrm>
                <a:off x="8193782" y="1850467"/>
                <a:ext cx="388355" cy="424199"/>
                <a:chOff x="240620" y="1409700"/>
                <a:chExt cx="1204912" cy="1656156"/>
              </a:xfrm>
            </p:grpSpPr>
            <p:sp>
              <p:nvSpPr>
                <p:cNvPr id="204"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05" name="Rectangle 204"/>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06" name="Rectangle 205"/>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07" name="Rectangle 206"/>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08" name="Rectangle 207"/>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09" name="Straight Connector 208"/>
                <p:cNvCxnSpPr>
                  <a:stCxn id="206" idx="2"/>
                  <a:endCxn id="208"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0" name="Group 209"/>
              <p:cNvGrpSpPr/>
              <p:nvPr/>
            </p:nvGrpSpPr>
            <p:grpSpPr>
              <a:xfrm>
                <a:off x="8192153" y="2417604"/>
                <a:ext cx="388355" cy="424199"/>
                <a:chOff x="240620" y="1409700"/>
                <a:chExt cx="1204912" cy="1656156"/>
              </a:xfrm>
            </p:grpSpPr>
            <p:sp>
              <p:nvSpPr>
                <p:cNvPr id="21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2" name="Rectangle 21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13" name="Rectangle 21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14" name="Rectangle 21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15" name="Rectangle 21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16" name="Straight Connector 215"/>
                <p:cNvCxnSpPr>
                  <a:stCxn id="213" idx="2"/>
                  <a:endCxn id="21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17" name="Group 216"/>
              <p:cNvGrpSpPr/>
              <p:nvPr/>
            </p:nvGrpSpPr>
            <p:grpSpPr>
              <a:xfrm>
                <a:off x="7717356" y="2418344"/>
                <a:ext cx="388355" cy="424199"/>
                <a:chOff x="240620" y="1409700"/>
                <a:chExt cx="1204912" cy="1656156"/>
              </a:xfrm>
            </p:grpSpPr>
            <p:sp>
              <p:nvSpPr>
                <p:cNvPr id="218"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19" name="Rectangle 218"/>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20" name="Rectangle 219"/>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21" name="Rectangle 220"/>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22" name="Rectangle 221"/>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23" name="Straight Connector 222"/>
                <p:cNvCxnSpPr>
                  <a:stCxn id="220" idx="2"/>
                  <a:endCxn id="222"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grpSp>
          <p:nvGrpSpPr>
            <p:cNvPr id="225" name="Group 224"/>
            <p:cNvGrpSpPr/>
            <p:nvPr/>
          </p:nvGrpSpPr>
          <p:grpSpPr>
            <a:xfrm>
              <a:off x="6517789" y="1284695"/>
              <a:ext cx="999552" cy="1732215"/>
              <a:chOff x="7633410" y="1284695"/>
              <a:chExt cx="999552" cy="1732215"/>
            </a:xfrm>
          </p:grpSpPr>
          <p:sp>
            <p:nvSpPr>
              <p:cNvPr id="226" name="Shape 561"/>
              <p:cNvSpPr txBox="1"/>
              <p:nvPr/>
            </p:nvSpPr>
            <p:spPr>
              <a:xfrm>
                <a:off x="7633410" y="1284695"/>
                <a:ext cx="999552" cy="1732215"/>
              </a:xfrm>
              <a:prstGeom prst="rect">
                <a:avLst/>
              </a:prstGeom>
              <a:noFill/>
              <a:ln w="19050" cap="rnd">
                <a:solidFill>
                  <a:schemeClr val="lt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800" b="0" i="0" u="none" strike="noStrike" cap="none" baseline="0" dirty="0">
                    <a:solidFill>
                      <a:srgbClr val="FFFFFF"/>
                    </a:solidFill>
                    <a:latin typeface="Arial"/>
                    <a:ea typeface="Arial"/>
                    <a:cs typeface="Arial"/>
                    <a:sym typeface="Arial"/>
                  </a:rPr>
                  <a:t>Zone </a:t>
                </a:r>
                <a:r>
                  <a:rPr lang="en-US" sz="1800" b="0" i="0" u="none" strike="noStrike" cap="none" baseline="0" dirty="0" smtClean="0">
                    <a:solidFill>
                      <a:srgbClr val="FFFFFF"/>
                    </a:solidFill>
                    <a:latin typeface="Arial"/>
                    <a:ea typeface="Arial"/>
                    <a:cs typeface="Arial"/>
                    <a:sym typeface="Arial"/>
                  </a:rPr>
                  <a:t>1</a:t>
                </a:r>
                <a:endParaRPr lang="en-US" sz="1800" b="0" i="0" u="none" strike="noStrike" cap="none" baseline="0" dirty="0">
                  <a:solidFill>
                    <a:srgbClr val="FFFFFF"/>
                  </a:solidFill>
                  <a:latin typeface="Arial"/>
                  <a:ea typeface="Arial"/>
                  <a:cs typeface="Arial"/>
                  <a:sym typeface="Arial"/>
                </a:endParaRPr>
              </a:p>
            </p:txBody>
          </p:sp>
          <p:grpSp>
            <p:nvGrpSpPr>
              <p:cNvPr id="227" name="Group 226"/>
              <p:cNvGrpSpPr/>
              <p:nvPr/>
            </p:nvGrpSpPr>
            <p:grpSpPr>
              <a:xfrm>
                <a:off x="7710110" y="1850467"/>
                <a:ext cx="388355" cy="424199"/>
                <a:chOff x="240620" y="1409700"/>
                <a:chExt cx="1204912" cy="1656156"/>
              </a:xfrm>
            </p:grpSpPr>
            <p:sp>
              <p:nvSpPr>
                <p:cNvPr id="249"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50" name="Rectangle 249"/>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51" name="Rectangle 250"/>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52" name="Rectangle 251"/>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53" name="Rectangle 252"/>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54" name="Straight Connector 253"/>
                <p:cNvCxnSpPr>
                  <a:stCxn id="251" idx="2"/>
                  <a:endCxn id="253"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8" name="Group 227"/>
              <p:cNvGrpSpPr/>
              <p:nvPr/>
            </p:nvGrpSpPr>
            <p:grpSpPr>
              <a:xfrm>
                <a:off x="8193782" y="1850467"/>
                <a:ext cx="388355" cy="424199"/>
                <a:chOff x="240620" y="1409700"/>
                <a:chExt cx="1204912" cy="1656156"/>
              </a:xfrm>
            </p:grpSpPr>
            <p:sp>
              <p:nvSpPr>
                <p:cNvPr id="243"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44" name="Rectangle 243"/>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45" name="Rectangle 244"/>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6" name="Rectangle 245"/>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7" name="Rectangle 246"/>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8" name="Straight Connector 247"/>
                <p:cNvCxnSpPr>
                  <a:stCxn id="245" idx="2"/>
                  <a:endCxn id="247"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29" name="Group 228"/>
              <p:cNvGrpSpPr/>
              <p:nvPr/>
            </p:nvGrpSpPr>
            <p:grpSpPr>
              <a:xfrm>
                <a:off x="8192153" y="2417604"/>
                <a:ext cx="388355" cy="424199"/>
                <a:chOff x="240620" y="1409700"/>
                <a:chExt cx="1204912" cy="1656156"/>
              </a:xfrm>
            </p:grpSpPr>
            <p:sp>
              <p:nvSpPr>
                <p:cNvPr id="237"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8" name="Rectangle 237"/>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9" name="Rectangle 238"/>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40" name="Rectangle 239"/>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41" name="Rectangle 240"/>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42" name="Straight Connector 241"/>
                <p:cNvCxnSpPr>
                  <a:stCxn id="239" idx="2"/>
                  <a:endCxn id="241"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nvGrpSpPr>
              <p:cNvPr id="230" name="Group 229"/>
              <p:cNvGrpSpPr/>
              <p:nvPr/>
            </p:nvGrpSpPr>
            <p:grpSpPr>
              <a:xfrm>
                <a:off x="7717356" y="2418344"/>
                <a:ext cx="388355" cy="424199"/>
                <a:chOff x="240620" y="1409700"/>
                <a:chExt cx="1204912" cy="1656156"/>
              </a:xfrm>
            </p:grpSpPr>
            <p:sp>
              <p:nvSpPr>
                <p:cNvPr id="231" name="Shape 484"/>
                <p:cNvSpPr txBox="1"/>
                <p:nvPr/>
              </p:nvSpPr>
              <p:spPr>
                <a:xfrm>
                  <a:off x="240620"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fontScale="92500" lnSpcReduction="10000"/>
                </a:bodyPr>
                <a:lstStyle/>
                <a:p>
                  <a:pPr marL="0" marR="0" lvl="0" indent="0" algn="ctr" rtl="0">
                    <a:lnSpc>
                      <a:spcPct val="100000"/>
                    </a:lnSpc>
                    <a:spcBef>
                      <a:spcPts val="0"/>
                    </a:spcBef>
                    <a:spcAft>
                      <a:spcPts val="0"/>
                    </a:spcAft>
                    <a:buClr>
                      <a:schemeClr val="dk1"/>
                    </a:buClr>
                    <a:buSzPct val="25000"/>
                    <a:buFont typeface="Source Sans Pro"/>
                    <a:buNone/>
                  </a:pP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232" name="Rectangle 231"/>
                <p:cNvSpPr/>
                <p:nvPr/>
              </p:nvSpPr>
              <p:spPr>
                <a:xfrm>
                  <a:off x="408214" y="1830078"/>
                  <a:ext cx="263071" cy="398571"/>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chemeClr val="tx2"/>
                      </a:solidFill>
                    </a:rPr>
                    <a:t>A</a:t>
                  </a:r>
                  <a:endParaRPr lang="en-US" sz="900" dirty="0">
                    <a:solidFill>
                      <a:schemeClr val="tx2"/>
                    </a:solidFill>
                  </a:endParaRPr>
                </a:p>
              </p:txBody>
            </p:sp>
            <p:sp>
              <p:nvSpPr>
                <p:cNvPr id="233" name="Rectangle 232"/>
                <p:cNvSpPr/>
                <p:nvPr/>
              </p:nvSpPr>
              <p:spPr>
                <a:xfrm>
                  <a:off x="752583" y="1817579"/>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234" name="Rectangle 233"/>
                <p:cNvSpPr/>
                <p:nvPr/>
              </p:nvSpPr>
              <p:spPr>
                <a:xfrm>
                  <a:off x="1096395" y="1814678"/>
                  <a:ext cx="263071" cy="424919"/>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sp>
              <p:nvSpPr>
                <p:cNvPr id="235" name="Rectangle 234"/>
                <p:cNvSpPr/>
                <p:nvPr/>
              </p:nvSpPr>
              <p:spPr>
                <a:xfrm>
                  <a:off x="743164" y="2566664"/>
                  <a:ext cx="263071" cy="4152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cxnSp>
              <p:nvCxnSpPr>
                <p:cNvPr id="236" name="Straight Connector 235"/>
                <p:cNvCxnSpPr>
                  <a:stCxn id="233" idx="2"/>
                  <a:endCxn id="235" idx="0"/>
                </p:cNvCxnSpPr>
                <p:nvPr/>
              </p:nvCxnSpPr>
              <p:spPr>
                <a:xfrm flipH="1">
                  <a:off x="874700" y="2232844"/>
                  <a:ext cx="9419" cy="33382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grpSp>
        </p:grpSp>
        <p:sp>
          <p:nvSpPr>
            <p:cNvPr id="599" name="Shape 599"/>
            <p:cNvSpPr/>
            <p:nvPr/>
          </p:nvSpPr>
          <p:spPr>
            <a:xfrm>
              <a:off x="6614877" y="1850467"/>
              <a:ext cx="822270" cy="1076746"/>
            </a:xfrm>
            <a:custGeom>
              <a:avLst/>
              <a:gdLst/>
              <a:ahLst/>
              <a:cxnLst/>
              <a:rect l="0" t="0" r="0" b="0"/>
              <a:pathLst>
                <a:path w="975785" h="1546006" extrusionOk="0">
                  <a:moveTo>
                    <a:pt x="0" y="109589"/>
                  </a:moveTo>
                  <a:lnTo>
                    <a:pt x="203950" y="0"/>
                  </a:lnTo>
                  <a:lnTo>
                    <a:pt x="487893" y="528429"/>
                  </a:lnTo>
                  <a:lnTo>
                    <a:pt x="771835" y="0"/>
                  </a:lnTo>
                  <a:lnTo>
                    <a:pt x="975785" y="109589"/>
                  </a:lnTo>
                  <a:lnTo>
                    <a:pt x="619311" y="773003"/>
                  </a:lnTo>
                  <a:lnTo>
                    <a:pt x="975785" y="1436417"/>
                  </a:lnTo>
                  <a:lnTo>
                    <a:pt x="771835" y="1546006"/>
                  </a:lnTo>
                  <a:lnTo>
                    <a:pt x="487893" y="1017577"/>
                  </a:lnTo>
                  <a:lnTo>
                    <a:pt x="203950" y="1546006"/>
                  </a:lnTo>
                  <a:lnTo>
                    <a:pt x="0" y="1436417"/>
                  </a:lnTo>
                  <a:lnTo>
                    <a:pt x="356474" y="773003"/>
                  </a:lnTo>
                  <a:lnTo>
                    <a:pt x="0" y="109589"/>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grpSp>
        <p:nvGrpSpPr>
          <p:cNvPr id="7" name="Group 6"/>
          <p:cNvGrpSpPr/>
          <p:nvPr/>
        </p:nvGrpSpPr>
        <p:grpSpPr>
          <a:xfrm>
            <a:off x="2101952" y="605414"/>
            <a:ext cx="1574588" cy="3982602"/>
            <a:chOff x="2101952" y="605414"/>
            <a:chExt cx="1574588" cy="3982602"/>
          </a:xfrm>
        </p:grpSpPr>
        <p:sp>
          <p:nvSpPr>
            <p:cNvPr id="130" name="Pentagon 129"/>
            <p:cNvSpPr/>
            <p:nvPr/>
          </p:nvSpPr>
          <p:spPr>
            <a:xfrm>
              <a:off x="2101952" y="4078129"/>
              <a:ext cx="157458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Process Fail</a:t>
              </a:r>
              <a:endParaRPr lang="en-US" dirty="0">
                <a:solidFill>
                  <a:srgbClr val="292929"/>
                </a:solidFill>
              </a:endParaRPr>
            </a:p>
          </p:txBody>
        </p:sp>
        <p:sp>
          <p:nvSpPr>
            <p:cNvPr id="142" name="Shape 497"/>
            <p:cNvSpPr txBox="1"/>
            <p:nvPr/>
          </p:nvSpPr>
          <p:spPr>
            <a:xfrm>
              <a:off x="2565405" y="605414"/>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a:solidFill>
                    <a:schemeClr val="dk1"/>
                  </a:solidFill>
                  <a:latin typeface="Source Sans Pro"/>
                  <a:ea typeface="Source Sans Pro"/>
                  <a:cs typeface="Source Sans Pro"/>
                  <a:sym typeface="Source Sans Pro"/>
                </a:rPr>
                <a:t>2</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43" name="Shape 482"/>
            <p:cNvSpPr txBox="1"/>
            <p:nvPr/>
          </p:nvSpPr>
          <p:spPr>
            <a:xfrm>
              <a:off x="2113771" y="3277502"/>
              <a:ext cx="1344612" cy="709612"/>
            </a:xfrm>
            <a:prstGeom prst="rect">
              <a:avLst/>
            </a:prstGeom>
            <a:noFill/>
            <a:ln>
              <a:solidFill>
                <a:schemeClr val="tx1">
                  <a:lumMod val="60000"/>
                  <a:lumOff val="40000"/>
                </a:schemeClr>
              </a:solid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Source Sans Pro"/>
                <a:buNone/>
              </a:pPr>
              <a:r>
                <a:rPr lang="en-US" sz="900" dirty="0" smtClean="0">
                  <a:solidFill>
                    <a:srgbClr val="FFFFFF"/>
                  </a:solidFill>
                  <a:latin typeface="Source Sans Pro"/>
                  <a:ea typeface="Source Sans Pro"/>
                  <a:cs typeface="Source Sans Pro"/>
                  <a:sym typeface="Source Sans Pro"/>
                </a:rPr>
                <a:t>If a </a:t>
              </a:r>
              <a:r>
                <a:rPr lang="en-US" sz="900" b="1" dirty="0" smtClean="0">
                  <a:solidFill>
                    <a:srgbClr val="FFFFFF"/>
                  </a:solidFill>
                  <a:latin typeface="Source Sans Pro"/>
                  <a:ea typeface="Source Sans Pro"/>
                  <a:cs typeface="Source Sans Pro"/>
                  <a:sym typeface="Source Sans Pro"/>
                </a:rPr>
                <a:t>process fails, </a:t>
              </a:r>
              <a:r>
                <a:rPr lang="en-US" sz="900" b="0" i="0" u="none" strike="noStrike" cap="none" baseline="0" dirty="0" smtClean="0">
                  <a:solidFill>
                    <a:srgbClr val="FFFFFF"/>
                  </a:solidFill>
                  <a:latin typeface="Source Sans Pro"/>
                  <a:ea typeface="Source Sans Pro"/>
                  <a:cs typeface="Source Sans Pro"/>
                  <a:sym typeface="Source Sans Pro"/>
                </a:rPr>
                <a:t>PCF</a:t>
              </a:r>
              <a:r>
                <a:rPr lang="en-US" sz="900" b="0" i="0" u="none" strike="noStrike" cap="none" dirty="0" smtClean="0">
                  <a:solidFill>
                    <a:srgbClr val="FFFFFF"/>
                  </a:solidFill>
                  <a:latin typeface="Source Sans Pro"/>
                  <a:ea typeface="Source Sans Pro"/>
                  <a:cs typeface="Source Sans Pro"/>
                  <a:sym typeface="Source Sans Pro"/>
                </a:rPr>
                <a:t> restarts the process</a:t>
              </a:r>
              <a:endParaRPr lang="en-US" sz="900" b="0" i="0" u="none" strike="noStrike" cap="none" baseline="0" dirty="0">
                <a:solidFill>
                  <a:srgbClr val="FFFFFF"/>
                </a:solidFill>
                <a:latin typeface="Source Sans Pro"/>
                <a:ea typeface="Source Sans Pro"/>
                <a:cs typeface="Source Sans Pro"/>
                <a:sym typeface="Source Sans Pro"/>
              </a:endParaRPr>
            </a:p>
          </p:txBody>
        </p:sp>
        <p:grpSp>
          <p:nvGrpSpPr>
            <p:cNvPr id="144" name="Group 143"/>
            <p:cNvGrpSpPr/>
            <p:nvPr/>
          </p:nvGrpSpPr>
          <p:grpSpPr>
            <a:xfrm>
              <a:off x="2140360" y="1271057"/>
              <a:ext cx="1204912" cy="1656156"/>
              <a:chOff x="258762" y="1409700"/>
              <a:chExt cx="1204912" cy="1656156"/>
            </a:xfrm>
          </p:grpSpPr>
          <p:sp>
            <p:nvSpPr>
              <p:cNvPr id="145"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46" name="Rectangle 145"/>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47" name="Rectangle 146"/>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48" name="Rectangle 147"/>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54" name="Rectangle 153"/>
            <p:cNvSpPr/>
            <p:nvPr/>
          </p:nvSpPr>
          <p:spPr>
            <a:xfrm>
              <a:off x="2244567" y="2109214"/>
              <a:ext cx="972766" cy="250990"/>
            </a:xfrm>
            <a:prstGeom prst="rect">
              <a:avLst/>
            </a:prstGeom>
            <a:solidFill>
              <a:schemeClr val="bg1">
                <a:lumMod val="75000"/>
                <a:alpha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Process</a:t>
              </a:r>
              <a:endParaRPr lang="en-US" sz="800" dirty="0">
                <a:solidFill>
                  <a:schemeClr val="tx2"/>
                </a:solidFill>
              </a:endParaRPr>
            </a:p>
          </p:txBody>
        </p:sp>
        <p:sp>
          <p:nvSpPr>
            <p:cNvPr id="499" name="Shape 499"/>
            <p:cNvSpPr/>
            <p:nvPr/>
          </p:nvSpPr>
          <p:spPr>
            <a:xfrm>
              <a:off x="2916731" y="2047414"/>
              <a:ext cx="197611" cy="355333"/>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a:solidFill>
                  <a:schemeClr val="dk1"/>
                </a:solidFill>
                <a:latin typeface="Arial"/>
                <a:ea typeface="Arial"/>
                <a:cs typeface="Arial"/>
                <a:sym typeface="Arial"/>
              </a:endParaRPr>
            </a:p>
          </p:txBody>
        </p:sp>
        <p:sp>
          <p:nvSpPr>
            <p:cNvPr id="490" name="Shape 490"/>
            <p:cNvSpPr txBox="1"/>
            <p:nvPr/>
          </p:nvSpPr>
          <p:spPr>
            <a:xfrm>
              <a:off x="2178549" y="2312279"/>
              <a:ext cx="533808"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53" name="Shape 490"/>
            <p:cNvSpPr txBox="1"/>
            <p:nvPr/>
          </p:nvSpPr>
          <p:spPr>
            <a:xfrm>
              <a:off x="2775858" y="2316886"/>
              <a:ext cx="534786" cy="578112"/>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b"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grpSp>
      <p:grpSp>
        <p:nvGrpSpPr>
          <p:cNvPr id="2" name="Group 1"/>
          <p:cNvGrpSpPr/>
          <p:nvPr/>
        </p:nvGrpSpPr>
        <p:grpSpPr>
          <a:xfrm>
            <a:off x="4061068" y="607202"/>
            <a:ext cx="1943598" cy="3980814"/>
            <a:chOff x="4061068" y="607202"/>
            <a:chExt cx="1943598" cy="3980814"/>
          </a:xfrm>
        </p:grpSpPr>
        <p:sp>
          <p:nvSpPr>
            <p:cNvPr id="519" name="Shape 519"/>
            <p:cNvSpPr txBox="1"/>
            <p:nvPr/>
          </p:nvSpPr>
          <p:spPr>
            <a:xfrm>
              <a:off x="4497368" y="2155067"/>
              <a:ext cx="1300162" cy="709612"/>
            </a:xfrm>
            <a:prstGeom prst="rect">
              <a:avLst/>
            </a:prstGeom>
            <a:noFill/>
            <a:ln>
              <a:noFill/>
            </a:ln>
          </p:spPr>
          <p:txBody>
            <a:bodyPr lIns="91425" tIns="91425" rIns="91425" bIns="91425" anchor="t" anchorCtr="0">
              <a:normAutofit lnSpcReduction="10000"/>
            </a:bodyPr>
            <a:lstStyle/>
            <a:p>
              <a:pPr marL="0" marR="0" lvl="0" indent="0" algn="l" rtl="0">
                <a:lnSpc>
                  <a:spcPct val="100000"/>
                </a:lnSpc>
                <a:spcBef>
                  <a:spcPts val="0"/>
                </a:spcBef>
                <a:spcAft>
                  <a:spcPts val="0"/>
                </a:spcAft>
                <a:buClr>
                  <a:schemeClr val="dk1"/>
                </a:buClr>
                <a:buSzPct val="25000"/>
                <a:buFont typeface="Source Sans Pro"/>
                <a:buNone/>
              </a:pPr>
              <a:r>
                <a:rPr lang="en-US" sz="1200" b="1" i="0" u="none" strike="noStrike" cap="none" baseline="0" dirty="0">
                  <a:solidFill>
                    <a:schemeClr val="dk1"/>
                  </a:solidFill>
                  <a:latin typeface="Source Sans Pro"/>
                  <a:ea typeface="Source Sans Pro"/>
                  <a:cs typeface="Source Sans Pro"/>
                  <a:sym typeface="Source Sans Pro"/>
                </a:rPr>
                <a:t>3. </a:t>
              </a:r>
              <a:r>
                <a:rPr lang="en-US" sz="1200" b="0" i="0" u="none" strike="noStrike" cap="none" baseline="0" dirty="0" err="1">
                  <a:solidFill>
                    <a:schemeClr val="dk1"/>
                  </a:solidFill>
                  <a:latin typeface="Source Sans Pro"/>
                  <a:ea typeface="Source Sans Pro"/>
                  <a:cs typeface="Source Sans Pro"/>
                  <a:sym typeface="Source Sans Pro"/>
                </a:rPr>
                <a:t>Resurrector</a:t>
              </a:r>
              <a:r>
                <a:rPr lang="en-US" sz="1200" b="0" i="0" u="none" strike="noStrike" cap="none" baseline="0" dirty="0">
                  <a:solidFill>
                    <a:schemeClr val="dk1"/>
                  </a:solidFill>
                  <a:latin typeface="Source Sans Pro"/>
                  <a:ea typeface="Source Sans Pro"/>
                  <a:cs typeface="Source Sans Pro"/>
                  <a:sym typeface="Source Sans Pro"/>
                </a:rPr>
                <a:t> restarts failed VMs</a:t>
              </a:r>
            </a:p>
          </p:txBody>
        </p:sp>
        <p:sp>
          <p:nvSpPr>
            <p:cNvPr id="131" name="Pentagon 130"/>
            <p:cNvSpPr/>
            <p:nvPr/>
          </p:nvSpPr>
          <p:spPr>
            <a:xfrm>
              <a:off x="4275599" y="4078129"/>
              <a:ext cx="1282728" cy="509887"/>
            </a:xfrm>
            <a:prstGeom prst="homePlate">
              <a:avLst/>
            </a:prstGeom>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smtClean="0">
                  <a:solidFill>
                    <a:srgbClr val="292929"/>
                  </a:solidFill>
                </a:rPr>
                <a:t>VM Fail</a:t>
              </a:r>
              <a:endParaRPr lang="en-US" dirty="0">
                <a:solidFill>
                  <a:srgbClr val="292929"/>
                </a:solidFill>
              </a:endParaRPr>
            </a:p>
          </p:txBody>
        </p:sp>
        <p:grpSp>
          <p:nvGrpSpPr>
            <p:cNvPr id="166" name="Group 165"/>
            <p:cNvGrpSpPr/>
            <p:nvPr/>
          </p:nvGrpSpPr>
          <p:grpSpPr>
            <a:xfrm>
              <a:off x="4061068" y="1207116"/>
              <a:ext cx="1943598" cy="1792030"/>
              <a:chOff x="258762" y="1409700"/>
              <a:chExt cx="1204912" cy="1656156"/>
            </a:xfrm>
          </p:grpSpPr>
          <p:sp>
            <p:nvSpPr>
              <p:cNvPr id="167" name="Shape 484"/>
              <p:cNvSpPr txBox="1"/>
              <p:nvPr/>
            </p:nvSpPr>
            <p:spPr>
              <a:xfrm>
                <a:off x="258762" y="1409700"/>
                <a:ext cx="1204912" cy="1656156"/>
              </a:xfrm>
              <a:prstGeom prst="rect">
                <a:avLst/>
              </a:prstGeom>
              <a:solidFill>
                <a:schemeClr val="dk2"/>
              </a:solidFill>
              <a:ln w="19050" cap="rnd">
                <a:solidFill>
                  <a:schemeClr val="dk2"/>
                </a:solidFill>
                <a:prstDash val="solid"/>
                <a:round/>
                <a:headEnd type="none" w="med" len="med"/>
                <a:tailEnd type="none" w="med" len="med"/>
              </a:ln>
            </p:spPr>
            <p:txBody>
              <a:bodyPr lIns="91425" tIns="91425" rIns="91425" bIns="91425" anchor="t" anchorCtr="0">
                <a:normAutofit/>
              </a:bodyPr>
              <a:lstStyle/>
              <a:p>
                <a:pPr marL="0" marR="0" lvl="0" indent="0" algn="ctr" rtl="0">
                  <a:lnSpc>
                    <a:spcPct val="100000"/>
                  </a:lnSpc>
                  <a:spcBef>
                    <a:spcPts val="0"/>
                  </a:spcBef>
                  <a:spcAft>
                    <a:spcPts val="0"/>
                  </a:spcAft>
                  <a:buClr>
                    <a:schemeClr val="dk1"/>
                  </a:buClr>
                  <a:buSzPct val="25000"/>
                  <a:buFont typeface="Source Sans Pro"/>
                  <a:buNone/>
                </a:pPr>
                <a:r>
                  <a:rPr lang="en-US" sz="1800" b="1" i="0" u="none" strike="noStrike" cap="none" baseline="0" dirty="0" smtClean="0">
                    <a:solidFill>
                      <a:schemeClr val="dk1"/>
                    </a:solidFill>
                    <a:latin typeface="Source Sans Pro"/>
                    <a:ea typeface="Source Sans Pro"/>
                    <a:cs typeface="Source Sans Pro"/>
                    <a:sym typeface="Source Sans Pro"/>
                  </a:rPr>
                  <a:t>PCF</a:t>
                </a:r>
                <a:endParaRPr lang="en-US" sz="1800" b="1" i="0" u="none" strike="noStrike" cap="none" baseline="0" dirty="0">
                  <a:solidFill>
                    <a:schemeClr val="dk1"/>
                  </a:solidFill>
                  <a:latin typeface="Source Sans Pro"/>
                  <a:ea typeface="Source Sans Pro"/>
                  <a:cs typeface="Source Sans Pro"/>
                  <a:sym typeface="Source Sans Pro"/>
                </a:endParaRPr>
              </a:p>
            </p:txBody>
          </p:sp>
          <p:sp>
            <p:nvSpPr>
              <p:cNvPr id="168" name="Rectangle 167"/>
              <p:cNvSpPr/>
              <p:nvPr/>
            </p:nvSpPr>
            <p:spPr>
              <a:xfrm>
                <a:off x="315414" y="1849913"/>
                <a:ext cx="343812" cy="296449"/>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2"/>
                    </a:solidFill>
                  </a:rPr>
                  <a:t>A</a:t>
                </a:r>
              </a:p>
            </p:txBody>
          </p:sp>
          <p:sp>
            <p:nvSpPr>
              <p:cNvPr id="169" name="Rectangle 168"/>
              <p:cNvSpPr/>
              <p:nvPr/>
            </p:nvSpPr>
            <p:spPr>
              <a:xfrm>
                <a:off x="677925" y="1841692"/>
                <a:ext cx="343812" cy="308865"/>
              </a:xfrm>
              <a:prstGeom prst="rect">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B</a:t>
                </a:r>
                <a:endParaRPr lang="en-US" sz="900" dirty="0">
                  <a:solidFill>
                    <a:srgbClr val="000000"/>
                  </a:solidFill>
                </a:endParaRPr>
              </a:p>
            </p:txBody>
          </p:sp>
          <p:sp>
            <p:nvSpPr>
              <p:cNvPr id="170" name="Rectangle 169"/>
              <p:cNvSpPr/>
              <p:nvPr/>
            </p:nvSpPr>
            <p:spPr>
              <a:xfrm>
                <a:off x="1048950" y="1841265"/>
                <a:ext cx="343812" cy="316046"/>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solidFill>
                      <a:srgbClr val="000000"/>
                    </a:solidFill>
                  </a:rPr>
                  <a:t>C</a:t>
                </a:r>
                <a:endParaRPr lang="en-US" dirty="0"/>
              </a:p>
            </p:txBody>
          </p:sp>
        </p:grpSp>
        <p:sp>
          <p:nvSpPr>
            <p:cNvPr id="171" name="Shape 490"/>
            <p:cNvSpPr txBox="1"/>
            <p:nvPr/>
          </p:nvSpPr>
          <p:spPr>
            <a:xfrm>
              <a:off x="4126470" y="2082499"/>
              <a:ext cx="533808"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VM1</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2" name="Shape 490"/>
            <p:cNvSpPr txBox="1"/>
            <p:nvPr/>
          </p:nvSpPr>
          <p:spPr>
            <a:xfrm>
              <a:off x="4723779" y="2082499"/>
              <a:ext cx="534786" cy="834470"/>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VM2</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73" name="Rectangle 172"/>
            <p:cNvSpPr/>
            <p:nvPr/>
          </p:nvSpPr>
          <p:spPr>
            <a:xfrm>
              <a:off x="4130703" y="2667816"/>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6" name="Shape 482"/>
            <p:cNvSpPr txBox="1"/>
            <p:nvPr/>
          </p:nvSpPr>
          <p:spPr>
            <a:xfrm>
              <a:off x="4198321" y="3242592"/>
              <a:ext cx="1502960" cy="768564"/>
            </a:xfrm>
            <a:prstGeom prst="rect">
              <a:avLst/>
            </a:prstGeom>
            <a:noFill/>
            <a:ln>
              <a:solidFill>
                <a:schemeClr val="tx1">
                  <a:lumMod val="60000"/>
                  <a:lumOff val="40000"/>
                </a:schemeClr>
              </a:solidFill>
            </a:ln>
          </p:spPr>
          <p:txBody>
            <a:bodyPr lIns="91425" tIns="91425" rIns="91425" bIns="91425" anchor="t" anchorCtr="0">
              <a:normAutofit fontScale="77500" lnSpcReduction="20000"/>
            </a:bodyPr>
            <a:lstStyle/>
            <a:p>
              <a:pPr marL="0" marR="0" lvl="0" indent="0" algn="l" rtl="0">
                <a:lnSpc>
                  <a:spcPct val="100000"/>
                </a:lnSpc>
                <a:spcBef>
                  <a:spcPts val="0"/>
                </a:spcBef>
                <a:spcAft>
                  <a:spcPts val="0"/>
                </a:spcAft>
                <a:buClr>
                  <a:schemeClr val="dk1"/>
                </a:buClr>
                <a:buSzPct val="25000"/>
                <a:buFont typeface="Source Sans Pro"/>
                <a:buNone/>
              </a:pPr>
              <a:r>
                <a:rPr lang="en-US" sz="1200" dirty="0" smtClean="0">
                  <a:solidFill>
                    <a:srgbClr val="FFFFFF"/>
                  </a:solidFill>
                  <a:latin typeface="Source Sans Pro"/>
                  <a:ea typeface="Source Sans Pro"/>
                  <a:cs typeface="Source Sans Pro"/>
                  <a:sym typeface="Source Sans Pro"/>
                </a:rPr>
                <a:t>If an </a:t>
              </a:r>
              <a:r>
                <a:rPr lang="en-US" sz="1200" b="1" dirty="0" smtClean="0">
                  <a:solidFill>
                    <a:srgbClr val="FFFFFF"/>
                  </a:solidFill>
                  <a:latin typeface="Source Sans Pro"/>
                  <a:ea typeface="Source Sans Pro"/>
                  <a:cs typeface="Source Sans Pro"/>
                  <a:sym typeface="Source Sans Pro"/>
                </a:rPr>
                <a:t>OS or network failure occurs</a:t>
              </a:r>
              <a:r>
                <a:rPr lang="en-US" sz="1200" dirty="0" smtClean="0">
                  <a:solidFill>
                    <a:srgbClr val="FFFFFF"/>
                  </a:solidFill>
                  <a:latin typeface="Source Sans Pro"/>
                  <a:ea typeface="Source Sans Pro"/>
                  <a:cs typeface="Source Sans Pro"/>
                  <a:sym typeface="Source Sans Pro"/>
                </a:rPr>
                <a:t> </a:t>
              </a:r>
              <a:r>
                <a:rPr lang="en-US" sz="1200" b="0" i="0" u="none" strike="noStrike" cap="none" baseline="0" dirty="0" smtClean="0">
                  <a:solidFill>
                    <a:srgbClr val="FFFFFF"/>
                  </a:solidFill>
                  <a:latin typeface="Source Sans Pro"/>
                  <a:ea typeface="Source Sans Pro"/>
                  <a:cs typeface="Source Sans Pro"/>
                  <a:sym typeface="Source Sans Pro"/>
                </a:rPr>
                <a:t>PCF</a:t>
              </a:r>
              <a:r>
                <a:rPr lang="en-US" sz="1200" b="0" i="0" u="none" strike="noStrike" cap="none" dirty="0" smtClean="0">
                  <a:solidFill>
                    <a:srgbClr val="FFFFFF"/>
                  </a:solidFill>
                  <a:latin typeface="Source Sans Pro"/>
                  <a:ea typeface="Source Sans Pro"/>
                  <a:cs typeface="Source Sans Pro"/>
                  <a:sym typeface="Source Sans Pro"/>
                </a:rPr>
                <a:t> kills the VM and reboots </a:t>
              </a:r>
              <a:r>
                <a:rPr lang="en-US" sz="1200" dirty="0" smtClean="0">
                  <a:solidFill>
                    <a:srgbClr val="FFFFFF"/>
                  </a:solidFill>
                  <a:latin typeface="Source Sans Pro"/>
                  <a:ea typeface="Source Sans Pro"/>
                  <a:cs typeface="Source Sans Pro"/>
                  <a:sym typeface="Source Sans Pro"/>
                </a:rPr>
                <a:t>the host in a </a:t>
              </a:r>
              <a:r>
                <a:rPr lang="en-US" sz="1200" b="0" i="0" u="none" strike="noStrike" cap="none" dirty="0" smtClean="0">
                  <a:solidFill>
                    <a:srgbClr val="FFFFFF"/>
                  </a:solidFill>
                  <a:latin typeface="Source Sans Pro"/>
                  <a:ea typeface="Source Sans Pro"/>
                  <a:cs typeface="Source Sans Pro"/>
                  <a:sym typeface="Source Sans Pro"/>
                </a:rPr>
                <a:t>new Virtual machine.</a:t>
              </a:r>
              <a:endParaRPr lang="en-US" sz="1200" b="0" i="0" u="none" strike="noStrike" cap="none" baseline="0" dirty="0">
                <a:solidFill>
                  <a:srgbClr val="FFFFFF"/>
                </a:solidFill>
                <a:latin typeface="Source Sans Pro"/>
                <a:ea typeface="Source Sans Pro"/>
                <a:cs typeface="Source Sans Pro"/>
                <a:sym typeface="Source Sans Pro"/>
              </a:endParaRPr>
            </a:p>
          </p:txBody>
        </p:sp>
        <p:sp>
          <p:nvSpPr>
            <p:cNvPr id="178" name="Shape 497"/>
            <p:cNvSpPr txBox="1"/>
            <p:nvPr/>
          </p:nvSpPr>
          <p:spPr>
            <a:xfrm>
              <a:off x="4846067" y="607202"/>
              <a:ext cx="392386" cy="401834"/>
            </a:xfrm>
            <a:prstGeom prst="rect">
              <a:avLst/>
            </a:prstGeom>
            <a:solidFill>
              <a:schemeClr val="bg1">
                <a:lumMod val="95000"/>
              </a:schemeClr>
            </a:solidFill>
            <a:ln>
              <a:noFill/>
            </a:ln>
          </p:spPr>
          <p:txBody>
            <a:bodyPr lIns="91425" tIns="91425" rIns="91425" bIns="91425" anchor="t" anchorCtr="0">
              <a:normAutofit fontScale="85000" lnSpcReduction="20000"/>
            </a:bodyPr>
            <a:lstStyle/>
            <a:p>
              <a:pPr marL="0" marR="0" lvl="0" indent="0" algn="ctr" rtl="0">
                <a:lnSpc>
                  <a:spcPct val="100000"/>
                </a:lnSpc>
                <a:spcBef>
                  <a:spcPts val="0"/>
                </a:spcBef>
                <a:spcAft>
                  <a:spcPts val="0"/>
                </a:spcAft>
                <a:buClr>
                  <a:schemeClr val="dk1"/>
                </a:buClr>
                <a:buSzPct val="25000"/>
                <a:buFont typeface="Source Sans Pro"/>
                <a:buNone/>
              </a:pPr>
              <a:r>
                <a:rPr lang="en-US" sz="2000" b="1" dirty="0" smtClean="0">
                  <a:solidFill>
                    <a:schemeClr val="dk1"/>
                  </a:solidFill>
                  <a:latin typeface="Source Sans Pro"/>
                  <a:ea typeface="Source Sans Pro"/>
                  <a:cs typeface="Source Sans Pro"/>
                  <a:sym typeface="Source Sans Pro"/>
                </a:rPr>
                <a:t>3</a:t>
              </a:r>
              <a:r>
                <a:rPr lang="en-US" sz="2000" b="1" i="0" u="none" strike="noStrike" cap="none" baseline="0" dirty="0" smtClean="0">
                  <a:solidFill>
                    <a:schemeClr val="dk1"/>
                  </a:solidFill>
                  <a:latin typeface="Source Sans Pro"/>
                  <a:ea typeface="Source Sans Pro"/>
                  <a:cs typeface="Source Sans Pro"/>
                  <a:sym typeface="Source Sans Pro"/>
                </a:rPr>
                <a:t>.</a:t>
              </a:r>
              <a:endParaRPr lang="en-US" sz="2000" b="0" i="0" u="none" strike="noStrike" cap="none" baseline="0" dirty="0">
                <a:solidFill>
                  <a:schemeClr val="dk1"/>
                </a:solidFill>
                <a:latin typeface="Source Sans Pro"/>
                <a:ea typeface="Source Sans Pro"/>
                <a:cs typeface="Source Sans Pro"/>
                <a:sym typeface="Source Sans Pro"/>
              </a:endParaRPr>
            </a:p>
          </p:txBody>
        </p:sp>
        <p:sp>
          <p:nvSpPr>
            <p:cNvPr id="179" name="Shape 490"/>
            <p:cNvSpPr txBox="1"/>
            <p:nvPr/>
          </p:nvSpPr>
          <p:spPr>
            <a:xfrm>
              <a:off x="5325836" y="2091171"/>
              <a:ext cx="534786" cy="825798"/>
            </a:xfrm>
            <a:prstGeom prst="rect">
              <a:avLst/>
            </a:prstGeom>
            <a:noFill/>
            <a:ln w="19050" cap="rnd">
              <a:solidFill>
                <a:schemeClr val="bg1">
                  <a:lumMod val="75000"/>
                </a:schemeClr>
              </a:solidFill>
              <a:prstDash val="sysDash"/>
              <a:round/>
              <a:headEnd type="none" w="med" len="med"/>
              <a:tailEnd type="none" w="med" len="med"/>
            </a:ln>
          </p:spPr>
          <p:txBody>
            <a:bodyPr lIns="91425" tIns="91425" rIns="91425" bIns="91425" anchor="t" anchorCtr="0">
              <a:normAutofit/>
            </a:bodyPr>
            <a:lstStyle/>
            <a:p>
              <a:pPr marL="0" marR="0" lvl="0" indent="0" rtl="0">
                <a:lnSpc>
                  <a:spcPct val="100000"/>
                </a:lnSpc>
                <a:spcBef>
                  <a:spcPts val="0"/>
                </a:spcBef>
                <a:spcAft>
                  <a:spcPts val="0"/>
                </a:spcAft>
                <a:buClr>
                  <a:schemeClr val="dk1"/>
                </a:buClr>
                <a:buSzPct val="25000"/>
                <a:buFont typeface="Source Sans Pro"/>
                <a:buNone/>
              </a:pPr>
              <a:r>
                <a:rPr lang="en-US" sz="900" b="0" i="0" u="none" strike="noStrike" cap="none" baseline="0" dirty="0" smtClean="0">
                  <a:solidFill>
                    <a:schemeClr val="bg1"/>
                  </a:solidFill>
                  <a:latin typeface="Source Sans Pro"/>
                  <a:ea typeface="Source Sans Pro"/>
                  <a:cs typeface="Source Sans Pro"/>
                  <a:sym typeface="Source Sans Pro"/>
                </a:rPr>
                <a:t>VM3</a:t>
              </a:r>
              <a:endParaRPr lang="en-US" sz="900" b="0" i="0" u="none" strike="noStrike" cap="none" baseline="0" dirty="0">
                <a:solidFill>
                  <a:schemeClr val="bg1"/>
                </a:solidFill>
                <a:latin typeface="Source Sans Pro"/>
                <a:ea typeface="Source Sans Pro"/>
                <a:cs typeface="Source Sans Pro"/>
                <a:sym typeface="Source Sans Pro"/>
              </a:endParaRPr>
            </a:p>
          </p:txBody>
        </p:sp>
        <p:sp>
          <p:nvSpPr>
            <p:cNvPr id="184" name="Rectangle 183"/>
            <p:cNvSpPr/>
            <p:nvPr/>
          </p:nvSpPr>
          <p:spPr>
            <a:xfrm>
              <a:off x="4744388" y="2654235"/>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85" name="Rectangle 184"/>
            <p:cNvSpPr/>
            <p:nvPr/>
          </p:nvSpPr>
          <p:spPr>
            <a:xfrm>
              <a:off x="5342922" y="2650244"/>
              <a:ext cx="507827" cy="226498"/>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2"/>
                  </a:solidFill>
                </a:rPr>
                <a:t>OS,</a:t>
              </a:r>
            </a:p>
            <a:p>
              <a:pPr algn="ctr"/>
              <a:r>
                <a:rPr lang="en-US" sz="800" dirty="0" smtClean="0">
                  <a:solidFill>
                    <a:schemeClr val="tx2"/>
                  </a:solidFill>
                </a:rPr>
                <a:t>Mware</a:t>
              </a:r>
              <a:endParaRPr lang="en-US" sz="800" dirty="0">
                <a:solidFill>
                  <a:schemeClr val="tx2"/>
                </a:solidFill>
              </a:endParaRPr>
            </a:p>
          </p:txBody>
        </p:sp>
        <p:sp>
          <p:nvSpPr>
            <p:cNvPr id="174" name="Shape 499"/>
            <p:cNvSpPr/>
            <p:nvPr/>
          </p:nvSpPr>
          <p:spPr>
            <a:xfrm>
              <a:off x="4849848" y="2337838"/>
              <a:ext cx="319697" cy="431578"/>
            </a:xfrm>
            <a:custGeom>
              <a:avLst/>
              <a:gdLst/>
              <a:ahLst/>
              <a:cxnLst/>
              <a:rect l="0" t="0" r="0" b="0"/>
              <a:pathLst>
                <a:path w="847118" h="847118" extrusionOk="0">
                  <a:moveTo>
                    <a:pt x="0" y="148240"/>
                  </a:moveTo>
                  <a:lnTo>
                    <a:pt x="148240" y="0"/>
                  </a:lnTo>
                  <a:lnTo>
                    <a:pt x="423559" y="275319"/>
                  </a:lnTo>
                  <a:lnTo>
                    <a:pt x="698878" y="0"/>
                  </a:lnTo>
                  <a:lnTo>
                    <a:pt x="847118" y="148240"/>
                  </a:lnTo>
                  <a:lnTo>
                    <a:pt x="571799" y="423559"/>
                  </a:lnTo>
                  <a:lnTo>
                    <a:pt x="847118" y="698878"/>
                  </a:lnTo>
                  <a:lnTo>
                    <a:pt x="698878" y="847118"/>
                  </a:lnTo>
                  <a:lnTo>
                    <a:pt x="423559" y="571799"/>
                  </a:lnTo>
                  <a:lnTo>
                    <a:pt x="148240" y="847118"/>
                  </a:lnTo>
                  <a:lnTo>
                    <a:pt x="0" y="698878"/>
                  </a:lnTo>
                  <a:lnTo>
                    <a:pt x="275319" y="423559"/>
                  </a:lnTo>
                  <a:lnTo>
                    <a:pt x="0" y="148240"/>
                  </a:lnTo>
                  <a:close/>
                </a:path>
              </a:pathLst>
            </a:custGeom>
            <a:solidFill>
              <a:srgbClr val="CC0000"/>
            </a:solidFill>
            <a:ln w="19050" cap="flat">
              <a:solidFill>
                <a:srgbClr val="CC0000"/>
              </a:solidFill>
              <a:prstDash val="solid"/>
              <a:round/>
              <a:headEnd type="none" w="med" len="med"/>
              <a:tailEnd type="none" w="med" len="med"/>
            </a:ln>
          </p:spPr>
          <p:txBody>
            <a:bodyPr lIns="91425" tIns="91425" rIns="91425" bIns="91425" anchor="t" anchorCtr="0">
              <a:normAutofit fontScale="25000" lnSpcReduction="20000"/>
            </a:bodyPr>
            <a:lstStyle/>
            <a:p>
              <a:pPr marL="0" marR="0" lvl="0" indent="0" algn="l" rtl="0">
                <a:lnSpc>
                  <a:spcPct val="100000"/>
                </a:lnSpc>
                <a:spcBef>
                  <a:spcPts val="0"/>
                </a:spcBef>
                <a:spcAft>
                  <a:spcPts val="0"/>
                </a:spcAft>
                <a:buNone/>
              </a:pPr>
              <a:endParaRPr sz="2400" b="0" i="0" u="none" strike="noStrike" cap="none" baseline="0" dirty="0">
                <a:solidFill>
                  <a:schemeClr val="dk1"/>
                </a:solidFill>
                <a:latin typeface="Arial"/>
                <a:ea typeface="Arial"/>
                <a:cs typeface="Arial"/>
                <a:sym typeface="Arial"/>
              </a:endParaRPr>
            </a:p>
          </p:txBody>
        </p:sp>
      </p:grpSp>
      <p:sp>
        <p:nvSpPr>
          <p:cNvPr id="6" name="Title 5"/>
          <p:cNvSpPr>
            <a:spLocks noGrp="1"/>
          </p:cNvSpPr>
          <p:nvPr>
            <p:ph type="title"/>
          </p:nvPr>
        </p:nvSpPr>
        <p:spPr>
          <a:xfrm>
            <a:off x="266240" y="54909"/>
            <a:ext cx="7662795" cy="460374"/>
          </a:xfrm>
        </p:spPr>
        <p:txBody>
          <a:bodyPr/>
          <a:lstStyle/>
          <a:p>
            <a:pPr lvl="0">
              <a:lnSpc>
                <a:spcPct val="100000"/>
              </a:lnSpc>
              <a:tabLst>
                <a:tab pos="1939925" algn="l"/>
              </a:tabLst>
            </a:pPr>
            <a:r>
              <a:rPr lang="en-US" sz="2800" dirty="0" smtClean="0">
                <a:solidFill>
                  <a:srgbClr val="2C95DD"/>
                </a:solidFill>
              </a:rPr>
              <a:t>How Pivotal Enables Four Levels of HA</a:t>
            </a:r>
            <a:endParaRPr lang="en-US" dirty="0">
              <a:solidFill>
                <a:schemeClr val="accent2"/>
              </a:solidFill>
            </a:endParaRPr>
          </a:p>
        </p:txBody>
      </p:sp>
    </p:spTree>
    <p:extLst>
      <p:ext uri="{BB962C8B-B14F-4D97-AF65-F5344CB8AC3E}">
        <p14:creationId xmlns:p14="http://schemas.microsoft.com/office/powerpoint/2010/main" val="10574915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7" name="Shape 1497"/>
          <p:cNvSpPr/>
          <p:nvPr/>
        </p:nvSpPr>
        <p:spPr>
          <a:xfrm>
            <a:off x="0" y="6974"/>
            <a:ext cx="9149485" cy="4622945"/>
          </a:xfrm>
          <a:prstGeom prst="rect">
            <a:avLst/>
          </a:prstGeom>
          <a:gradFill>
            <a:gsLst>
              <a:gs pos="0">
                <a:srgbClr val="FFFFFF"/>
              </a:gs>
              <a:gs pos="100000">
                <a:srgbClr val="DDDDDD"/>
              </a:gs>
            </a:gsLst>
            <a:lin ang="20987188"/>
          </a:gradFill>
          <a:ln w="12700">
            <a:miter lim="400000"/>
          </a:ln>
        </p:spPr>
        <p:txBody>
          <a:bodyPr lIns="0" tIns="0" rIns="0" bIns="0" anchor="ctr"/>
          <a:lstStyle/>
          <a:p>
            <a:pPr lvl="0"/>
            <a:endParaRPr/>
          </a:p>
        </p:txBody>
      </p:sp>
      <p:pic>
        <p:nvPicPr>
          <p:cNvPr id="1499" name="pasted-image.png"/>
          <p:cNvPicPr/>
          <p:nvPr/>
        </p:nvPicPr>
        <p:blipFill>
          <a:blip r:embed="rId2">
            <a:extLst/>
          </a:blip>
          <a:stretch>
            <a:fillRect/>
          </a:stretch>
        </p:blipFill>
        <p:spPr>
          <a:xfrm>
            <a:off x="174016" y="1282550"/>
            <a:ext cx="1553845" cy="2071793"/>
          </a:xfrm>
          <a:prstGeom prst="rect">
            <a:avLst/>
          </a:prstGeom>
          <a:ln w="12700">
            <a:miter lim="400000"/>
          </a:ln>
        </p:spPr>
      </p:pic>
      <p:grpSp>
        <p:nvGrpSpPr>
          <p:cNvPr id="1503" name="Group 1503"/>
          <p:cNvGrpSpPr/>
          <p:nvPr/>
        </p:nvGrpSpPr>
        <p:grpSpPr>
          <a:xfrm>
            <a:off x="7353540" y="2380969"/>
            <a:ext cx="1454663" cy="1914039"/>
            <a:chOff x="0" y="0"/>
            <a:chExt cx="1454662" cy="1914038"/>
          </a:xfrm>
        </p:grpSpPr>
        <p:pic>
          <p:nvPicPr>
            <p:cNvPr id="1501" name="pasted-image.png"/>
            <p:cNvPicPr/>
            <p:nvPr/>
          </p:nvPicPr>
          <p:blipFill>
            <a:blip r:embed="rId3">
              <a:extLst/>
            </a:blip>
            <a:srcRect/>
            <a:stretch>
              <a:fillRect/>
            </a:stretch>
          </p:blipFill>
          <p:spPr>
            <a:xfrm>
              <a:off x="212553" y="0"/>
              <a:ext cx="1242110" cy="1419553"/>
            </a:xfrm>
            <a:prstGeom prst="rect">
              <a:avLst/>
            </a:prstGeom>
            <a:ln w="12700" cap="flat">
              <a:noFill/>
              <a:miter lim="400000"/>
            </a:ln>
            <a:effectLst/>
          </p:spPr>
        </p:pic>
        <p:sp>
          <p:nvSpPr>
            <p:cNvPr id="1502" name="Shape 1502"/>
            <p:cNvSpPr/>
            <p:nvPr/>
          </p:nvSpPr>
          <p:spPr>
            <a:xfrm>
              <a:off x="0" y="1397030"/>
              <a:ext cx="1407387"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Monitor the platform</a:t>
              </a:r>
            </a:p>
          </p:txBody>
        </p:sp>
      </p:grpSp>
      <p:grpSp>
        <p:nvGrpSpPr>
          <p:cNvPr id="1506" name="Group 1506"/>
          <p:cNvGrpSpPr/>
          <p:nvPr/>
        </p:nvGrpSpPr>
        <p:grpSpPr>
          <a:xfrm>
            <a:off x="5308936" y="2652585"/>
            <a:ext cx="1877993" cy="1626811"/>
            <a:chOff x="0" y="0"/>
            <a:chExt cx="1877991" cy="1626809"/>
          </a:xfrm>
        </p:grpSpPr>
        <p:sp>
          <p:nvSpPr>
            <p:cNvPr id="1504" name="Shape 1504"/>
            <p:cNvSpPr/>
            <p:nvPr/>
          </p:nvSpPr>
          <p:spPr>
            <a:xfrm>
              <a:off x="0" y="1109801"/>
              <a:ext cx="187799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Handle upgrades and updates</a:t>
              </a:r>
            </a:p>
          </p:txBody>
        </p:sp>
        <p:pic>
          <p:nvPicPr>
            <p:cNvPr id="1505" name="pasted-image.png"/>
            <p:cNvPicPr/>
            <p:nvPr/>
          </p:nvPicPr>
          <p:blipFill>
            <a:blip r:embed="rId4">
              <a:extLst/>
            </a:blip>
            <a:stretch>
              <a:fillRect/>
            </a:stretch>
          </p:blipFill>
          <p:spPr>
            <a:xfrm>
              <a:off x="100449" y="0"/>
              <a:ext cx="1529596" cy="1108957"/>
            </a:xfrm>
            <a:prstGeom prst="rect">
              <a:avLst/>
            </a:prstGeom>
            <a:ln w="12700" cap="flat">
              <a:noFill/>
              <a:miter lim="400000"/>
            </a:ln>
            <a:effectLst/>
          </p:spPr>
        </p:pic>
      </p:grpSp>
      <p:grpSp>
        <p:nvGrpSpPr>
          <p:cNvPr id="1509" name="Group 1509"/>
          <p:cNvGrpSpPr/>
          <p:nvPr/>
        </p:nvGrpSpPr>
        <p:grpSpPr>
          <a:xfrm>
            <a:off x="3355680" y="603464"/>
            <a:ext cx="1529667" cy="1258473"/>
            <a:chOff x="0" y="0"/>
            <a:chExt cx="1529665" cy="1258471"/>
          </a:xfrm>
        </p:grpSpPr>
        <p:sp>
          <p:nvSpPr>
            <p:cNvPr id="1507" name="Shape 1507"/>
            <p:cNvSpPr/>
            <p:nvPr/>
          </p:nvSpPr>
          <p:spPr>
            <a:xfrm>
              <a:off x="0" y="945079"/>
              <a:ext cx="1403013" cy="3133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600" b="1"/>
              </a:lvl1pPr>
            </a:lstStyle>
            <a:p>
              <a:pPr lvl="0">
                <a:defRPr sz="1800" b="0">
                  <a:solidFill>
                    <a:srgbClr val="000000"/>
                  </a:solidFill>
                  <a:uFillTx/>
                </a:defRPr>
              </a:pPr>
              <a:r>
                <a:rPr sz="1600" b="1">
                  <a:solidFill>
                    <a:srgbClr val="4D4D4D"/>
                  </a:solidFill>
                  <a:uFill>
                    <a:solidFill>
                      <a:srgbClr val="4D4D4D"/>
                    </a:solidFill>
                  </a:uFill>
                </a:rPr>
                <a:t>Plan capacity</a:t>
              </a:r>
            </a:p>
          </p:txBody>
        </p:sp>
        <p:pic>
          <p:nvPicPr>
            <p:cNvPr id="1508" name="pasted-image.png"/>
            <p:cNvPicPr/>
            <p:nvPr/>
          </p:nvPicPr>
          <p:blipFill>
            <a:blip r:embed="rId5">
              <a:extLst/>
            </a:blip>
            <a:stretch>
              <a:fillRect/>
            </a:stretch>
          </p:blipFill>
          <p:spPr>
            <a:xfrm>
              <a:off x="70" y="0"/>
              <a:ext cx="1529596" cy="1147197"/>
            </a:xfrm>
            <a:prstGeom prst="rect">
              <a:avLst/>
            </a:prstGeom>
            <a:ln w="12700" cap="flat">
              <a:noFill/>
              <a:miter lim="400000"/>
            </a:ln>
            <a:effectLst/>
          </p:spPr>
        </p:pic>
      </p:grpSp>
      <p:grpSp>
        <p:nvGrpSpPr>
          <p:cNvPr id="1512" name="Group 1512"/>
          <p:cNvGrpSpPr/>
          <p:nvPr/>
        </p:nvGrpSpPr>
        <p:grpSpPr>
          <a:xfrm>
            <a:off x="3291027" y="2433975"/>
            <a:ext cx="1658973" cy="1808026"/>
            <a:chOff x="0" y="0"/>
            <a:chExt cx="1658971" cy="1808025"/>
          </a:xfrm>
        </p:grpSpPr>
        <p:sp>
          <p:nvSpPr>
            <p:cNvPr id="1510" name="Shape 1510"/>
            <p:cNvSpPr/>
            <p:nvPr/>
          </p:nvSpPr>
          <p:spPr>
            <a:xfrm>
              <a:off x="89225" y="1291017"/>
              <a:ext cx="1480522"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defRPr>
                  <a:solidFill>
                    <a:srgbClr val="000000"/>
                  </a:solidFill>
                  <a:uFillTx/>
                </a:defRPr>
              </a:pPr>
              <a:r>
                <a:rPr sz="1500" b="1">
                  <a:solidFill>
                    <a:srgbClr val="4D4D4D"/>
                  </a:solidFill>
                  <a:uFill>
                    <a:solidFill>
                      <a:srgbClr val="4D4D4D"/>
                    </a:solidFill>
                  </a:uFill>
                </a:rPr>
                <a:t>Manage users </a:t>
              </a:r>
            </a:p>
            <a:p>
              <a:pPr lvl="0" algn="ctr">
                <a:defRPr>
                  <a:solidFill>
                    <a:srgbClr val="000000"/>
                  </a:solidFill>
                  <a:uFillTx/>
                </a:defRPr>
              </a:pPr>
              <a:r>
                <a:rPr sz="1500" b="1">
                  <a:solidFill>
                    <a:srgbClr val="4D4D4D"/>
                  </a:solidFill>
                  <a:uFill>
                    <a:solidFill>
                      <a:srgbClr val="4D4D4D"/>
                    </a:solidFill>
                  </a:uFill>
                </a:rPr>
                <a:t>and quotas</a:t>
              </a:r>
            </a:p>
          </p:txBody>
        </p:sp>
        <p:pic>
          <p:nvPicPr>
            <p:cNvPr id="1511" name="pasted-image.png"/>
            <p:cNvPicPr/>
            <p:nvPr/>
          </p:nvPicPr>
          <p:blipFill>
            <a:blip r:embed="rId6">
              <a:extLst/>
            </a:blip>
            <a:stretch>
              <a:fillRect/>
            </a:stretch>
          </p:blipFill>
          <p:spPr>
            <a:xfrm>
              <a:off x="0" y="0"/>
              <a:ext cx="1658972" cy="1244229"/>
            </a:xfrm>
            <a:prstGeom prst="rect">
              <a:avLst/>
            </a:prstGeom>
            <a:ln w="12700" cap="flat">
              <a:noFill/>
              <a:miter lim="400000"/>
            </a:ln>
            <a:effectLst/>
          </p:spPr>
        </p:pic>
      </p:grpSp>
      <p:grpSp>
        <p:nvGrpSpPr>
          <p:cNvPr id="1515" name="Group 1515"/>
          <p:cNvGrpSpPr/>
          <p:nvPr/>
        </p:nvGrpSpPr>
        <p:grpSpPr>
          <a:xfrm>
            <a:off x="5126013" y="308508"/>
            <a:ext cx="1735839" cy="1848385"/>
            <a:chOff x="0" y="0"/>
            <a:chExt cx="1735837" cy="1848384"/>
          </a:xfrm>
        </p:grpSpPr>
        <p:sp>
          <p:nvSpPr>
            <p:cNvPr id="1513" name="Shape 1513"/>
            <p:cNvSpPr/>
            <p:nvPr/>
          </p:nvSpPr>
          <p:spPr>
            <a:xfrm>
              <a:off x="164225" y="1331376"/>
              <a:ext cx="1407388" cy="5170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Install the platform</a:t>
              </a:r>
            </a:p>
          </p:txBody>
        </p:sp>
        <p:pic>
          <p:nvPicPr>
            <p:cNvPr id="1514" name="pasted-image.png"/>
            <p:cNvPicPr/>
            <p:nvPr/>
          </p:nvPicPr>
          <p:blipFill>
            <a:blip r:embed="rId7">
              <a:extLst/>
            </a:blip>
            <a:stretch>
              <a:fillRect/>
            </a:stretch>
          </p:blipFill>
          <p:spPr>
            <a:xfrm>
              <a:off x="0" y="0"/>
              <a:ext cx="1735838" cy="1358294"/>
            </a:xfrm>
            <a:prstGeom prst="rect">
              <a:avLst/>
            </a:prstGeom>
            <a:ln w="12700" cap="flat">
              <a:noFill/>
              <a:miter lim="400000"/>
            </a:ln>
            <a:effectLst/>
          </p:spPr>
        </p:pic>
      </p:grpSp>
      <p:grpSp>
        <p:nvGrpSpPr>
          <p:cNvPr id="1518" name="Group 1518"/>
          <p:cNvGrpSpPr/>
          <p:nvPr/>
        </p:nvGrpSpPr>
        <p:grpSpPr>
          <a:xfrm>
            <a:off x="7236216" y="206908"/>
            <a:ext cx="1553845" cy="1839919"/>
            <a:chOff x="0" y="0"/>
            <a:chExt cx="1553844" cy="1839917"/>
          </a:xfrm>
        </p:grpSpPr>
        <p:pic>
          <p:nvPicPr>
            <p:cNvPr id="1516" name="pasted-image.png"/>
            <p:cNvPicPr/>
            <p:nvPr/>
          </p:nvPicPr>
          <p:blipFill>
            <a:blip r:embed="rId8">
              <a:extLst/>
            </a:blip>
            <a:stretch>
              <a:fillRect/>
            </a:stretch>
          </p:blipFill>
          <p:spPr>
            <a:xfrm>
              <a:off x="0" y="0"/>
              <a:ext cx="1553845" cy="1641249"/>
            </a:xfrm>
            <a:prstGeom prst="rect">
              <a:avLst/>
            </a:prstGeom>
            <a:ln w="12700" cap="flat">
              <a:noFill/>
              <a:miter lim="400000"/>
            </a:ln>
            <a:effectLst/>
          </p:spPr>
        </p:pic>
        <p:sp>
          <p:nvSpPr>
            <p:cNvPr id="1517" name="Shape 1517"/>
            <p:cNvSpPr/>
            <p:nvPr/>
          </p:nvSpPr>
          <p:spPr>
            <a:xfrm>
              <a:off x="73228" y="1322910"/>
              <a:ext cx="1407388" cy="5170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500" b="1"/>
              </a:lvl1pPr>
            </a:lstStyle>
            <a:p>
              <a:pPr lvl="0">
                <a:defRPr sz="1800" b="0">
                  <a:solidFill>
                    <a:srgbClr val="000000"/>
                  </a:solidFill>
                  <a:uFillTx/>
                </a:defRPr>
              </a:pPr>
              <a:r>
                <a:rPr sz="1500" b="1">
                  <a:solidFill>
                    <a:srgbClr val="4D4D4D"/>
                  </a:solidFill>
                  <a:uFill>
                    <a:solidFill>
                      <a:srgbClr val="4D4D4D"/>
                    </a:solidFill>
                  </a:uFill>
                </a:rPr>
                <a:t>Setup High Availability</a:t>
              </a:r>
            </a:p>
          </p:txBody>
        </p:sp>
      </p:grpSp>
      <p:pic>
        <p:nvPicPr>
          <p:cNvPr id="1519" name="pasted-image.png"/>
          <p:cNvPicPr/>
          <p:nvPr/>
        </p:nvPicPr>
        <p:blipFill>
          <a:blip r:embed="rId9">
            <a:extLst/>
          </a:blip>
          <a:stretch>
            <a:fillRect/>
          </a:stretch>
        </p:blipFill>
        <p:spPr>
          <a:xfrm>
            <a:off x="6419320" y="168803"/>
            <a:ext cx="385764" cy="385764"/>
          </a:xfrm>
          <a:prstGeom prst="rect">
            <a:avLst/>
          </a:prstGeom>
          <a:ln w="12700">
            <a:miter lim="400000"/>
          </a:ln>
        </p:spPr>
      </p:pic>
      <p:pic>
        <p:nvPicPr>
          <p:cNvPr id="1520" name="pasted-image.png"/>
          <p:cNvPicPr/>
          <p:nvPr/>
        </p:nvPicPr>
        <p:blipFill>
          <a:blip r:embed="rId9">
            <a:extLst/>
          </a:blip>
          <a:stretch>
            <a:fillRect/>
          </a:stretch>
        </p:blipFill>
        <p:spPr>
          <a:xfrm>
            <a:off x="6419320" y="2276210"/>
            <a:ext cx="385764" cy="385764"/>
          </a:xfrm>
          <a:prstGeom prst="rect">
            <a:avLst/>
          </a:prstGeom>
          <a:ln w="12700">
            <a:miter lim="400000"/>
          </a:ln>
        </p:spPr>
      </p:pic>
      <p:pic>
        <p:nvPicPr>
          <p:cNvPr id="1521" name="pasted-image.png"/>
          <p:cNvPicPr/>
          <p:nvPr/>
        </p:nvPicPr>
        <p:blipFill>
          <a:blip r:embed="rId9">
            <a:extLst/>
          </a:blip>
          <a:stretch>
            <a:fillRect/>
          </a:stretch>
        </p:blipFill>
        <p:spPr>
          <a:xfrm>
            <a:off x="4347818" y="2209270"/>
            <a:ext cx="385764" cy="385764"/>
          </a:xfrm>
          <a:prstGeom prst="rect">
            <a:avLst/>
          </a:prstGeom>
          <a:ln w="12700">
            <a:miter lim="400000"/>
          </a:ln>
        </p:spPr>
      </p:pic>
      <p:pic>
        <p:nvPicPr>
          <p:cNvPr id="1522" name="pasted-image.png"/>
          <p:cNvPicPr/>
          <p:nvPr/>
        </p:nvPicPr>
        <p:blipFill>
          <a:blip r:embed="rId9">
            <a:extLst/>
          </a:blip>
          <a:stretch>
            <a:fillRect/>
          </a:stretch>
        </p:blipFill>
        <p:spPr>
          <a:xfrm>
            <a:off x="4347818" y="168803"/>
            <a:ext cx="385764" cy="385764"/>
          </a:xfrm>
          <a:prstGeom prst="rect">
            <a:avLst/>
          </a:prstGeom>
          <a:ln w="12700">
            <a:miter lim="400000"/>
          </a:ln>
        </p:spPr>
      </p:pic>
      <p:pic>
        <p:nvPicPr>
          <p:cNvPr id="1523" name="pasted-image.png"/>
          <p:cNvPicPr/>
          <p:nvPr/>
        </p:nvPicPr>
        <p:blipFill>
          <a:blip r:embed="rId9">
            <a:extLst/>
          </a:blip>
          <a:stretch>
            <a:fillRect/>
          </a:stretch>
        </p:blipFill>
        <p:spPr>
          <a:xfrm>
            <a:off x="8627268" y="2276210"/>
            <a:ext cx="385764" cy="385764"/>
          </a:xfrm>
          <a:prstGeom prst="rect">
            <a:avLst/>
          </a:prstGeom>
          <a:ln w="12700">
            <a:miter lim="400000"/>
          </a:ln>
        </p:spPr>
      </p:pic>
      <p:pic>
        <p:nvPicPr>
          <p:cNvPr id="1524" name="pasted-image.png"/>
          <p:cNvPicPr/>
          <p:nvPr/>
        </p:nvPicPr>
        <p:blipFill>
          <a:blip r:embed="rId9">
            <a:extLst/>
          </a:blip>
          <a:stretch>
            <a:fillRect/>
          </a:stretch>
        </p:blipFill>
        <p:spPr>
          <a:xfrm>
            <a:off x="8627268" y="168803"/>
            <a:ext cx="385764" cy="385764"/>
          </a:xfrm>
          <a:prstGeom prst="rect">
            <a:avLst/>
          </a:prstGeom>
          <a:ln w="12700">
            <a:miter lim="400000"/>
          </a:ln>
        </p:spPr>
      </p:pic>
      <p:sp>
        <p:nvSpPr>
          <p:cNvPr id="30" name="Shape 1055"/>
          <p:cNvSpPr txBox="1">
            <a:spLocks/>
          </p:cNvSpPr>
          <p:nvPr/>
        </p:nvSpPr>
        <p:spPr>
          <a:xfrm>
            <a:off x="371715" y="249538"/>
            <a:ext cx="1914285" cy="908702"/>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2700" b="0" i="0" u="none" strike="noStrike" cap="none" baseline="0">
                <a:solidFill>
                  <a:srgbClr val="29756E"/>
                </a:solidFill>
                <a:uFill>
                  <a:solidFill>
                    <a:srgbClr val="2C95DD"/>
                  </a:solidFill>
                </a:uFill>
                <a:latin typeface="+mn-lt"/>
                <a:ea typeface="+mn-ea"/>
                <a:cs typeface="+mn-cs"/>
                <a:sym typeface="Helvetica"/>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stStyle>
          <a:p>
            <a:pPr>
              <a:defRPr sz="1800">
                <a:solidFill>
                  <a:srgbClr val="000000"/>
                </a:solidFill>
                <a:uFillTx/>
              </a:defRPr>
            </a:pPr>
            <a:r>
              <a:rPr lang="en-US" sz="2800" b="1" dirty="0" smtClean="0">
                <a:solidFill>
                  <a:srgbClr val="2C95DD"/>
                </a:solidFill>
                <a:uFillTx/>
              </a:rPr>
              <a:t>Operator</a:t>
            </a:r>
          </a:p>
          <a:p>
            <a:pPr>
              <a:defRPr sz="1800">
                <a:solidFill>
                  <a:srgbClr val="000000"/>
                </a:solidFill>
                <a:uFillTx/>
              </a:defRPr>
            </a:pPr>
            <a:r>
              <a:rPr lang="en-US" sz="2800" b="1" dirty="0" smtClean="0">
                <a:solidFill>
                  <a:srgbClr val="2C95DD"/>
                </a:solidFill>
                <a:uFillTx/>
              </a:rPr>
              <a:t>Concerns</a:t>
            </a:r>
            <a:endParaRPr lang="en-US" sz="2800" b="1" dirty="0">
              <a:solidFill>
                <a:srgbClr val="007CA2"/>
              </a:solidFill>
            </a:endParaRPr>
          </a:p>
        </p:txBody>
      </p:sp>
    </p:spTree>
    <p:extLst>
      <p:ext uri="{BB962C8B-B14F-4D97-AF65-F5344CB8AC3E}">
        <p14:creationId xmlns:p14="http://schemas.microsoft.com/office/powerpoint/2010/main" val="20011270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1524"/>
                                        </p:tgtEl>
                                        <p:attrNameLst>
                                          <p:attrName>style.visibility</p:attrName>
                                        </p:attrNameLst>
                                      </p:cBhvr>
                                      <p:to>
                                        <p:strVal val="visible"/>
                                      </p:to>
                                    </p:set>
                                    <p:anim calcmode="lin" valueType="num">
                                      <p:cBhvr>
                                        <p:cTn id="7" dur="750" fill="hold"/>
                                        <p:tgtEl>
                                          <p:spTgt spid="1524"/>
                                        </p:tgtEl>
                                        <p:attrNameLst>
                                          <p:attrName>ppt_w</p:attrName>
                                        </p:attrNameLst>
                                      </p:cBhvr>
                                      <p:tavLst>
                                        <p:tav tm="0">
                                          <p:val>
                                            <p:fltVal val="0"/>
                                          </p:val>
                                        </p:tav>
                                        <p:tav tm="100000">
                                          <p:val>
                                            <p:strVal val="#ppt_w"/>
                                          </p:val>
                                        </p:tav>
                                      </p:tavLst>
                                    </p:anim>
                                    <p:anim calcmode="lin" valueType="num">
                                      <p:cBhvr>
                                        <p:cTn id="8" dur="750" fill="hold"/>
                                        <p:tgtEl>
                                          <p:spTgt spid="1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4" grpId="0"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2751662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97956" y="751840"/>
            <a:ext cx="8148089" cy="3444240"/>
            <a:chOff x="509384" y="808644"/>
            <a:chExt cx="8197274" cy="3137879"/>
          </a:xfrm>
        </p:grpSpPr>
        <p:grpSp>
          <p:nvGrpSpPr>
            <p:cNvPr id="2" name="Group 1"/>
            <p:cNvGrpSpPr/>
            <p:nvPr/>
          </p:nvGrpSpPr>
          <p:grpSpPr>
            <a:xfrm>
              <a:off x="515360" y="808644"/>
              <a:ext cx="8191298" cy="2774291"/>
              <a:chOff x="446088" y="1009650"/>
              <a:chExt cx="8258175" cy="3534463"/>
            </a:xfrm>
          </p:grpSpPr>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43" name="Rounded Rectangle 42"/>
              <p:cNvSpPr/>
              <p:nvPr/>
            </p:nvSpPr>
            <p:spPr>
              <a:xfrm>
                <a:off x="44608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sp>
            <p:nvSpPr>
              <p:cNvPr id="24586" name="TextBox 5"/>
              <p:cNvSpPr txBox="1">
                <a:spLocks noChangeArrowheads="1"/>
              </p:cNvSpPr>
              <p:nvPr/>
            </p:nvSpPr>
            <p:spPr bwMode="auto">
              <a:xfrm>
                <a:off x="3316798" y="1146175"/>
                <a:ext cx="1752600"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smtClean="0"/>
                  <a:t>Application </a:t>
                </a:r>
                <a:endParaRPr lang="en-US" sz="1200" dirty="0"/>
              </a:p>
              <a:p>
                <a:pPr eaLnBrk="1" hangingPunct="1"/>
                <a:r>
                  <a:rPr lang="en-US" sz="1200" dirty="0"/>
                  <a:t>Containerization &amp; Cluster Scheduling</a:t>
                </a:r>
              </a:p>
            </p:txBody>
          </p:sp>
          <p:sp>
            <p:nvSpPr>
              <p:cNvPr id="24587" name="TextBox 6"/>
              <p:cNvSpPr txBox="1">
                <a:spLocks noChangeArrowheads="1"/>
              </p:cNvSpPr>
              <p:nvPr/>
            </p:nvSpPr>
            <p:spPr bwMode="auto">
              <a:xfrm>
                <a:off x="501650" y="3546477"/>
                <a:ext cx="1498600" cy="88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200" dirty="0"/>
                  <a:t>Native </a:t>
                </a:r>
                <a:r>
                  <a:rPr lang="en-US" sz="1200" dirty="0" smtClean="0"/>
                  <a:t>&amp; Extended Data, Mobile and Platform Services</a:t>
                </a:r>
                <a:endParaRPr lang="en-US" sz="1200" dirty="0"/>
              </a:p>
            </p:txBody>
          </p:sp>
          <p:sp>
            <p:nvSpPr>
              <p:cNvPr id="24588" name="TextBox 7"/>
              <p:cNvSpPr txBox="1">
                <a:spLocks noChangeArrowheads="1"/>
              </p:cNvSpPr>
              <p:nvPr/>
            </p:nvSpPr>
            <p:spPr bwMode="auto">
              <a:xfrm>
                <a:off x="603021" y="1095600"/>
                <a:ext cx="2166472"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Automatic </a:t>
                </a:r>
                <a:r>
                  <a:rPr lang="en-US" sz="1200" dirty="0" smtClean="0"/>
                  <a:t>App </a:t>
                </a:r>
                <a:r>
                  <a:rPr lang="en-US" sz="1200" dirty="0"/>
                  <a:t>Server </a:t>
                </a:r>
                <a:r>
                  <a:rPr lang="en-US" sz="1200" dirty="0" smtClean="0"/>
                  <a:t>&amp; </a:t>
                </a:r>
                <a:br>
                  <a:rPr lang="en-US" sz="1200" dirty="0" smtClean="0"/>
                </a:br>
                <a:r>
                  <a:rPr lang="en-US" sz="1200" dirty="0" smtClean="0"/>
                  <a:t>OS Configuration </a:t>
                </a:r>
                <a:br>
                  <a:rPr lang="en-US" sz="1200" dirty="0" smtClean="0"/>
                </a:br>
                <a:r>
                  <a:rPr lang="en-US" sz="1200" dirty="0" smtClean="0"/>
                  <a:t>with </a:t>
                </a:r>
                <a:r>
                  <a:rPr lang="en-US" sz="1200" dirty="0" err="1" smtClean="0"/>
                  <a:t>Buildpacks</a:t>
                </a:r>
                <a:r>
                  <a:rPr lang="en-US" sz="1200" dirty="0" smtClean="0"/>
                  <a:t> </a:t>
                </a:r>
                <a:br>
                  <a:rPr lang="en-US" sz="1200" dirty="0" smtClean="0"/>
                </a:br>
                <a:r>
                  <a:rPr lang="en-US" sz="1200" i="1" dirty="0" smtClean="0"/>
                  <a:t>(“just push your app”)</a:t>
                </a:r>
                <a:endParaRPr lang="en-US" sz="1200" i="1" dirty="0"/>
              </a:p>
            </p:txBody>
          </p:sp>
          <p:sp>
            <p:nvSpPr>
              <p:cNvPr id="24589" name="TextBox 8"/>
              <p:cNvSpPr txBox="1">
                <a:spLocks noChangeArrowheads="1"/>
              </p:cNvSpPr>
              <p:nvPr/>
            </p:nvSpPr>
            <p:spPr bwMode="auto">
              <a:xfrm>
                <a:off x="6954839" y="2465389"/>
                <a:ext cx="1555751"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Policy, Identity and Roles Management</a:t>
                </a:r>
              </a:p>
            </p:txBody>
          </p:sp>
          <p:sp>
            <p:nvSpPr>
              <p:cNvPr id="24590" name="TextBox 9"/>
              <p:cNvSpPr txBox="1">
                <a:spLocks noChangeArrowheads="1"/>
              </p:cNvSpPr>
              <p:nvPr/>
            </p:nvSpPr>
            <p:spPr bwMode="auto">
              <a:xfrm>
                <a:off x="4543425" y="2203450"/>
                <a:ext cx="1397000" cy="1058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 </a:t>
                </a:r>
                <a:r>
                  <a:rPr lang="en-US" sz="1200" dirty="0" smtClean="0"/>
                  <a:t>Health, </a:t>
                </a:r>
              </a:p>
              <a:p>
                <a:pPr eaLnBrk="1" hangingPunct="1"/>
                <a:r>
                  <a:rPr lang="en-US" sz="1200" dirty="0" smtClean="0"/>
                  <a:t>Load </a:t>
                </a:r>
                <a:r>
                  <a:rPr lang="en-US" sz="1200" dirty="0"/>
                  <a:t>Balancing, </a:t>
                </a:r>
              </a:p>
              <a:p>
                <a:pPr eaLnBrk="1" hangingPunct="1"/>
                <a:r>
                  <a:rPr lang="en-US" sz="1200" dirty="0"/>
                  <a:t>Rapid Scaling,  Availability Zones</a:t>
                </a:r>
              </a:p>
            </p:txBody>
          </p:sp>
          <p:sp>
            <p:nvSpPr>
              <p:cNvPr id="24591" name="TextBox 10"/>
              <p:cNvSpPr txBox="1">
                <a:spLocks noChangeArrowheads="1"/>
              </p:cNvSpPr>
              <p:nvPr/>
            </p:nvSpPr>
            <p:spPr bwMode="auto">
              <a:xfrm>
                <a:off x="3895725" y="3554414"/>
                <a:ext cx="1874838" cy="63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err="1"/>
                  <a:t>IaaS</a:t>
                </a:r>
                <a:r>
                  <a:rPr lang="en-US" sz="1200" dirty="0"/>
                  <a:t> Provisioning, Scaling &amp; Configuration</a:t>
                </a:r>
              </a:p>
            </p:txBody>
          </p:sp>
          <p:pic>
            <p:nvPicPr>
              <p:cNvPr id="24592" name="Picture 2" descr="http://www.dreamstime.com/organization-chart-icon-thumb18564571.jpg"/>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965825" y="2424113"/>
                <a:ext cx="1119188" cy="77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93" name="Group 120"/>
              <p:cNvGrpSpPr>
                <a:grpSpLocks/>
              </p:cNvGrpSpPr>
              <p:nvPr/>
            </p:nvGrpSpPr>
            <p:grpSpPr bwMode="auto">
              <a:xfrm>
                <a:off x="2352675" y="1266825"/>
                <a:ext cx="579438" cy="496888"/>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3206750" y="2351088"/>
                <a:ext cx="1311275" cy="774700"/>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sz="1100"/>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grpSp>
          </p:grpSp>
          <p:grpSp>
            <p:nvGrpSpPr>
              <p:cNvPr id="24595" name="Group 99"/>
              <p:cNvGrpSpPr>
                <a:grpSpLocks/>
              </p:cNvGrpSpPr>
              <p:nvPr/>
            </p:nvGrpSpPr>
            <p:grpSpPr bwMode="auto">
              <a:xfrm>
                <a:off x="3221038" y="3387725"/>
                <a:ext cx="714375" cy="712788"/>
                <a:chOff x="1197845" y="2932424"/>
                <a:chExt cx="934973" cy="934973"/>
              </a:xfrm>
            </p:grpSpPr>
            <p:pic>
              <p:nvPicPr>
                <p:cNvPr id="24611"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290978" y="3934510"/>
                <a:ext cx="592668" cy="398432"/>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4822825" y="1076325"/>
                <a:ext cx="933450" cy="835025"/>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val="0"/>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50150" y="1352550"/>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181719" y="1196232"/>
                <a:ext cx="1389063" cy="82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Network Security Groups</a:t>
                </a:r>
              </a:p>
            </p:txBody>
          </p:sp>
          <p:sp>
            <p:nvSpPr>
              <p:cNvPr id="24600" name="TextBox 46"/>
              <p:cNvSpPr txBox="1">
                <a:spLocks noChangeArrowheads="1"/>
              </p:cNvSpPr>
              <p:nvPr/>
            </p:nvSpPr>
            <p:spPr bwMode="auto">
              <a:xfrm>
                <a:off x="638185" y="2246441"/>
                <a:ext cx="1085849"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Application to Services Binding and Access</a:t>
                </a:r>
              </a:p>
            </p:txBody>
          </p:sp>
          <p:pic>
            <p:nvPicPr>
              <p:cNvPr id="24601" name="Picture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81175" y="2373313"/>
                <a:ext cx="1062038"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1100"/>
              </a:p>
            </p:txBody>
          </p:sp>
          <p:pic>
            <p:nvPicPr>
              <p:cNvPr id="24603"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954713" y="3540125"/>
                <a:ext cx="9112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875463" y="3402013"/>
                <a:ext cx="1828800" cy="114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Logging as a service,</a:t>
                </a:r>
              </a:p>
              <a:p>
                <a:pPr eaLnBrk="1" hangingPunct="1"/>
                <a:r>
                  <a:rPr lang="en-US" sz="1200" dirty="0"/>
                  <a:t>Application metrics &amp; performance,</a:t>
                </a:r>
              </a:p>
              <a:p>
                <a:pPr eaLnBrk="1" hangingPunct="1"/>
                <a:r>
                  <a:rPr lang="en-US" sz="1200" dirty="0"/>
                  <a:t>Metric based scaling</a:t>
                </a:r>
              </a:p>
            </p:txBody>
          </p:sp>
          <p:pic>
            <p:nvPicPr>
              <p:cNvPr id="52" name="Picture 51"/>
              <p:cNvPicPr>
                <a:picLocks noChangeAspect="1"/>
              </p:cNvPicPr>
              <p:nvPr/>
            </p:nvPicPr>
            <p:blipFill>
              <a:blip r:embed="rId13"/>
              <a:stretch>
                <a:fillRect/>
              </a:stretch>
            </p:blipFill>
            <p:spPr>
              <a:xfrm>
                <a:off x="2649568" y="3447769"/>
                <a:ext cx="409560" cy="413031"/>
              </a:xfrm>
              <a:prstGeom prst="rect">
                <a:avLst/>
              </a:prstGeom>
            </p:spPr>
          </p:pic>
          <p:pic>
            <p:nvPicPr>
              <p:cNvPr id="56" name="Picture 55"/>
              <p:cNvPicPr>
                <a:picLocks noChangeAspect="1"/>
              </p:cNvPicPr>
              <p:nvPr/>
            </p:nvPicPr>
            <p:blipFill>
              <a:blip r:embed="rId14"/>
              <a:stretch>
                <a:fillRect/>
              </a:stretch>
            </p:blipFill>
            <p:spPr>
              <a:xfrm>
                <a:off x="2177911" y="3452867"/>
                <a:ext cx="469410" cy="469410"/>
              </a:xfrm>
              <a:prstGeom prst="rect">
                <a:avLst/>
              </a:prstGeom>
            </p:spPr>
          </p:pic>
        </p:grpSp>
        <p:grpSp>
          <p:nvGrpSpPr>
            <p:cNvPr id="6" name="Group 5"/>
            <p:cNvGrpSpPr/>
            <p:nvPr/>
          </p:nvGrpSpPr>
          <p:grpSpPr>
            <a:xfrm>
              <a:off x="509384" y="3558053"/>
              <a:ext cx="8128001" cy="388470"/>
              <a:chOff x="531089" y="3546045"/>
              <a:chExt cx="8162637" cy="388470"/>
            </a:xfrm>
          </p:grpSpPr>
          <p:sp>
            <p:nvSpPr>
              <p:cNvPr id="57" name="Rounded Rectangle 56"/>
              <p:cNvSpPr/>
              <p:nvPr/>
            </p:nvSpPr>
            <p:spPr>
              <a:xfrm>
                <a:off x="531089" y="3546045"/>
                <a:ext cx="8162637" cy="38847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ectangle 2"/>
              <p:cNvSpPr/>
              <p:nvPr/>
            </p:nvSpPr>
            <p:spPr>
              <a:xfrm>
                <a:off x="742078" y="3583335"/>
                <a:ext cx="7794314" cy="338554"/>
              </a:xfrm>
              <a:prstGeom prst="rect">
                <a:avLst/>
              </a:prstGeom>
            </p:spPr>
            <p:txBody>
              <a:bodyPr wrap="square">
                <a:spAutoFit/>
              </a:bodyPr>
              <a:lstStyle/>
              <a:p>
                <a:pPr algn="ctr">
                  <a:defRPr/>
                </a:pPr>
                <a:r>
                  <a:rPr lang="en-US" sz="1600" dirty="0">
                    <a:cs typeface="Arial"/>
                  </a:rPr>
                  <a:t>Deploy, Operate, Update &amp; Scale with minimal downtime on </a:t>
                </a:r>
                <a:r>
                  <a:rPr lang="en-US" sz="1600" dirty="0" smtClean="0">
                    <a:cs typeface="Arial"/>
                  </a:rPr>
                  <a:t>choice of </a:t>
                </a:r>
                <a:r>
                  <a:rPr lang="en-US" sz="1600" dirty="0" err="1" smtClean="0">
                    <a:cs typeface="Arial"/>
                  </a:rPr>
                  <a:t>IaaS</a:t>
                </a:r>
                <a:endParaRPr lang="en-US" sz="1600" dirty="0">
                  <a:cs typeface="Arial"/>
                </a:endParaRPr>
              </a:p>
            </p:txBody>
          </p:sp>
        </p:grpSp>
      </p:grpSp>
      <p:sp>
        <p:nvSpPr>
          <p:cNvPr id="96" name="Title 3"/>
          <p:cNvSpPr>
            <a:spLocks noGrp="1"/>
          </p:cNvSpPr>
          <p:nvPr>
            <p:ph type="title"/>
          </p:nvPr>
        </p:nvSpPr>
        <p:spPr>
          <a:xfrm>
            <a:off x="113722" y="149918"/>
            <a:ext cx="8796928" cy="474445"/>
          </a:xfrm>
        </p:spPr>
        <p:txBody>
          <a:bodyPr/>
          <a:lstStyle/>
          <a:p>
            <a:pPr lvl="0"/>
            <a:r>
              <a:rPr lang="en-US" sz="2800" dirty="0">
                <a:solidFill>
                  <a:srgbClr val="2C95DD"/>
                </a:solidFill>
              </a:rPr>
              <a:t>C</a:t>
            </a:r>
            <a:r>
              <a:rPr lang="en-US" sz="2800" dirty="0" smtClean="0">
                <a:solidFill>
                  <a:srgbClr val="2C95DD"/>
                </a:solidFill>
              </a:rPr>
              <a:t>apabilities of Pivotal Cloud Foundry</a:t>
            </a:r>
            <a:endParaRPr lang="en-US" sz="2800" b="1" dirty="0">
              <a:solidFill>
                <a:srgbClr val="1C7B70"/>
              </a:solidFill>
            </a:endParaRPr>
          </a:p>
        </p:txBody>
      </p:sp>
      <p:grpSp>
        <p:nvGrpSpPr>
          <p:cNvPr id="97" name="Group 96"/>
          <p:cNvGrpSpPr/>
          <p:nvPr/>
        </p:nvGrpSpPr>
        <p:grpSpPr>
          <a:xfrm>
            <a:off x="2006139" y="4220095"/>
            <a:ext cx="5183908" cy="729872"/>
            <a:chOff x="184080" y="4377802"/>
            <a:chExt cx="4336746" cy="531523"/>
          </a:xfrm>
        </p:grpSpPr>
        <p:grpSp>
          <p:nvGrpSpPr>
            <p:cNvPr id="98" name="Group 97"/>
            <p:cNvGrpSpPr/>
            <p:nvPr/>
          </p:nvGrpSpPr>
          <p:grpSpPr>
            <a:xfrm>
              <a:off x="184080" y="4377802"/>
              <a:ext cx="1010802" cy="527416"/>
              <a:chOff x="184080" y="4448922"/>
              <a:chExt cx="1010802" cy="527416"/>
            </a:xfrm>
          </p:grpSpPr>
          <p:pic>
            <p:nvPicPr>
              <p:cNvPr id="109" name="Picture 108"/>
              <p:cNvPicPr>
                <a:picLocks noChangeAspect="1"/>
              </p:cNvPicPr>
              <p:nvPr/>
            </p:nvPicPr>
            <p:blipFill>
              <a:blip r:embed="rId15" cstate="print"/>
              <a:srcRect b="-4013"/>
              <a:stretch>
                <a:fillRect/>
              </a:stretch>
            </p:blipFill>
            <p:spPr bwMode="auto">
              <a:xfrm>
                <a:off x="184080" y="4448922"/>
                <a:ext cx="1010802" cy="527416"/>
              </a:xfrm>
              <a:prstGeom prst="rect">
                <a:avLst/>
              </a:prstGeom>
              <a:noFill/>
              <a:ln w="9525">
                <a:noFill/>
                <a:miter lim="800000"/>
                <a:headEnd/>
                <a:tailEnd/>
              </a:ln>
            </p:spPr>
          </p:pic>
          <p:pic>
            <p:nvPicPr>
              <p:cNvPr id="110" name="Picture 109"/>
              <p:cNvPicPr>
                <a:picLocks noChangeAspect="1"/>
              </p:cNvPicPr>
              <p:nvPr/>
            </p:nvPicPr>
            <p:blipFill>
              <a:blip r:embed="rId16"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99" name="Group 98"/>
            <p:cNvGrpSpPr/>
            <p:nvPr/>
          </p:nvGrpSpPr>
          <p:grpSpPr>
            <a:xfrm>
              <a:off x="2400043" y="4380286"/>
              <a:ext cx="1010802" cy="527416"/>
              <a:chOff x="2400043" y="4451406"/>
              <a:chExt cx="1010802" cy="527416"/>
            </a:xfrm>
          </p:grpSpPr>
          <p:pic>
            <p:nvPicPr>
              <p:cNvPr id="107" name="Picture 106"/>
              <p:cNvPicPr>
                <a:picLocks noChangeAspect="1"/>
              </p:cNvPicPr>
              <p:nvPr/>
            </p:nvPicPr>
            <p:blipFill>
              <a:blip r:embed="rId15" cstate="print"/>
              <a:srcRect b="-4013"/>
              <a:stretch>
                <a:fillRect/>
              </a:stretch>
            </p:blipFill>
            <p:spPr bwMode="auto">
              <a:xfrm>
                <a:off x="2400043" y="4451406"/>
                <a:ext cx="1010802" cy="527416"/>
              </a:xfrm>
              <a:prstGeom prst="rect">
                <a:avLst/>
              </a:prstGeom>
              <a:noFill/>
              <a:ln w="9525">
                <a:noFill/>
                <a:miter lim="800000"/>
                <a:headEnd/>
                <a:tailEnd/>
              </a:ln>
            </p:spPr>
          </p:pic>
          <p:pic>
            <p:nvPicPr>
              <p:cNvPr id="108" name="Picture 2" descr="https://encrypted-tbn0.gstatic.com/images?q=tbn:ANd9GcRgWtweeNVNot_dJ1JZ4fATg5X0qxTniN17Zry9UylCHUwXFy8KJQ"/>
              <p:cNvPicPr>
                <a:picLocks noChangeAspect="1" noChangeArrowheads="1"/>
              </p:cNvPicPr>
              <p:nvPr/>
            </p:nvPicPr>
            <p:blipFill>
              <a:blip r:embed="rId17" cstate="print"/>
              <a:srcRect/>
              <a:stretch>
                <a:fillRect/>
              </a:stretch>
            </p:blipFill>
            <p:spPr bwMode="auto">
              <a:xfrm>
                <a:off x="2576400" y="4585912"/>
                <a:ext cx="542437" cy="219842"/>
              </a:xfrm>
              <a:prstGeom prst="rect">
                <a:avLst/>
              </a:prstGeom>
              <a:noFill/>
            </p:spPr>
          </p:pic>
        </p:grpSp>
        <p:grpSp>
          <p:nvGrpSpPr>
            <p:cNvPr id="100" name="Group 99"/>
            <p:cNvGrpSpPr/>
            <p:nvPr/>
          </p:nvGrpSpPr>
          <p:grpSpPr>
            <a:xfrm>
              <a:off x="1286160" y="4378688"/>
              <a:ext cx="1010802" cy="527416"/>
              <a:chOff x="1286160" y="4449808"/>
              <a:chExt cx="1010802" cy="527416"/>
            </a:xfrm>
          </p:grpSpPr>
          <p:pic>
            <p:nvPicPr>
              <p:cNvPr id="105" name="Picture 104"/>
              <p:cNvPicPr>
                <a:picLocks noChangeAspect="1"/>
              </p:cNvPicPr>
              <p:nvPr/>
            </p:nvPicPr>
            <p:blipFill>
              <a:blip r:embed="rId15" cstate="print"/>
              <a:srcRect b="-4013"/>
              <a:stretch>
                <a:fillRect/>
              </a:stretch>
            </p:blipFill>
            <p:spPr bwMode="auto">
              <a:xfrm>
                <a:off x="1286160" y="4449808"/>
                <a:ext cx="1010802" cy="527416"/>
              </a:xfrm>
              <a:prstGeom prst="rect">
                <a:avLst/>
              </a:prstGeom>
              <a:noFill/>
              <a:ln w="9525">
                <a:noFill/>
                <a:miter lim="800000"/>
                <a:headEnd/>
                <a:tailEnd/>
              </a:ln>
            </p:spPr>
          </p:pic>
          <p:pic>
            <p:nvPicPr>
              <p:cNvPr id="106" name="Picture 105" descr="openstack_logo.jpg"/>
              <p:cNvPicPr>
                <a:picLocks noChangeAspect="1"/>
              </p:cNvPicPr>
              <p:nvPr/>
            </p:nvPicPr>
            <p:blipFill rotWithShape="1">
              <a:blip r:embed="rId18"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101" name="Group 100"/>
            <p:cNvGrpSpPr/>
            <p:nvPr/>
          </p:nvGrpSpPr>
          <p:grpSpPr>
            <a:xfrm>
              <a:off x="3510024" y="4381909"/>
              <a:ext cx="1010802" cy="527416"/>
              <a:chOff x="3510024" y="4453029"/>
              <a:chExt cx="1010802" cy="527416"/>
            </a:xfrm>
          </p:grpSpPr>
          <p:pic>
            <p:nvPicPr>
              <p:cNvPr id="102" name="Picture 101"/>
              <p:cNvPicPr>
                <a:picLocks noChangeAspect="1"/>
              </p:cNvPicPr>
              <p:nvPr/>
            </p:nvPicPr>
            <p:blipFill>
              <a:blip r:embed="rId15" cstate="print"/>
              <a:srcRect b="-4013"/>
              <a:stretch>
                <a:fillRect/>
              </a:stretch>
            </p:blipFill>
            <p:spPr bwMode="auto">
              <a:xfrm>
                <a:off x="3510024" y="4453029"/>
                <a:ext cx="1010802" cy="527416"/>
              </a:xfrm>
              <a:prstGeom prst="rect">
                <a:avLst/>
              </a:prstGeom>
              <a:noFill/>
              <a:ln w="9525">
                <a:noFill/>
                <a:miter lim="800000"/>
                <a:headEnd/>
                <a:tailEnd/>
              </a:ln>
            </p:spPr>
          </p:pic>
          <p:pic>
            <p:nvPicPr>
              <p:cNvPr id="103" name="Picture 102"/>
              <p:cNvPicPr>
                <a:picLocks noChangeAspect="1"/>
              </p:cNvPicPr>
              <p:nvPr/>
            </p:nvPicPr>
            <p:blipFill>
              <a:blip r:embed="rId19"/>
              <a:stretch>
                <a:fillRect/>
              </a:stretch>
            </p:blipFill>
            <p:spPr>
              <a:xfrm>
                <a:off x="3650837" y="4531964"/>
                <a:ext cx="327845" cy="327845"/>
              </a:xfrm>
              <a:prstGeom prst="rect">
                <a:avLst/>
              </a:prstGeom>
            </p:spPr>
          </p:pic>
          <p:sp>
            <p:nvSpPr>
              <p:cNvPr id="104" name="TextBox 103"/>
              <p:cNvSpPr txBox="1"/>
              <p:nvPr/>
            </p:nvSpPr>
            <p:spPr>
              <a:xfrm>
                <a:off x="3891577" y="4629329"/>
                <a:ext cx="438955" cy="163037"/>
              </a:xfrm>
              <a:prstGeom prst="rect">
                <a:avLst/>
              </a:prstGeom>
              <a:noFill/>
            </p:spPr>
            <p:txBody>
              <a:bodyPr wrap="none" rtlCol="0">
                <a:spAutoFit/>
              </a:bodyPr>
              <a:lstStyle/>
              <a:p>
                <a:pPr algn="ctr"/>
                <a:r>
                  <a:rPr lang="en-US" sz="1200" dirty="0" smtClean="0">
                    <a:solidFill>
                      <a:schemeClr val="bg2"/>
                    </a:solidFill>
                  </a:rPr>
                  <a:t>Azure</a:t>
                </a:r>
              </a:p>
            </p:txBody>
          </p:sp>
        </p:grpSp>
      </p:grpSp>
    </p:spTree>
    <p:extLst>
      <p:ext uri="{BB962C8B-B14F-4D97-AF65-F5344CB8AC3E}">
        <p14:creationId xmlns:p14="http://schemas.microsoft.com/office/powerpoint/2010/main" val="3847838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30580" y="3791256"/>
            <a:ext cx="8509144" cy="459683"/>
          </a:xfrm>
          <a:prstGeom prst="roundRect">
            <a:avLst/>
          </a:prstGeom>
          <a:solidFill>
            <a:schemeClr val="bg1">
              <a:lumMod val="85000"/>
            </a:schemeClr>
          </a:solidFill>
          <a:ln>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4D4D4D"/>
                </a:solidFill>
              </a:rPr>
              <a:t>BOSH - Automation Layer</a:t>
            </a:r>
            <a:endParaRPr lang="en-US" sz="1200" b="1" dirty="0">
              <a:solidFill>
                <a:srgbClr val="4D4D4D"/>
              </a:solidFill>
            </a:endParaRPr>
          </a:p>
        </p:txBody>
      </p:sp>
      <p:grpSp>
        <p:nvGrpSpPr>
          <p:cNvPr id="271" name="Group 270"/>
          <p:cNvGrpSpPr/>
          <p:nvPr/>
        </p:nvGrpSpPr>
        <p:grpSpPr>
          <a:xfrm>
            <a:off x="330580" y="289781"/>
            <a:ext cx="8509144" cy="3406318"/>
            <a:chOff x="1267575" y="676309"/>
            <a:chExt cx="7253110" cy="3524412"/>
          </a:xfrm>
        </p:grpSpPr>
        <p:sp>
          <p:nvSpPr>
            <p:cNvPr id="6" name="AutoShape 1"/>
            <p:cNvSpPr>
              <a:spLocks noChangeArrowheads="1"/>
            </p:cNvSpPr>
            <p:nvPr/>
          </p:nvSpPr>
          <p:spPr bwMode="auto">
            <a:xfrm>
              <a:off x="1267575" y="676309"/>
              <a:ext cx="7253110" cy="3524412"/>
            </a:xfrm>
            <a:prstGeom prst="roundRect">
              <a:avLst>
                <a:gd name="adj" fmla="val 7589"/>
              </a:avLst>
            </a:prstGeom>
            <a:solidFill>
              <a:schemeClr val="bg1">
                <a:lumMod val="85000"/>
              </a:schemeClr>
            </a:solidFill>
            <a:ln w="9525" cap="flat">
              <a:solidFill>
                <a:srgbClr val="FFFFFF"/>
              </a:solidFill>
              <a:round/>
              <a:headEnd/>
              <a:tailEnd/>
            </a:ln>
            <a:effectLst/>
            <a:extLst/>
          </p:spPr>
          <p:txBody>
            <a:bodyPr wrap="none" anchor="t"/>
            <a:lstStyle/>
            <a:p>
              <a:r>
                <a:rPr lang="en-US" sz="1800" b="1" dirty="0" smtClean="0"/>
                <a:t>Pivotal Cloud Foundry</a:t>
              </a:r>
              <a:endParaRPr lang="en-US" sz="1800" b="1" dirty="0"/>
            </a:p>
          </p:txBody>
        </p:sp>
        <p:sp>
          <p:nvSpPr>
            <p:cNvPr id="166" name="AutoShape 5"/>
            <p:cNvSpPr>
              <a:spLocks noChangeArrowheads="1"/>
            </p:cNvSpPr>
            <p:nvPr/>
          </p:nvSpPr>
          <p:spPr bwMode="auto">
            <a:xfrm>
              <a:off x="5086495" y="2955615"/>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err="1" smtClean="0">
                  <a:solidFill>
                    <a:srgbClr val="FFFFFF"/>
                  </a:solidFill>
                </a:rPr>
                <a:t>etcd</a:t>
              </a:r>
              <a:endParaRPr lang="en-US" sz="1800" b="1" dirty="0">
                <a:solidFill>
                  <a:srgbClr val="FFFFFF"/>
                </a:solidFill>
              </a:endParaRPr>
            </a:p>
          </p:txBody>
        </p:sp>
        <p:sp>
          <p:nvSpPr>
            <p:cNvPr id="177" name="AutoShape 4"/>
            <p:cNvSpPr>
              <a:spLocks noChangeArrowheads="1"/>
            </p:cNvSpPr>
            <p:nvPr/>
          </p:nvSpPr>
          <p:spPr bwMode="auto">
            <a:xfrm>
              <a:off x="5066308" y="777038"/>
              <a:ext cx="1402134" cy="403140"/>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40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err="1" smtClean="0">
                  <a:solidFill>
                    <a:srgbClr val="FFFFFF"/>
                  </a:solidFill>
                </a:rPr>
                <a:t>OAuth</a:t>
              </a:r>
              <a:r>
                <a:rPr lang="en-US" sz="1200" b="1" dirty="0" smtClean="0">
                  <a:solidFill>
                    <a:srgbClr val="FFFFFF"/>
                  </a:solidFill>
                </a:rPr>
                <a:t> 2.0 Server (UAA)</a:t>
              </a:r>
              <a:endParaRPr lang="en-US" sz="1200" b="1" dirty="0">
                <a:solidFill>
                  <a:srgbClr val="FFFFFF"/>
                </a:solidFill>
              </a:endParaRPr>
            </a:p>
          </p:txBody>
        </p:sp>
        <p:grpSp>
          <p:nvGrpSpPr>
            <p:cNvPr id="63" name="Group 62"/>
            <p:cNvGrpSpPr/>
            <p:nvPr/>
          </p:nvGrpSpPr>
          <p:grpSpPr>
            <a:xfrm>
              <a:off x="3581065" y="777037"/>
              <a:ext cx="1406266" cy="401241"/>
              <a:chOff x="3345294" y="905666"/>
              <a:chExt cx="1406266" cy="401241"/>
            </a:xfrm>
          </p:grpSpPr>
          <p:sp>
            <p:nvSpPr>
              <p:cNvPr id="175" name="AutoShape 3"/>
              <p:cNvSpPr>
                <a:spLocks noChangeArrowheads="1"/>
              </p:cNvSpPr>
              <p:nvPr/>
            </p:nvSpPr>
            <p:spPr bwMode="auto">
              <a:xfrm>
                <a:off x="3345294" y="905666"/>
                <a:ext cx="1406266" cy="40124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Login Server</a:t>
                </a:r>
                <a:endParaRPr lang="en-US" sz="1200" b="1" dirty="0">
                  <a:solidFill>
                    <a:srgbClr val="FFFFFF"/>
                  </a:solidFill>
                </a:endParaRPr>
              </a:p>
            </p:txBody>
          </p:sp>
          <p:sp>
            <p:nvSpPr>
              <p:cNvPr id="179" name="Oval 84"/>
              <p:cNvSpPr/>
              <p:nvPr/>
            </p:nvSpPr>
            <p:spPr>
              <a:xfrm rot="16200000">
                <a:off x="3384162" y="1059848"/>
                <a:ext cx="224216" cy="173297"/>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900" dirty="0">
                  <a:solidFill>
                    <a:srgbClr val="FFFFFF"/>
                  </a:solidFill>
                  <a:latin typeface="Arial"/>
                </a:endParaRPr>
              </a:p>
            </p:txBody>
          </p:sp>
        </p:grpSp>
        <p:sp>
          <p:nvSpPr>
            <p:cNvPr id="190" name="Oval 194"/>
            <p:cNvSpPr/>
            <p:nvPr/>
          </p:nvSpPr>
          <p:spPr>
            <a:xfrm>
              <a:off x="5165283" y="3076033"/>
              <a:ext cx="206829" cy="169547"/>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p:cNvGrpSpPr/>
            <p:nvPr/>
          </p:nvGrpSpPr>
          <p:grpSpPr>
            <a:xfrm>
              <a:off x="5109058" y="3437648"/>
              <a:ext cx="1417638" cy="725338"/>
              <a:chOff x="5151274" y="2328822"/>
              <a:chExt cx="1417638" cy="725338"/>
            </a:xfrm>
          </p:grpSpPr>
          <p:sp>
            <p:nvSpPr>
              <p:cNvPr id="196" name="AutoShape 5"/>
              <p:cNvSpPr>
                <a:spLocks noChangeArrowheads="1"/>
              </p:cNvSpPr>
              <p:nvPr/>
            </p:nvSpPr>
            <p:spPr bwMode="auto">
              <a:xfrm>
                <a:off x="5151274" y="2328822"/>
                <a:ext cx="1417638" cy="725338"/>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Container Access</a:t>
                </a:r>
                <a:endParaRPr lang="en-US" sz="1600" b="1" dirty="0">
                  <a:solidFill>
                    <a:srgbClr val="FFFFFF"/>
                  </a:solidFill>
                </a:endParaRPr>
              </a:p>
            </p:txBody>
          </p:sp>
          <p:sp>
            <p:nvSpPr>
              <p:cNvPr id="198" name="AutoShape 11"/>
              <p:cNvSpPr>
                <a:spLocks noChangeArrowheads="1"/>
              </p:cNvSpPr>
              <p:nvPr/>
            </p:nvSpPr>
            <p:spPr bwMode="auto">
              <a:xfrm>
                <a:off x="5226244" y="2714362"/>
                <a:ext cx="1279525" cy="257175"/>
              </a:xfrm>
              <a:prstGeom prst="roundRect">
                <a:avLst>
                  <a:gd name="adj" fmla="val 347"/>
                </a:avLst>
              </a:prstGeom>
              <a:solidFill>
                <a:schemeClr val="accent6"/>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SSH Proxy</a:t>
                </a:r>
                <a:endParaRPr lang="en-US" sz="1400" dirty="0">
                  <a:solidFill>
                    <a:srgbClr val="FFFFFF"/>
                  </a:solidFill>
                </a:endParaRPr>
              </a:p>
            </p:txBody>
          </p:sp>
        </p:grpSp>
        <p:grpSp>
          <p:nvGrpSpPr>
            <p:cNvPr id="71" name="Group 70"/>
            <p:cNvGrpSpPr/>
            <p:nvPr/>
          </p:nvGrpSpPr>
          <p:grpSpPr>
            <a:xfrm>
              <a:off x="2135447" y="1287868"/>
              <a:ext cx="1406266" cy="401241"/>
              <a:chOff x="2135447" y="1287868"/>
              <a:chExt cx="1406266" cy="401241"/>
            </a:xfrm>
          </p:grpSpPr>
          <p:sp>
            <p:nvSpPr>
              <p:cNvPr id="7" name="AutoShape 3"/>
              <p:cNvSpPr>
                <a:spLocks noChangeArrowheads="1"/>
              </p:cNvSpPr>
              <p:nvPr/>
            </p:nvSpPr>
            <p:spPr bwMode="auto">
              <a:xfrm>
                <a:off x="2135447" y="1287868"/>
                <a:ext cx="1406266" cy="401241"/>
              </a:xfrm>
              <a:prstGeom prst="roundRect">
                <a:avLst>
                  <a:gd name="adj" fmla="val 4579"/>
                </a:avLst>
              </a:prstGeom>
              <a:solidFill>
                <a:schemeClr val="accent1"/>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dirty="0" smtClean="0">
                    <a:solidFill>
                      <a:srgbClr val="FFFFFF"/>
                    </a:solidFill>
                  </a:rPr>
                  <a:t>Cloud Controller</a:t>
                </a:r>
                <a:endParaRPr lang="en-US" sz="1200" b="1" dirty="0">
                  <a:solidFill>
                    <a:srgbClr val="FFFFFF"/>
                  </a:solidFill>
                </a:endParaRPr>
              </a:p>
            </p:txBody>
          </p:sp>
          <p:sp>
            <p:nvSpPr>
              <p:cNvPr id="200" name="Shape 289"/>
              <p:cNvSpPr/>
              <p:nvPr/>
            </p:nvSpPr>
            <p:spPr>
              <a:xfrm>
                <a:off x="2179173" y="1328484"/>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65" name="Group 64"/>
            <p:cNvGrpSpPr/>
            <p:nvPr/>
          </p:nvGrpSpPr>
          <p:grpSpPr>
            <a:xfrm>
              <a:off x="5086495" y="1287869"/>
              <a:ext cx="1417638" cy="1104540"/>
              <a:chOff x="5128711" y="1312493"/>
              <a:chExt cx="1417638" cy="1000856"/>
            </a:xfrm>
          </p:grpSpPr>
          <p:sp>
            <p:nvSpPr>
              <p:cNvPr id="162" name="AutoShape 5"/>
              <p:cNvSpPr>
                <a:spLocks noChangeArrowheads="1"/>
              </p:cNvSpPr>
              <p:nvPr/>
            </p:nvSpPr>
            <p:spPr bwMode="auto">
              <a:xfrm>
                <a:off x="5128711" y="1312493"/>
                <a:ext cx="1417638" cy="1000856"/>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164" name="AutoShape 11"/>
              <p:cNvSpPr>
                <a:spLocks noChangeArrowheads="1"/>
              </p:cNvSpPr>
              <p:nvPr/>
            </p:nvSpPr>
            <p:spPr bwMode="auto">
              <a:xfrm>
                <a:off x="5212170" y="2010085"/>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Converger</a:t>
                </a:r>
                <a:endParaRPr lang="en-US" sz="1400" dirty="0">
                  <a:solidFill>
                    <a:srgbClr val="FFFFFF"/>
                  </a:solidFill>
                </a:endParaRPr>
              </a:p>
            </p:txBody>
          </p:sp>
          <p:sp>
            <p:nvSpPr>
              <p:cNvPr id="192" name="AutoShape 11"/>
              <p:cNvSpPr>
                <a:spLocks noChangeArrowheads="1"/>
              </p:cNvSpPr>
              <p:nvPr/>
            </p:nvSpPr>
            <p:spPr bwMode="auto">
              <a:xfrm>
                <a:off x="5207499" y="1649953"/>
                <a:ext cx="1279525" cy="257175"/>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grpSp>
        <p:grpSp>
          <p:nvGrpSpPr>
            <p:cNvPr id="70" name="Group 69"/>
            <p:cNvGrpSpPr/>
            <p:nvPr/>
          </p:nvGrpSpPr>
          <p:grpSpPr>
            <a:xfrm>
              <a:off x="3622101" y="1292373"/>
              <a:ext cx="1417638" cy="403140"/>
              <a:chOff x="3644940" y="1276727"/>
              <a:chExt cx="1417638" cy="403140"/>
            </a:xfrm>
          </p:grpSpPr>
          <p:sp>
            <p:nvSpPr>
              <p:cNvPr id="184" name="AutoShape 5"/>
              <p:cNvSpPr>
                <a:spLocks noChangeArrowheads="1"/>
              </p:cNvSpPr>
              <p:nvPr/>
            </p:nvSpPr>
            <p:spPr bwMode="auto">
              <a:xfrm>
                <a:off x="3644940" y="1276727"/>
                <a:ext cx="1417638" cy="403140"/>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0"/>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            </a:t>
                </a:r>
                <a:r>
                  <a:rPr lang="en-US" b="1" dirty="0" err="1" smtClean="0">
                    <a:solidFill>
                      <a:srgbClr val="FFFFFF"/>
                    </a:solidFill>
                  </a:rPr>
                  <a:t>Blobstore</a:t>
                </a:r>
                <a:endParaRPr lang="en-US" sz="1800" b="1" dirty="0">
                  <a:solidFill>
                    <a:srgbClr val="FFFFFF"/>
                  </a:solidFill>
                </a:endParaRPr>
              </a:p>
            </p:txBody>
          </p:sp>
          <p:sp>
            <p:nvSpPr>
              <p:cNvPr id="212" name="Shape 390"/>
              <p:cNvSpPr/>
              <p:nvPr/>
            </p:nvSpPr>
            <p:spPr>
              <a:xfrm rot="18900000">
                <a:off x="3952951" y="142902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13" name="Shape 328"/>
              <p:cNvSpPr/>
              <p:nvPr/>
            </p:nvSpPr>
            <p:spPr>
              <a:xfrm>
                <a:off x="3724926" y="1394707"/>
                <a:ext cx="170214" cy="192039"/>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grpSp>
          <p:nvGrpSpPr>
            <p:cNvPr id="83" name="Group 82"/>
            <p:cNvGrpSpPr/>
            <p:nvPr/>
          </p:nvGrpSpPr>
          <p:grpSpPr>
            <a:xfrm>
              <a:off x="2125663" y="1749054"/>
              <a:ext cx="1416050" cy="1616869"/>
              <a:chOff x="2125663" y="1749054"/>
              <a:chExt cx="1416050" cy="1616869"/>
            </a:xfrm>
          </p:grpSpPr>
          <p:sp>
            <p:nvSpPr>
              <p:cNvPr id="17"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smtClean="0">
                    <a:solidFill>
                      <a:srgbClr val="FFFFFF"/>
                    </a:solidFill>
                  </a:rPr>
                  <a:t>CELL</a:t>
                </a:r>
                <a:endParaRPr lang="en-US" sz="1600" b="1" dirty="0">
                  <a:solidFill>
                    <a:srgbClr val="FFFFFF"/>
                  </a:solidFill>
                </a:endParaRPr>
              </a:p>
            </p:txBody>
          </p:sp>
          <p:sp>
            <p:nvSpPr>
              <p:cNvPr id="24"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Garden</a:t>
                </a:r>
                <a:endParaRPr lang="en-US" sz="1200" dirty="0">
                  <a:solidFill>
                    <a:srgbClr val="FFFFFF"/>
                  </a:solidFill>
                </a:endParaRPr>
              </a:p>
            </p:txBody>
          </p:sp>
          <p:sp>
            <p:nvSpPr>
              <p:cNvPr id="203"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5"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98"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99"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10"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26"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55" name="Picture 254"/>
            <p:cNvPicPr>
              <a:picLocks noChangeAspect="1"/>
            </p:cNvPicPr>
            <p:nvPr/>
          </p:nvPicPr>
          <p:blipFill rotWithShape="1">
            <a:blip r:embed="rId3"/>
            <a:srcRect b="31914"/>
            <a:stretch/>
          </p:blipFill>
          <p:spPr>
            <a:xfrm>
              <a:off x="2877786" y="2661058"/>
              <a:ext cx="522807" cy="294557"/>
            </a:xfrm>
            <a:prstGeom prst="rect">
              <a:avLst/>
            </a:prstGeom>
            <a:effectLst>
              <a:outerShdw blurRad="50800" dist="38100" dir="2700000" sx="97000" sy="97000" algn="tl" rotWithShape="0">
                <a:srgbClr val="000000">
                  <a:alpha val="71000"/>
                </a:srgbClr>
              </a:outerShdw>
            </a:effectLst>
          </p:spPr>
        </p:pic>
        <p:grpSp>
          <p:nvGrpSpPr>
            <p:cNvPr id="258" name="Group 257"/>
            <p:cNvGrpSpPr/>
            <p:nvPr/>
          </p:nvGrpSpPr>
          <p:grpSpPr>
            <a:xfrm>
              <a:off x="3606775" y="1758355"/>
              <a:ext cx="1416050" cy="1616869"/>
              <a:chOff x="2125663" y="1749054"/>
              <a:chExt cx="1416050" cy="1616869"/>
            </a:xfrm>
          </p:grpSpPr>
          <p:sp>
            <p:nvSpPr>
              <p:cNvPr id="259" name="AutoShape 13"/>
              <p:cNvSpPr>
                <a:spLocks noChangeArrowheads="1"/>
              </p:cNvSpPr>
              <p:nvPr/>
            </p:nvSpPr>
            <p:spPr bwMode="auto">
              <a:xfrm>
                <a:off x="2125663" y="1749054"/>
                <a:ext cx="1416050" cy="1616869"/>
              </a:xfrm>
              <a:prstGeom prst="roundRect">
                <a:avLst>
                  <a:gd name="adj" fmla="val 4579"/>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a:solidFill>
                      <a:srgbClr val="FFFFFF"/>
                    </a:solidFill>
                  </a:rPr>
                  <a:t> </a:t>
                </a:r>
                <a:r>
                  <a:rPr lang="en-US" b="1" dirty="0">
                    <a:solidFill>
                      <a:srgbClr val="FFFFFF"/>
                    </a:solidFill>
                  </a:rPr>
                  <a:t>CELL</a:t>
                </a:r>
                <a:endParaRPr lang="en-US" sz="1600" b="1" dirty="0">
                  <a:solidFill>
                    <a:srgbClr val="FFFFFF"/>
                  </a:solidFill>
                </a:endParaRPr>
              </a:p>
            </p:txBody>
          </p:sp>
          <p:sp>
            <p:nvSpPr>
              <p:cNvPr id="260" name="AutoShape 20"/>
              <p:cNvSpPr>
                <a:spLocks noChangeArrowheads="1"/>
              </p:cNvSpPr>
              <p:nvPr/>
            </p:nvSpPr>
            <p:spPr bwMode="auto">
              <a:xfrm>
                <a:off x="2181227" y="2416735"/>
                <a:ext cx="1277937" cy="582709"/>
              </a:xfrm>
              <a:prstGeom prst="roundRect">
                <a:avLst>
                  <a:gd name="adj" fmla="val 468"/>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0" rIns="90000" bIns="0" anchor="t" anchorCtr="0"/>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     .NET</a:t>
                </a:r>
                <a:endParaRPr lang="en-US" sz="1200" dirty="0">
                  <a:solidFill>
                    <a:srgbClr val="FFFFFF"/>
                  </a:solidFill>
                </a:endParaRPr>
              </a:p>
            </p:txBody>
          </p:sp>
          <p:sp>
            <p:nvSpPr>
              <p:cNvPr id="261" name="Shape 368"/>
              <p:cNvSpPr/>
              <p:nvPr/>
            </p:nvSpPr>
            <p:spPr>
              <a:xfrm rot="5400000">
                <a:off x="2702910" y="2253874"/>
                <a:ext cx="232991" cy="1185074"/>
              </a:xfrm>
              <a:custGeom>
                <a:avLst/>
                <a:gdLst/>
                <a:ahLst/>
                <a:cxnLst/>
                <a:rect l="0" t="0" r="0" b="0"/>
                <a:pathLst>
                  <a:path w="120000" h="120000" extrusionOk="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bg1">
                  <a:lumMod val="95000"/>
                  <a:alpha val="40000"/>
                </a:scheme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2" name="Freeform 21"/>
              <p:cNvSpPr>
                <a:spLocks noChangeArrowheads="1"/>
              </p:cNvSpPr>
              <p:nvPr/>
            </p:nvSpPr>
            <p:spPr bwMode="auto">
              <a:xfrm>
                <a:off x="3235731" y="2507847"/>
                <a:ext cx="176212" cy="16050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31355 0 0"/>
                  <a:gd name="G54" fmla="+- 29966 0 0"/>
                  <a:gd name="G55" fmla="+- 4021 0 0"/>
                  <a:gd name="G56" fmla="+- 2632 0 0"/>
                  <a:gd name="G57" fmla="+- 1 0 0"/>
                  <a:gd name="G58" fmla="+- 1 0 0"/>
                  <a:gd name="G59" fmla="+- 1 0 0"/>
                  <a:gd name="G60" fmla="+- 1 0 0"/>
                  <a:gd name="G61" fmla="+- 1 0 0"/>
                  <a:gd name="G62" fmla="+- 1 0 0"/>
                  <a:gd name="G63" fmla="+- 1 0 0"/>
                  <a:gd name="T0" fmla="*/ 495299 w 990600"/>
                  <a:gd name="T1" fmla="*/ 621778 h 1265275"/>
                  <a:gd name="T2" fmla="*/ 371473 w 990600"/>
                  <a:gd name="T3" fmla="*/ 745604 h 1265275"/>
                  <a:gd name="T4" fmla="*/ 457199 w 990600"/>
                  <a:gd name="T5" fmla="*/ 861738 h 1265275"/>
                  <a:gd name="T6" fmla="*/ 457199 w 990600"/>
                  <a:gd name="T7" fmla="*/ 1103911 h 1265275"/>
                  <a:gd name="T8" fmla="*/ 495299 w 990600"/>
                  <a:gd name="T9" fmla="*/ 1142011 h 1265275"/>
                  <a:gd name="T10" fmla="*/ 533399 w 990600"/>
                  <a:gd name="T11" fmla="*/ 1103911 h 1265275"/>
                  <a:gd name="T12" fmla="*/ 533399 w 990600"/>
                  <a:gd name="T13" fmla="*/ 861738 h 1265275"/>
                  <a:gd name="T14" fmla="*/ 619125 w 990600"/>
                  <a:gd name="T15" fmla="*/ 745604 h 1265275"/>
                  <a:gd name="T16" fmla="*/ 495299 w 990600"/>
                  <a:gd name="T17" fmla="*/ 621778 h 1265275"/>
                  <a:gd name="T18" fmla="*/ 495297 w 990600"/>
                  <a:gd name="T19" fmla="*/ 170493 h 1265275"/>
                  <a:gd name="T20" fmla="*/ 307802 w 990600"/>
                  <a:gd name="T21" fmla="*/ 357987 h 1265275"/>
                  <a:gd name="T22" fmla="*/ 307804 w 990600"/>
                  <a:gd name="T23" fmla="*/ 357991 h 1265275"/>
                  <a:gd name="T24" fmla="*/ 307544 w 990600"/>
                  <a:gd name="T25" fmla="*/ 357991 h 1265275"/>
                  <a:gd name="T26" fmla="*/ 307544 w 990600"/>
                  <a:gd name="T27" fmla="*/ 538211 h 1265275"/>
                  <a:gd name="T28" fmla="*/ 683058 w 990600"/>
                  <a:gd name="T29" fmla="*/ 538211 h 1265275"/>
                  <a:gd name="T30" fmla="*/ 683058 w 990600"/>
                  <a:gd name="T31" fmla="*/ 357991 h 1265275"/>
                  <a:gd name="T32" fmla="*/ 682792 w 990600"/>
                  <a:gd name="T33" fmla="*/ 357991 h 1265275"/>
                  <a:gd name="T34" fmla="*/ 682792 w 990600"/>
                  <a:gd name="T35" fmla="*/ 357987 h 1265275"/>
                  <a:gd name="T36" fmla="*/ 495297 w 990600"/>
                  <a:gd name="T37" fmla="*/ 170493 h 1265275"/>
                  <a:gd name="T38" fmla="*/ 495300 w 990600"/>
                  <a:gd name="T39" fmla="*/ 0 h 1265275"/>
                  <a:gd name="T40" fmla="*/ 841781 w 990600"/>
                  <a:gd name="T41" fmla="*/ 346479 h 1265275"/>
                  <a:gd name="T42" fmla="*/ 841781 w 990600"/>
                  <a:gd name="T43" fmla="*/ 346481 h 1265275"/>
                  <a:gd name="T44" fmla="*/ 841781 w 990600"/>
                  <a:gd name="T45" fmla="*/ 538211 h 1265275"/>
                  <a:gd name="T46" fmla="*/ 869420 w 990600"/>
                  <a:gd name="T47" fmla="*/ 538211 h 1265275"/>
                  <a:gd name="T48" fmla="*/ 990600 w 990600"/>
                  <a:gd name="T49" fmla="*/ 659391 h 1265275"/>
                  <a:gd name="T50" fmla="*/ 990600 w 990600"/>
                  <a:gd name="T51" fmla="*/ 1144095 h 1265275"/>
                  <a:gd name="T52" fmla="*/ 869420 w 990600"/>
                  <a:gd name="T53" fmla="*/ 1265275 h 1265275"/>
                  <a:gd name="T54" fmla="*/ 121180 w 990600"/>
                  <a:gd name="T55" fmla="*/ 1265275 h 1265275"/>
                  <a:gd name="T56" fmla="*/ 0 w 990600"/>
                  <a:gd name="T57" fmla="*/ 1144095 h 1265275"/>
                  <a:gd name="T58" fmla="*/ 0 w 990600"/>
                  <a:gd name="T59" fmla="*/ 659391 h 1265275"/>
                  <a:gd name="T60" fmla="*/ 121180 w 990600"/>
                  <a:gd name="T61" fmla="*/ 538211 h 1265275"/>
                  <a:gd name="T62" fmla="*/ 148819 w 990600"/>
                  <a:gd name="T63" fmla="*/ 538211 h 1265275"/>
                  <a:gd name="T64" fmla="*/ 148819 w 990600"/>
                  <a:gd name="T65" fmla="*/ 346481 h 1265275"/>
                  <a:gd name="T66" fmla="*/ 495300 w 990600"/>
                  <a:gd name="T67" fmla="*/ 0 h 1265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3" name="AutoShape 23"/>
              <p:cNvSpPr>
                <a:spLocks noChangeArrowheads="1"/>
              </p:cNvSpPr>
              <p:nvPr/>
            </p:nvSpPr>
            <p:spPr bwMode="auto">
              <a:xfrm>
                <a:off x="2181227" y="3054159"/>
                <a:ext cx="1279525" cy="252413"/>
              </a:xfrm>
              <a:prstGeom prst="roundRect">
                <a:avLst>
                  <a:gd name="adj" fmla="val 468"/>
                </a:avLst>
              </a:prstGeom>
              <a:solidFill>
                <a:srgbClr val="007CA2"/>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a:solidFill>
                      <a:srgbClr val="FFFFFF"/>
                    </a:solidFill>
                  </a:rPr>
                  <a:t>Metron Agent</a:t>
                </a:r>
              </a:p>
            </p:txBody>
          </p:sp>
          <p:sp>
            <p:nvSpPr>
              <p:cNvPr id="264" name="AutoShape 10"/>
              <p:cNvSpPr>
                <a:spLocks noChangeArrowheads="1"/>
              </p:cNvSpPr>
              <p:nvPr/>
            </p:nvSpPr>
            <p:spPr bwMode="auto">
              <a:xfrm>
                <a:off x="2179173" y="2060248"/>
                <a:ext cx="561474"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Rep</a:t>
                </a:r>
                <a:endParaRPr lang="en-US" sz="1400" dirty="0">
                  <a:solidFill>
                    <a:srgbClr val="FFFFFF"/>
                  </a:solidFill>
                </a:endParaRPr>
              </a:p>
            </p:txBody>
          </p:sp>
          <p:sp>
            <p:nvSpPr>
              <p:cNvPr id="265" name="AutoShape 10"/>
              <p:cNvSpPr>
                <a:spLocks noChangeArrowheads="1"/>
              </p:cNvSpPr>
              <p:nvPr/>
            </p:nvSpPr>
            <p:spPr bwMode="auto">
              <a:xfrm>
                <a:off x="2804026" y="2057728"/>
                <a:ext cx="656725" cy="301228"/>
              </a:xfrm>
              <a:prstGeom prst="roundRect">
                <a:avLst>
                  <a:gd name="adj" fmla="val 236"/>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Exec.</a:t>
                </a:r>
                <a:endParaRPr lang="en-US" sz="1200" dirty="0">
                  <a:solidFill>
                    <a:srgbClr val="FFFFFF"/>
                  </a:solidFill>
                </a:endParaRPr>
              </a:p>
            </p:txBody>
          </p:sp>
          <p:sp>
            <p:nvSpPr>
              <p:cNvPr id="266" name="Shape 390"/>
              <p:cNvSpPr/>
              <p:nvPr/>
            </p:nvSpPr>
            <p:spPr>
              <a:xfrm rot="18900000">
                <a:off x="2727514" y="2792511"/>
                <a:ext cx="153021" cy="153021"/>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267" name="Freeform 14"/>
              <p:cNvSpPr>
                <a:spLocks noChangeArrowheads="1"/>
              </p:cNvSpPr>
              <p:nvPr/>
            </p:nvSpPr>
            <p:spPr bwMode="auto">
              <a:xfrm>
                <a:off x="2159312" y="1802449"/>
                <a:ext cx="223838" cy="196453"/>
              </a:xfrm>
              <a:custGeom>
                <a:avLst/>
                <a:gdLst>
                  <a:gd name="T0" fmla="*/ 780282 w 2663320"/>
                  <a:gd name="T1" fmla="*/ 1331242 h 2626530"/>
                  <a:gd name="T2" fmla="*/ 1883038 w 2663320"/>
                  <a:gd name="T3" fmla="*/ 1331242 h 2626530"/>
                  <a:gd name="T4" fmla="*/ 1209800 w 2663320"/>
                  <a:gd name="T5" fmla="*/ 0 h 2626530"/>
                  <a:gd name="T6" fmla="*/ 1331390 w 2663320"/>
                  <a:gd name="T7" fmla="*/ 0 h 2626530"/>
                  <a:gd name="T8" fmla="*/ 1505222 w 2663320"/>
                  <a:gd name="T9" fmla="*/ 68405 h 2626530"/>
                  <a:gd name="T10" fmla="*/ 1822662 w 2663320"/>
                  <a:gd name="T11" fmla="*/ 404974 h 2626530"/>
                  <a:gd name="T12" fmla="*/ 2091972 w 2663320"/>
                  <a:gd name="T13" fmla="*/ 233440 h 2626530"/>
                  <a:gd name="T14" fmla="*/ 2185115 w 2663320"/>
                  <a:gd name="T15" fmla="*/ 311596 h 2626530"/>
                  <a:gd name="T16" fmla="*/ 2274309 w 2663320"/>
                  <a:gd name="T17" fmla="*/ 475735 h 2626530"/>
                  <a:gd name="T18" fmla="*/ 2303557 w 2663320"/>
                  <a:gd name="T19" fmla="*/ 937266 h 2626530"/>
                  <a:gd name="T20" fmla="*/ 2622849 w 2663320"/>
                  <a:gd name="T21" fmla="*/ 978981 h 2626530"/>
                  <a:gd name="T22" fmla="*/ 2643963 w 2663320"/>
                  <a:gd name="T23" fmla="*/ 1098724 h 2626530"/>
                  <a:gd name="T24" fmla="*/ 2606783 w 2663320"/>
                  <a:gd name="T25" fmla="*/ 1281793 h 2626530"/>
                  <a:gd name="T26" fmla="*/ 2330433 w 2663320"/>
                  <a:gd name="T27" fmla="*/ 1663614 h 2626530"/>
                  <a:gd name="T28" fmla="*/ 2544872 w 2663320"/>
                  <a:gd name="T29" fmla="*/ 1897986 h 2626530"/>
                  <a:gd name="T30" fmla="*/ 2484077 w 2663320"/>
                  <a:gd name="T31" fmla="*/ 2003286 h 2626530"/>
                  <a:gd name="T32" fmla="*/ 2337920 w 2663320"/>
                  <a:gd name="T33" fmla="*/ 2119627 h 2626530"/>
                  <a:gd name="T34" fmla="*/ 1887300 w 2663320"/>
                  <a:gd name="T35" fmla="*/ 2232322 h 2626530"/>
                  <a:gd name="T36" fmla="*/ 1900059 w 2663320"/>
                  <a:gd name="T37" fmla="*/ 2544743 h 2626530"/>
                  <a:gd name="T38" fmla="*/ 1785802 w 2663320"/>
                  <a:gd name="T39" fmla="*/ 2586329 h 2626530"/>
                  <a:gd name="T40" fmla="*/ 1599057 w 2663320"/>
                  <a:gd name="T41" fmla="*/ 2581503 h 2626530"/>
                  <a:gd name="T42" fmla="*/ 1325890 w 2663320"/>
                  <a:gd name="T43" fmla="*/ 2394621 h 2626530"/>
                  <a:gd name="T44" fmla="*/ 1074199 w 2663320"/>
                  <a:gd name="T45" fmla="*/ 2580814 h 2626530"/>
                  <a:gd name="T46" fmla="*/ 887455 w 2663320"/>
                  <a:gd name="T47" fmla="*/ 2585640 h 2626530"/>
                  <a:gd name="T48" fmla="*/ 773197 w 2663320"/>
                  <a:gd name="T49" fmla="*/ 2544054 h 2626530"/>
                  <a:gd name="T50" fmla="*/ 783804 w 2663320"/>
                  <a:gd name="T51" fmla="*/ 2244061 h 2626530"/>
                  <a:gd name="T52" fmla="*/ 320620 w 2663320"/>
                  <a:gd name="T53" fmla="*/ 2131349 h 2626530"/>
                  <a:gd name="T54" fmla="*/ 174463 w 2663320"/>
                  <a:gd name="T55" fmla="*/ 2015008 h 2626530"/>
                  <a:gd name="T56" fmla="*/ 113668 w 2663320"/>
                  <a:gd name="T57" fmla="*/ 1909708 h 2626530"/>
                  <a:gd name="T58" fmla="*/ 325920 w 2663320"/>
                  <a:gd name="T59" fmla="*/ 1677183 h 2626530"/>
                  <a:gd name="T60" fmla="*/ 56537 w 2663320"/>
                  <a:gd name="T61" fmla="*/ 1297653 h 2626530"/>
                  <a:gd name="T62" fmla="*/ 19357 w 2663320"/>
                  <a:gd name="T63" fmla="*/ 1114584 h 2626530"/>
                  <a:gd name="T64" fmla="*/ 40471 w 2663320"/>
                  <a:gd name="T65" fmla="*/ 994841 h 2626530"/>
                  <a:gd name="T66" fmla="*/ 339904 w 2663320"/>
                  <a:gd name="T67" fmla="*/ 953187 h 2626530"/>
                  <a:gd name="T68" fmla="*/ 372558 w 2663320"/>
                  <a:gd name="T69" fmla="*/ 483355 h 2626530"/>
                  <a:gd name="T70" fmla="*/ 461751 w 2663320"/>
                  <a:gd name="T71" fmla="*/ 319216 h 2626530"/>
                  <a:gd name="T72" fmla="*/ 554894 w 2663320"/>
                  <a:gd name="T73" fmla="*/ 241060 h 2626530"/>
                  <a:gd name="T74" fmla="*/ 651265 w 2663320"/>
                  <a:gd name="T75" fmla="*/ 249491 h 2626530"/>
                  <a:gd name="T76" fmla="*/ 1114390 w 2663320"/>
                  <a:gd name="T77" fmla="*/ 300984 h 2626530"/>
                  <a:gd name="T78" fmla="*/ 1209800 w 2663320"/>
                  <a:gd name="T79" fmla="*/ 0 h 2626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FFFFFF"/>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268" name="Picture 267"/>
            <p:cNvPicPr>
              <a:picLocks noChangeAspect="1"/>
            </p:cNvPicPr>
            <p:nvPr/>
          </p:nvPicPr>
          <p:blipFill>
            <a:blip r:embed="rId4"/>
            <a:stretch>
              <a:fillRect/>
            </a:stretch>
          </p:blipFill>
          <p:spPr>
            <a:xfrm>
              <a:off x="3667744" y="2423526"/>
              <a:ext cx="260492" cy="260492"/>
            </a:xfrm>
            <a:prstGeom prst="rect">
              <a:avLst/>
            </a:prstGeom>
          </p:spPr>
        </p:pic>
        <p:pic>
          <p:nvPicPr>
            <p:cNvPr id="269" name="Picture 268"/>
            <p:cNvPicPr>
              <a:picLocks noChangeAspect="1"/>
            </p:cNvPicPr>
            <p:nvPr/>
          </p:nvPicPr>
          <p:blipFill>
            <a:blip r:embed="rId5"/>
            <a:stretch>
              <a:fillRect/>
            </a:stretch>
          </p:blipFill>
          <p:spPr>
            <a:xfrm>
              <a:off x="2203325" y="2438824"/>
              <a:ext cx="285828" cy="285828"/>
            </a:xfrm>
            <a:prstGeom prst="rect">
              <a:avLst/>
            </a:prstGeom>
          </p:spPr>
        </p:pic>
      </p:grpSp>
      <p:grpSp>
        <p:nvGrpSpPr>
          <p:cNvPr id="272" name="Group 271"/>
          <p:cNvGrpSpPr/>
          <p:nvPr/>
        </p:nvGrpSpPr>
        <p:grpSpPr>
          <a:xfrm>
            <a:off x="2495638" y="4155509"/>
            <a:ext cx="4287302" cy="709208"/>
            <a:chOff x="184080" y="4377802"/>
            <a:chExt cx="4336746" cy="531523"/>
          </a:xfrm>
        </p:grpSpPr>
        <p:grpSp>
          <p:nvGrpSpPr>
            <p:cNvPr id="273" name="Group 272"/>
            <p:cNvGrpSpPr/>
            <p:nvPr/>
          </p:nvGrpSpPr>
          <p:grpSpPr>
            <a:xfrm>
              <a:off x="184080" y="4377802"/>
              <a:ext cx="1010802" cy="527416"/>
              <a:chOff x="184080" y="4448922"/>
              <a:chExt cx="1010802" cy="527416"/>
            </a:xfrm>
          </p:grpSpPr>
          <p:pic>
            <p:nvPicPr>
              <p:cNvPr id="284" name="Picture 283"/>
              <p:cNvPicPr>
                <a:picLocks noChangeAspect="1"/>
              </p:cNvPicPr>
              <p:nvPr/>
            </p:nvPicPr>
            <p:blipFill>
              <a:blip r:embed="rId6" cstate="print"/>
              <a:srcRect b="-4013"/>
              <a:stretch>
                <a:fillRect/>
              </a:stretch>
            </p:blipFill>
            <p:spPr bwMode="auto">
              <a:xfrm>
                <a:off x="184080" y="4448922"/>
                <a:ext cx="1010802" cy="527416"/>
              </a:xfrm>
              <a:prstGeom prst="rect">
                <a:avLst/>
              </a:prstGeom>
              <a:noFill/>
              <a:ln w="9525">
                <a:noFill/>
                <a:miter lim="800000"/>
                <a:headEnd/>
                <a:tailEnd/>
              </a:ln>
            </p:spPr>
          </p:pic>
          <p:pic>
            <p:nvPicPr>
              <p:cNvPr id="285" name="Picture 284"/>
              <p:cNvPicPr>
                <a:picLocks noChangeAspect="1"/>
              </p:cNvPicPr>
              <p:nvPr/>
            </p:nvPicPr>
            <p:blipFill>
              <a:blip r:embed="rId7" cstate="print">
                <a:clrChange>
                  <a:clrFrom>
                    <a:srgbClr val="FFFFFF"/>
                  </a:clrFrom>
                  <a:clrTo>
                    <a:srgbClr val="FFFFFF">
                      <a:alpha val="0"/>
                    </a:srgbClr>
                  </a:clrTo>
                </a:clrChange>
              </a:blip>
              <a:stretch>
                <a:fillRect/>
              </a:stretch>
            </p:blipFill>
            <p:spPr>
              <a:xfrm>
                <a:off x="378026" y="4636567"/>
                <a:ext cx="648221" cy="164130"/>
              </a:xfrm>
              <a:prstGeom prst="rect">
                <a:avLst/>
              </a:prstGeom>
            </p:spPr>
          </p:pic>
        </p:grpSp>
        <p:grpSp>
          <p:nvGrpSpPr>
            <p:cNvPr id="274" name="Group 273"/>
            <p:cNvGrpSpPr/>
            <p:nvPr/>
          </p:nvGrpSpPr>
          <p:grpSpPr>
            <a:xfrm>
              <a:off x="2400043" y="4380286"/>
              <a:ext cx="1010802" cy="527416"/>
              <a:chOff x="2400043" y="4451406"/>
              <a:chExt cx="1010802" cy="527416"/>
            </a:xfrm>
          </p:grpSpPr>
          <p:pic>
            <p:nvPicPr>
              <p:cNvPr id="282" name="Picture 281"/>
              <p:cNvPicPr>
                <a:picLocks noChangeAspect="1"/>
              </p:cNvPicPr>
              <p:nvPr/>
            </p:nvPicPr>
            <p:blipFill>
              <a:blip r:embed="rId6" cstate="print"/>
              <a:srcRect b="-4013"/>
              <a:stretch>
                <a:fillRect/>
              </a:stretch>
            </p:blipFill>
            <p:spPr bwMode="auto">
              <a:xfrm>
                <a:off x="2400043" y="4451406"/>
                <a:ext cx="1010802" cy="527416"/>
              </a:xfrm>
              <a:prstGeom prst="rect">
                <a:avLst/>
              </a:prstGeom>
              <a:noFill/>
              <a:ln w="9525">
                <a:noFill/>
                <a:miter lim="800000"/>
                <a:headEnd/>
                <a:tailEnd/>
              </a:ln>
            </p:spPr>
          </p:pic>
          <p:pic>
            <p:nvPicPr>
              <p:cNvPr id="283" name="Picture 2" descr="https://encrypted-tbn0.gstatic.com/images?q=tbn:ANd9GcRgWtweeNVNot_dJ1JZ4fATg5X0qxTniN17Zry9UylCHUwXFy8KJQ"/>
              <p:cNvPicPr>
                <a:picLocks noChangeAspect="1" noChangeArrowheads="1"/>
              </p:cNvPicPr>
              <p:nvPr/>
            </p:nvPicPr>
            <p:blipFill>
              <a:blip r:embed="rId8" cstate="print"/>
              <a:srcRect/>
              <a:stretch>
                <a:fillRect/>
              </a:stretch>
            </p:blipFill>
            <p:spPr bwMode="auto">
              <a:xfrm>
                <a:off x="2576400" y="4585912"/>
                <a:ext cx="542437" cy="219842"/>
              </a:xfrm>
              <a:prstGeom prst="rect">
                <a:avLst/>
              </a:prstGeom>
              <a:noFill/>
            </p:spPr>
          </p:pic>
        </p:grpSp>
        <p:grpSp>
          <p:nvGrpSpPr>
            <p:cNvPr id="275" name="Group 274"/>
            <p:cNvGrpSpPr/>
            <p:nvPr/>
          </p:nvGrpSpPr>
          <p:grpSpPr>
            <a:xfrm>
              <a:off x="1286160" y="4378688"/>
              <a:ext cx="1010802" cy="527416"/>
              <a:chOff x="1286160" y="4449808"/>
              <a:chExt cx="1010802" cy="527416"/>
            </a:xfrm>
          </p:grpSpPr>
          <p:pic>
            <p:nvPicPr>
              <p:cNvPr id="280" name="Picture 279"/>
              <p:cNvPicPr>
                <a:picLocks noChangeAspect="1"/>
              </p:cNvPicPr>
              <p:nvPr/>
            </p:nvPicPr>
            <p:blipFill>
              <a:blip r:embed="rId6" cstate="print"/>
              <a:srcRect b="-4013"/>
              <a:stretch>
                <a:fillRect/>
              </a:stretch>
            </p:blipFill>
            <p:spPr bwMode="auto">
              <a:xfrm>
                <a:off x="1286160" y="4449808"/>
                <a:ext cx="1010802" cy="527416"/>
              </a:xfrm>
              <a:prstGeom prst="rect">
                <a:avLst/>
              </a:prstGeom>
              <a:noFill/>
              <a:ln w="9525">
                <a:noFill/>
                <a:miter lim="800000"/>
                <a:headEnd/>
                <a:tailEnd/>
              </a:ln>
            </p:spPr>
          </p:pic>
          <p:pic>
            <p:nvPicPr>
              <p:cNvPr id="281" name="Picture 280" descr="openstack_logo.jpg"/>
              <p:cNvPicPr>
                <a:picLocks noChangeAspect="1"/>
              </p:cNvPicPr>
              <p:nvPr/>
            </p:nvPicPr>
            <p:blipFill rotWithShape="1">
              <a:blip r:embed="rId9" cstate="print">
                <a:extLst>
                  <a:ext uri="{28A0092B-C50C-407E-A947-70E740481C1C}">
                    <a14:useLocalDpi xmlns:a14="http://schemas.microsoft.com/office/drawing/2010/main" val="0"/>
                  </a:ext>
                </a:extLst>
              </a:blip>
              <a:srcRect l="4286"/>
              <a:stretch/>
            </p:blipFill>
            <p:spPr>
              <a:xfrm>
                <a:off x="1455729" y="4599299"/>
                <a:ext cx="596066" cy="198041"/>
              </a:xfrm>
              <a:prstGeom prst="rect">
                <a:avLst/>
              </a:prstGeom>
            </p:spPr>
          </p:pic>
        </p:grpSp>
        <p:grpSp>
          <p:nvGrpSpPr>
            <p:cNvPr id="276" name="Group 275"/>
            <p:cNvGrpSpPr/>
            <p:nvPr/>
          </p:nvGrpSpPr>
          <p:grpSpPr>
            <a:xfrm>
              <a:off x="3510024" y="4381909"/>
              <a:ext cx="1010802" cy="527416"/>
              <a:chOff x="3510024" y="4453029"/>
              <a:chExt cx="1010802" cy="527416"/>
            </a:xfrm>
          </p:grpSpPr>
          <p:pic>
            <p:nvPicPr>
              <p:cNvPr id="277" name="Picture 276"/>
              <p:cNvPicPr>
                <a:picLocks noChangeAspect="1"/>
              </p:cNvPicPr>
              <p:nvPr/>
            </p:nvPicPr>
            <p:blipFill>
              <a:blip r:embed="rId6" cstate="print"/>
              <a:srcRect b="-4013"/>
              <a:stretch>
                <a:fillRect/>
              </a:stretch>
            </p:blipFill>
            <p:spPr bwMode="auto">
              <a:xfrm>
                <a:off x="3510024" y="4453029"/>
                <a:ext cx="1010802" cy="527416"/>
              </a:xfrm>
              <a:prstGeom prst="rect">
                <a:avLst/>
              </a:prstGeom>
              <a:noFill/>
              <a:ln w="9525">
                <a:noFill/>
                <a:miter lim="800000"/>
                <a:headEnd/>
                <a:tailEnd/>
              </a:ln>
            </p:spPr>
          </p:pic>
          <p:pic>
            <p:nvPicPr>
              <p:cNvPr id="278" name="Picture 277"/>
              <p:cNvPicPr>
                <a:picLocks noChangeAspect="1"/>
              </p:cNvPicPr>
              <p:nvPr/>
            </p:nvPicPr>
            <p:blipFill>
              <a:blip r:embed="rId4"/>
              <a:stretch>
                <a:fillRect/>
              </a:stretch>
            </p:blipFill>
            <p:spPr>
              <a:xfrm>
                <a:off x="3650837" y="4531964"/>
                <a:ext cx="327845" cy="327845"/>
              </a:xfrm>
              <a:prstGeom prst="rect">
                <a:avLst/>
              </a:prstGeom>
            </p:spPr>
          </p:pic>
          <p:sp>
            <p:nvSpPr>
              <p:cNvPr id="279" name="TextBox 278"/>
              <p:cNvSpPr txBox="1"/>
              <p:nvPr/>
            </p:nvSpPr>
            <p:spPr>
              <a:xfrm>
                <a:off x="3833915" y="4577180"/>
                <a:ext cx="594387" cy="239074"/>
              </a:xfrm>
              <a:prstGeom prst="rect">
                <a:avLst/>
              </a:prstGeom>
              <a:noFill/>
            </p:spPr>
            <p:txBody>
              <a:bodyPr wrap="none" rtlCol="0">
                <a:spAutoFit/>
              </a:bodyPr>
              <a:lstStyle/>
              <a:p>
                <a:pPr algn="ctr"/>
                <a:r>
                  <a:rPr lang="en-US" sz="1200" dirty="0" smtClean="0">
                    <a:solidFill>
                      <a:schemeClr val="tx1">
                        <a:lumMod val="50000"/>
                      </a:schemeClr>
                    </a:solidFill>
                  </a:rPr>
                  <a:t>Azure</a:t>
                </a:r>
              </a:p>
            </p:txBody>
          </p:sp>
        </p:grpSp>
      </p:grpSp>
      <p:grpSp>
        <p:nvGrpSpPr>
          <p:cNvPr id="111" name="Group 110"/>
          <p:cNvGrpSpPr/>
          <p:nvPr/>
        </p:nvGrpSpPr>
        <p:grpSpPr>
          <a:xfrm>
            <a:off x="6688237" y="456183"/>
            <a:ext cx="1744133" cy="886964"/>
            <a:chOff x="6775984" y="840178"/>
            <a:chExt cx="1744133" cy="886964"/>
          </a:xfrm>
        </p:grpSpPr>
        <p:sp>
          <p:nvSpPr>
            <p:cNvPr id="112" name="AutoShape 1"/>
            <p:cNvSpPr>
              <a:spLocks noChangeArrowheads="1"/>
            </p:cNvSpPr>
            <p:nvPr/>
          </p:nvSpPr>
          <p:spPr bwMode="auto">
            <a:xfrm>
              <a:off x="6775984" y="840178"/>
              <a:ext cx="1744133" cy="864803"/>
            </a:xfrm>
            <a:prstGeom prst="roundRect">
              <a:avLst>
                <a:gd name="adj" fmla="val 7589"/>
              </a:avLst>
            </a:prstGeom>
            <a:solidFill>
              <a:schemeClr val="bg1">
                <a:lumMod val="65000"/>
              </a:schemeClr>
            </a:solidFill>
            <a:ln w="9525" cap="flat">
              <a:solidFill>
                <a:srgbClr val="FFFFFF"/>
              </a:solidFill>
              <a:round/>
              <a:headEnd/>
              <a:tailEnd/>
            </a:ln>
            <a:effectLst>
              <a:outerShdw blurRad="50800" dist="38100" algn="tl" rotWithShape="0">
                <a:schemeClr val="tx2">
                  <a:alpha val="30000"/>
                </a:schemeClr>
              </a:outerShdw>
            </a:effectLst>
            <a:extLst/>
          </p:spPr>
          <p:txBody>
            <a:bodyPr wrap="none" anchor="ctr"/>
            <a:lstStyle/>
            <a:p>
              <a:r>
                <a:rPr lang="en-US" dirty="0" smtClean="0"/>
                <a:t> </a:t>
              </a:r>
              <a:endParaRPr lang="en-US" dirty="0"/>
            </a:p>
          </p:txBody>
        </p:sp>
        <p:grpSp>
          <p:nvGrpSpPr>
            <p:cNvPr id="113" name="Shape 179"/>
            <p:cNvGrpSpPr/>
            <p:nvPr/>
          </p:nvGrpSpPr>
          <p:grpSpPr>
            <a:xfrm>
              <a:off x="6847703" y="928524"/>
              <a:ext cx="1621611" cy="798618"/>
              <a:chOff x="1163919" y="1239446"/>
              <a:chExt cx="1621611" cy="798618"/>
            </a:xfrm>
          </p:grpSpPr>
          <p:grpSp>
            <p:nvGrpSpPr>
              <p:cNvPr id="114" name="Shape 181"/>
              <p:cNvGrpSpPr/>
              <p:nvPr/>
            </p:nvGrpSpPr>
            <p:grpSpPr>
              <a:xfrm>
                <a:off x="1163919" y="1239446"/>
                <a:ext cx="1621611" cy="568476"/>
                <a:chOff x="5481921" y="2721113"/>
                <a:chExt cx="1621611" cy="568476"/>
              </a:xfrm>
            </p:grpSpPr>
            <p:sp>
              <p:nvSpPr>
                <p:cNvPr id="116" name="Shape 182"/>
                <p:cNvSpPr/>
                <p:nvPr/>
              </p:nvSpPr>
              <p:spPr>
                <a:xfrm>
                  <a:off x="5481921" y="272111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Ops Manager UI</a:t>
                  </a:r>
                </a:p>
              </p:txBody>
            </p:sp>
            <p:sp>
              <p:nvSpPr>
                <p:cNvPr id="117" name="Shape 183"/>
                <p:cNvSpPr/>
                <p:nvPr/>
              </p:nvSpPr>
              <p:spPr>
                <a:xfrm>
                  <a:off x="5490387" y="3017446"/>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18"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solidFill>
                    <a:srgbClr val="FFFFFF"/>
                  </a:solid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1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a:solidFill>
                      <a:schemeClr val="bg1"/>
                    </a:solidFill>
                    <a:latin typeface="Arial"/>
                    <a:ea typeface="Arial"/>
                    <a:cs typeface="Arial"/>
                    <a:sym typeface="Arial"/>
                    <a:rtl val="0"/>
                  </a:rPr>
                  <a:t>Operations Manager</a:t>
                </a:r>
              </a:p>
            </p:txBody>
          </p:sp>
        </p:grpSp>
      </p:grpSp>
      <p:grpSp>
        <p:nvGrpSpPr>
          <p:cNvPr id="119" name="Group 118"/>
          <p:cNvGrpSpPr/>
          <p:nvPr/>
        </p:nvGrpSpPr>
        <p:grpSpPr>
          <a:xfrm>
            <a:off x="6684997" y="1490128"/>
            <a:ext cx="1744133" cy="896936"/>
            <a:chOff x="6775984" y="1967163"/>
            <a:chExt cx="1744133" cy="896936"/>
          </a:xfrm>
        </p:grpSpPr>
        <p:sp>
          <p:nvSpPr>
            <p:cNvPr id="120"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21" name="Shape 194"/>
            <p:cNvGrpSpPr/>
            <p:nvPr/>
          </p:nvGrpSpPr>
          <p:grpSpPr>
            <a:xfrm>
              <a:off x="6847707" y="2014681"/>
              <a:ext cx="1613145" cy="849418"/>
              <a:chOff x="6430190" y="1230979"/>
              <a:chExt cx="1613145" cy="849418"/>
            </a:xfrm>
          </p:grpSpPr>
          <p:grpSp>
            <p:nvGrpSpPr>
              <p:cNvPr id="122" name="Shape 196"/>
              <p:cNvGrpSpPr/>
              <p:nvPr/>
            </p:nvGrpSpPr>
            <p:grpSpPr>
              <a:xfrm>
                <a:off x="6430190" y="1230979"/>
                <a:ext cx="1613145" cy="568473"/>
                <a:chOff x="5490387" y="1527312"/>
                <a:chExt cx="1613145" cy="568473"/>
              </a:xfrm>
            </p:grpSpPr>
            <p:sp>
              <p:nvSpPr>
                <p:cNvPr id="126"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33"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34"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23"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24"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137" name="Group 136"/>
          <p:cNvGrpSpPr/>
          <p:nvPr/>
        </p:nvGrpSpPr>
        <p:grpSpPr>
          <a:xfrm>
            <a:off x="6703547" y="2548528"/>
            <a:ext cx="1744133" cy="896936"/>
            <a:chOff x="6775984" y="1967163"/>
            <a:chExt cx="1744133" cy="896936"/>
          </a:xfrm>
        </p:grpSpPr>
        <p:sp>
          <p:nvSpPr>
            <p:cNvPr id="138" name="AutoShape 1"/>
            <p:cNvSpPr>
              <a:spLocks noChangeArrowheads="1"/>
            </p:cNvSpPr>
            <p:nvPr/>
          </p:nvSpPr>
          <p:spPr bwMode="auto">
            <a:xfrm>
              <a:off x="6775984" y="1967163"/>
              <a:ext cx="1744133" cy="864803"/>
            </a:xfrm>
            <a:prstGeom prst="roundRect">
              <a:avLst>
                <a:gd name="adj" fmla="val 7589"/>
              </a:avLst>
            </a:prstGeom>
            <a:solidFill>
              <a:srgbClr val="A6A6A6"/>
            </a:solidFill>
            <a:ln w="9525" cap="flat">
              <a:solidFill>
                <a:srgbClr val="FFFFFF"/>
              </a:solidFill>
              <a:round/>
              <a:headEnd/>
              <a:tailEnd/>
            </a:ln>
            <a:effectLst>
              <a:outerShdw blurRad="50800" dist="38100" dir="2700000" algn="tl" rotWithShape="0">
                <a:srgbClr val="000000">
                  <a:alpha val="43000"/>
                </a:srgbClr>
              </a:outerShdw>
            </a:effectLst>
            <a:extLst/>
          </p:spPr>
          <p:txBody>
            <a:bodyPr wrap="none" anchor="ctr"/>
            <a:lstStyle/>
            <a:p>
              <a:r>
                <a:rPr lang="en-US" dirty="0" smtClean="0"/>
                <a:t> </a:t>
              </a:r>
              <a:endParaRPr lang="en-US" dirty="0"/>
            </a:p>
          </p:txBody>
        </p:sp>
        <p:grpSp>
          <p:nvGrpSpPr>
            <p:cNvPr id="139" name="Shape 194"/>
            <p:cNvGrpSpPr/>
            <p:nvPr/>
          </p:nvGrpSpPr>
          <p:grpSpPr>
            <a:xfrm>
              <a:off x="6847707" y="2014681"/>
              <a:ext cx="1613145" cy="849418"/>
              <a:chOff x="6430190" y="1230979"/>
              <a:chExt cx="1613145" cy="849418"/>
            </a:xfrm>
          </p:grpSpPr>
          <p:grpSp>
            <p:nvGrpSpPr>
              <p:cNvPr id="140" name="Shape 196"/>
              <p:cNvGrpSpPr/>
              <p:nvPr/>
            </p:nvGrpSpPr>
            <p:grpSpPr>
              <a:xfrm>
                <a:off x="6430190" y="1230979"/>
                <a:ext cx="1613145" cy="568473"/>
                <a:chOff x="5490387" y="1527312"/>
                <a:chExt cx="1613145" cy="568473"/>
              </a:xfrm>
            </p:grpSpPr>
            <p:sp>
              <p:nvSpPr>
                <p:cNvPr id="143" name="Shape 197"/>
                <p:cNvSpPr/>
                <p:nvPr/>
              </p:nvSpPr>
              <p:spPr>
                <a:xfrm>
                  <a:off x="5490387" y="1527312"/>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44" name="Shape 198"/>
                <p:cNvSpPr/>
                <p:nvPr/>
              </p:nvSpPr>
              <p:spPr>
                <a:xfrm>
                  <a:off x="5490387" y="1823643"/>
                  <a:ext cx="1613145" cy="272143"/>
                </a:xfrm>
                <a:prstGeom prst="roundRect">
                  <a:avLst>
                    <a:gd name="adj" fmla="val 17740"/>
                  </a:avLst>
                </a:prstGeom>
                <a:solidFill>
                  <a:srgbClr val="33928A"/>
                </a:solidFill>
                <a:ln>
                  <a:solidFill>
                    <a:srgbClr val="FFFFFF"/>
                  </a:solid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dirty="0">
                      <a:solidFill>
                        <a:srgbClr val="F2F2F2"/>
                      </a:solidFill>
                      <a:latin typeface="Calibri"/>
                      <a:ea typeface="Calibri"/>
                      <a:cs typeface="Calibri"/>
                      <a:sym typeface="Calibri"/>
                      <a:rtl val="0"/>
                    </a:rPr>
                    <a:t>Service Nodes</a:t>
                  </a:r>
                </a:p>
              </p:txBody>
            </p:sp>
            <p:sp>
              <p:nvSpPr>
                <p:cNvPr id="145"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41"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rgbClr val="FFFFFF"/>
                    </a:solidFill>
                    <a:latin typeface="Arial"/>
                    <a:ea typeface="Arial"/>
                    <a:cs typeface="Arial"/>
                    <a:sym typeface="Arial"/>
                    <a:rtl val="0"/>
                  </a:rPr>
                  <a:t>Service</a:t>
                </a:r>
                <a:endParaRPr lang="en-US" sz="1200" b="0" i="0" u="none" strike="noStrike" cap="none" baseline="0" dirty="0">
                  <a:solidFill>
                    <a:srgbClr val="FFFFFF"/>
                  </a:solidFill>
                  <a:latin typeface="Arial"/>
                  <a:ea typeface="Arial"/>
                  <a:cs typeface="Arial"/>
                  <a:sym typeface="Arial"/>
                  <a:rtl val="0"/>
                </a:endParaRPr>
              </a:p>
            </p:txBody>
          </p:sp>
          <p:sp>
            <p:nvSpPr>
              <p:cNvPr id="142"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3" name="Group 2"/>
          <p:cNvGrpSpPr/>
          <p:nvPr/>
        </p:nvGrpSpPr>
        <p:grpSpPr>
          <a:xfrm>
            <a:off x="1337265" y="2958595"/>
            <a:ext cx="3435079" cy="682750"/>
            <a:chOff x="201665" y="1543374"/>
            <a:chExt cx="3435079" cy="682750"/>
          </a:xfrm>
        </p:grpSpPr>
        <p:sp>
          <p:nvSpPr>
            <p:cNvPr id="2" name="Rounded Rectangle 1"/>
            <p:cNvSpPr/>
            <p:nvPr/>
          </p:nvSpPr>
          <p:spPr>
            <a:xfrm>
              <a:off x="201665" y="1543374"/>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rgbClr val="FFFFFF"/>
                  </a:solidFill>
                </a:rPr>
                <a:t>Loggregator</a:t>
              </a:r>
              <a:endParaRPr lang="en-US" dirty="0"/>
            </a:p>
          </p:txBody>
        </p:sp>
        <p:sp>
          <p:nvSpPr>
            <p:cNvPr id="125" name="AutoShape 23"/>
            <p:cNvSpPr>
              <a:spLocks noChangeArrowheads="1"/>
            </p:cNvSpPr>
            <p:nvPr/>
          </p:nvSpPr>
          <p:spPr bwMode="auto">
            <a:xfrm>
              <a:off x="339764" y="1911774"/>
              <a:ext cx="1239524" cy="249818"/>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Doppler</a:t>
              </a:r>
              <a:endParaRPr lang="en-US" sz="1200" dirty="0">
                <a:solidFill>
                  <a:srgbClr val="FFFFFF"/>
                </a:solidFill>
              </a:endParaRPr>
            </a:p>
          </p:txBody>
        </p:sp>
        <p:sp>
          <p:nvSpPr>
            <p:cNvPr id="127" name="AutoShape 23"/>
            <p:cNvSpPr>
              <a:spLocks noChangeArrowheads="1"/>
            </p:cNvSpPr>
            <p:nvPr/>
          </p:nvSpPr>
          <p:spPr bwMode="auto">
            <a:xfrm>
              <a:off x="1671535" y="1622787"/>
              <a:ext cx="1873729"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Traffic Controller</a:t>
              </a:r>
              <a:endParaRPr lang="en-US" sz="1200" dirty="0">
                <a:solidFill>
                  <a:srgbClr val="FFFFFF"/>
                </a:solidFill>
              </a:endParaRPr>
            </a:p>
          </p:txBody>
        </p:sp>
        <p:sp>
          <p:nvSpPr>
            <p:cNvPr id="128" name="AutoShape 23"/>
            <p:cNvSpPr>
              <a:spLocks noChangeArrowheads="1"/>
            </p:cNvSpPr>
            <p:nvPr/>
          </p:nvSpPr>
          <p:spPr bwMode="auto">
            <a:xfrm>
              <a:off x="1671535" y="1915996"/>
              <a:ext cx="1873301" cy="243955"/>
            </a:xfrm>
            <a:prstGeom prst="roundRect">
              <a:avLst>
                <a:gd name="adj" fmla="val 468"/>
              </a:avLst>
            </a:prstGeom>
            <a:solidFill>
              <a:srgbClr val="007CA2"/>
            </a:solidFill>
            <a:ln w="12700" cap="flat" cmpd="sng">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Log Firehose</a:t>
              </a:r>
              <a:endParaRPr lang="en-US" sz="1200" dirty="0">
                <a:solidFill>
                  <a:srgbClr val="FFFFFF"/>
                </a:solidFill>
              </a:endParaRPr>
            </a:p>
          </p:txBody>
        </p:sp>
      </p:grpSp>
      <p:sp>
        <p:nvSpPr>
          <p:cNvPr id="131" name="AutoShape 5"/>
          <p:cNvSpPr>
            <a:spLocks noChangeArrowheads="1"/>
          </p:cNvSpPr>
          <p:nvPr/>
        </p:nvSpPr>
        <p:spPr bwMode="auto">
          <a:xfrm>
            <a:off x="4810829" y="2011318"/>
            <a:ext cx="1663133" cy="389632"/>
          </a:xfrm>
          <a:prstGeom prst="roundRect">
            <a:avLst>
              <a:gd name="adj" fmla="val 7401"/>
            </a:avLst>
          </a:prstGeom>
          <a:solidFill>
            <a:srgbClr val="33928A"/>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nchorCtr="1"/>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BBS</a:t>
            </a:r>
            <a:endParaRPr lang="en-US" sz="1800" b="1" dirty="0">
              <a:solidFill>
                <a:srgbClr val="FFFFFF"/>
              </a:solidFill>
            </a:endParaRPr>
          </a:p>
        </p:txBody>
      </p:sp>
      <p:sp>
        <p:nvSpPr>
          <p:cNvPr id="132" name="Rounded Rectangle 131"/>
          <p:cNvSpPr/>
          <p:nvPr/>
        </p:nvSpPr>
        <p:spPr>
          <a:xfrm>
            <a:off x="1339645" y="2962349"/>
            <a:ext cx="3435079" cy="682750"/>
          </a:xfrm>
          <a:prstGeom prst="roundRect">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Logging / Metrics</a:t>
            </a:r>
            <a:endParaRPr lang="en-US" sz="1800" dirty="0"/>
          </a:p>
        </p:txBody>
      </p:sp>
      <p:sp>
        <p:nvSpPr>
          <p:cNvPr id="146" name="Rounded Rectangle 145"/>
          <p:cNvSpPr/>
          <p:nvPr/>
        </p:nvSpPr>
        <p:spPr>
          <a:xfrm>
            <a:off x="1337265" y="872207"/>
            <a:ext cx="5136697" cy="2010138"/>
          </a:xfrm>
          <a:prstGeom prst="roundRect">
            <a:avLst>
              <a:gd name="adj" fmla="val 2308"/>
            </a:avLst>
          </a:prstGeom>
          <a:solidFill>
            <a:srgbClr val="33928A"/>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dirty="0" smtClean="0">
                <a:solidFill>
                  <a:srgbClr val="FFFFFF"/>
                </a:solidFill>
              </a:rPr>
              <a:t>Elastic Container Runtime</a:t>
            </a:r>
            <a:endParaRPr lang="en-US" sz="1800" dirty="0"/>
          </a:p>
        </p:txBody>
      </p:sp>
      <p:sp>
        <p:nvSpPr>
          <p:cNvPr id="147" name="AutoShape 5"/>
          <p:cNvSpPr>
            <a:spLocks noChangeArrowheads="1"/>
          </p:cNvSpPr>
          <p:nvPr/>
        </p:nvSpPr>
        <p:spPr bwMode="auto">
          <a:xfrm>
            <a:off x="4837299" y="2962349"/>
            <a:ext cx="1663133" cy="701034"/>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Application</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800" b="1" dirty="0" smtClean="0">
                <a:solidFill>
                  <a:srgbClr val="FFFFFF"/>
                </a:solidFill>
              </a:rPr>
              <a:t>Access</a:t>
            </a:r>
            <a:endParaRPr lang="en-US" sz="2000" b="1" dirty="0">
              <a:solidFill>
                <a:srgbClr val="FFFFFF"/>
              </a:solidFill>
            </a:endParaRPr>
          </a:p>
        </p:txBody>
      </p:sp>
      <p:sp>
        <p:nvSpPr>
          <p:cNvPr id="148" name="AutoShape 3"/>
          <p:cNvSpPr>
            <a:spLocks noChangeArrowheads="1"/>
          </p:cNvSpPr>
          <p:nvPr/>
        </p:nvSpPr>
        <p:spPr bwMode="auto">
          <a:xfrm>
            <a:off x="3045802" y="388970"/>
            <a:ext cx="3386288" cy="387796"/>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Platform Access</a:t>
            </a:r>
            <a:endParaRPr lang="en-US" sz="1600" b="1" dirty="0">
              <a:solidFill>
                <a:srgbClr val="FFFFFF"/>
              </a:solidFill>
            </a:endParaRPr>
          </a:p>
        </p:txBody>
      </p:sp>
      <p:sp>
        <p:nvSpPr>
          <p:cNvPr id="149" name="AutoShape 3"/>
          <p:cNvSpPr>
            <a:spLocks noChangeArrowheads="1"/>
          </p:cNvSpPr>
          <p:nvPr/>
        </p:nvSpPr>
        <p:spPr bwMode="auto">
          <a:xfrm>
            <a:off x="6671034" y="453066"/>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Ops Manager</a:t>
            </a:r>
            <a:endParaRPr lang="en-US" sz="1600" b="1" dirty="0">
              <a:solidFill>
                <a:srgbClr val="FFFFFF"/>
              </a:solidFill>
            </a:endParaRPr>
          </a:p>
        </p:txBody>
      </p:sp>
      <p:sp>
        <p:nvSpPr>
          <p:cNvPr id="150" name="AutoShape 3"/>
          <p:cNvSpPr>
            <a:spLocks noChangeArrowheads="1"/>
          </p:cNvSpPr>
          <p:nvPr/>
        </p:nvSpPr>
        <p:spPr bwMode="auto">
          <a:xfrm>
            <a:off x="6667794" y="1490128"/>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151" name="AutoShape 3"/>
          <p:cNvSpPr>
            <a:spLocks noChangeArrowheads="1"/>
          </p:cNvSpPr>
          <p:nvPr/>
        </p:nvSpPr>
        <p:spPr bwMode="auto">
          <a:xfrm>
            <a:off x="6667794" y="2552610"/>
            <a:ext cx="1761336" cy="890081"/>
          </a:xfrm>
          <a:prstGeom prst="roundRect">
            <a:avLst>
              <a:gd name="adj" fmla="val 4579"/>
            </a:avLst>
          </a:prstGeom>
          <a:solidFill>
            <a:srgbClr val="33928A"/>
          </a:solidFill>
          <a:ln>
            <a:solidFill>
              <a:srgbClr val="FFFFFF"/>
            </a:solidFill>
          </a:ln>
          <a:effectLst>
            <a:outerShdw blurRad="63500" dist="75597" dir="1064680" algn="ctr" rotWithShape="0">
              <a:srgbClr val="808080">
                <a:alpha val="35036"/>
              </a:srgbClr>
            </a:outerShdw>
          </a:effectLst>
        </p:spPr>
        <p:txBody>
          <a:bodyPr lIns="320040" tIns="0" rIns="0" bIns="0" anchor="ct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dirty="0" smtClean="0">
                <a:solidFill>
                  <a:srgbClr val="FFFFFF"/>
                </a:solidFill>
              </a:rPr>
              <a:t>Service</a:t>
            </a:r>
            <a:endParaRPr lang="en-US" sz="1600" b="1" dirty="0">
              <a:solidFill>
                <a:srgbClr val="FFFFFF"/>
              </a:solidFill>
            </a:endParaRPr>
          </a:p>
        </p:txBody>
      </p:sp>
      <p:sp>
        <p:nvSpPr>
          <p:cNvPr id="201" name="Rounded Rectangle 200"/>
          <p:cNvSpPr/>
          <p:nvPr/>
        </p:nvSpPr>
        <p:spPr bwMode="auto">
          <a:xfrm rot="16200000">
            <a:off x="-360697" y="2003327"/>
            <a:ext cx="2760500" cy="492726"/>
          </a:xfrm>
          <a:prstGeom prst="roundRect">
            <a:avLst>
              <a:gd name="adj" fmla="val 17740"/>
            </a:avLst>
          </a:prstGeom>
          <a:solidFill>
            <a:srgbClr val="33928A"/>
          </a:solidFill>
          <a:ln w="41275">
            <a:noFill/>
            <a:round/>
            <a:headEnd/>
            <a:tailEnd/>
          </a:ln>
        </p:spPr>
        <p:txBody>
          <a:bodyPr wrap="none" lIns="91440" tIns="0" rIns="91440" bIns="0" rtlCol="0" anchor="ctr"/>
          <a:lstStyle/>
          <a:p>
            <a:pPr algn="ctr"/>
            <a:r>
              <a:rPr lang="en-US" sz="1800" dirty="0">
                <a:solidFill>
                  <a:prstClr val="white">
                    <a:lumMod val="95000"/>
                  </a:prstClr>
                </a:solidFill>
                <a:latin typeface="Calibri"/>
              </a:rPr>
              <a:t>Dynamic </a:t>
            </a:r>
            <a:r>
              <a:rPr lang="en-US" sz="1800" dirty="0" smtClean="0">
                <a:solidFill>
                  <a:prstClr val="white">
                    <a:lumMod val="95000"/>
                  </a:prstClr>
                </a:solidFill>
                <a:latin typeface="Calibri"/>
              </a:rPr>
              <a:t>Router</a:t>
            </a:r>
          </a:p>
        </p:txBody>
      </p:sp>
      <p:sp>
        <p:nvSpPr>
          <p:cNvPr id="202" name="Shape 346"/>
          <p:cNvSpPr/>
          <p:nvPr/>
        </p:nvSpPr>
        <p:spPr>
          <a:xfrm>
            <a:off x="856193" y="3171326"/>
            <a:ext cx="355844" cy="342035"/>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0609733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46"/>
                                        </p:tgtEl>
                                      </p:cBhvr>
                                    </p:animEffect>
                                    <p:set>
                                      <p:cBhvr>
                                        <p:cTn id="12" dur="1" fill="hold">
                                          <p:stCondLst>
                                            <p:cond delay="499"/>
                                          </p:stCondLst>
                                        </p:cTn>
                                        <p:tgtEl>
                                          <p:spTgt spid="1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2"/>
                                        </p:tgtEl>
                                      </p:cBhvr>
                                    </p:animEffect>
                                    <p:set>
                                      <p:cBhvr>
                                        <p:cTn id="17" dur="1" fill="hold">
                                          <p:stCondLst>
                                            <p:cond delay="499"/>
                                          </p:stCondLst>
                                        </p:cTn>
                                        <p:tgtEl>
                                          <p:spTgt spid="13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7"/>
                                        </p:tgtEl>
                                      </p:cBhvr>
                                    </p:animEffect>
                                    <p:set>
                                      <p:cBhvr>
                                        <p:cTn id="22" dur="1" fill="hold">
                                          <p:stCondLst>
                                            <p:cond delay="499"/>
                                          </p:stCondLst>
                                        </p:cTn>
                                        <p:tgtEl>
                                          <p:spTgt spid="14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49"/>
                                        </p:tgtEl>
                                      </p:cBhvr>
                                    </p:animEffect>
                                    <p:set>
                                      <p:cBhvr>
                                        <p:cTn id="27" dur="1" fill="hold">
                                          <p:stCondLst>
                                            <p:cond delay="499"/>
                                          </p:stCondLst>
                                        </p:cTn>
                                        <p:tgtEl>
                                          <p:spTgt spid="14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51"/>
                                        </p:tgtEl>
                                      </p:cBhvr>
                                    </p:animEffect>
                                    <p:set>
                                      <p:cBhvr>
                                        <p:cTn id="32" dur="1" fill="hold">
                                          <p:stCondLst>
                                            <p:cond delay="499"/>
                                          </p:stCondLst>
                                        </p:cTn>
                                        <p:tgtEl>
                                          <p:spTgt spid="151"/>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150"/>
                                        </p:tgtEl>
                                      </p:cBhvr>
                                    </p:animEffect>
                                    <p:set>
                                      <p:cBhvr>
                                        <p:cTn id="35" dur="1" fill="hold">
                                          <p:stCondLst>
                                            <p:cond delay="499"/>
                                          </p:stCondLst>
                                        </p:cTn>
                                        <p:tgtEl>
                                          <p:spTgt spid="1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46" grpId="0" animBg="1"/>
      <p:bldP spid="147" grpId="0" animBg="1"/>
      <p:bldP spid="148" grpId="0" animBg="1"/>
      <p:bldP spid="149" grpId="0" animBg="1"/>
      <p:bldP spid="150" grpId="0" animBg="1"/>
      <p:bldP spid="15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grpSp>
        <p:nvGrpSpPr>
          <p:cNvPr id="2" name="Group 24"/>
          <p:cNvGrpSpPr/>
          <p:nvPr/>
        </p:nvGrpSpPr>
        <p:grpSpPr>
          <a:xfrm>
            <a:off x="3754006" y="2328641"/>
            <a:ext cx="1187450" cy="800195"/>
            <a:chOff x="1314450" y="2381250"/>
            <a:chExt cx="1847850" cy="1245223"/>
          </a:xfrm>
        </p:grpSpPr>
        <p:sp>
          <p:nvSpPr>
            <p:cNvPr id="24" name="Rounded Rectangle 23"/>
            <p:cNvSpPr/>
            <p:nvPr/>
          </p:nvSpPr>
          <p:spPr>
            <a:xfrm>
              <a:off x="1752600" y="2806700"/>
              <a:ext cx="1028700" cy="635000"/>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1" descr="cf-green.png"/>
            <p:cNvPicPr>
              <a:picLocks noChangeAspect="1"/>
            </p:cNvPicPr>
            <p:nvPr/>
          </p:nvPicPr>
          <p:blipFill>
            <a:blip r:embed="rId4"/>
            <a:stretch>
              <a:fillRect/>
            </a:stretch>
          </p:blipFill>
          <p:spPr>
            <a:xfrm>
              <a:off x="1314450" y="2381250"/>
              <a:ext cx="1847850" cy="1245223"/>
            </a:xfrm>
            <a:prstGeom prst="rect">
              <a:avLst/>
            </a:prstGeom>
          </p:spPr>
        </p:pic>
      </p:gr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1396070"/>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74CEC7"/>
                </a:solidFill>
              </a:rPr>
              <a:t>D e m o</a:t>
            </a:r>
            <a:endParaRPr lang="en" sz="2100" b="1" cap="all" dirty="0">
              <a:solidFill>
                <a:srgbClr val="74CEC7"/>
              </a:solidFill>
            </a:endParaRPr>
          </a:p>
        </p:txBody>
      </p:sp>
    </p:spTree>
    <p:extLst>
      <p:ext uri="{BB962C8B-B14F-4D97-AF65-F5344CB8AC3E}">
        <p14:creationId xmlns:p14="http://schemas.microsoft.com/office/powerpoint/2010/main" val="14197918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643184"/>
            <a:ext cx="1328130"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574" y="125392"/>
            <a:ext cx="8410575" cy="539844"/>
          </a:xfrm>
        </p:spPr>
        <p:txBody>
          <a:bodyPr/>
          <a:lstStyle/>
          <a:p>
            <a:r>
              <a:rPr lang="en-US" sz="2800" dirty="0">
                <a:solidFill>
                  <a:srgbClr val="2C95DD"/>
                </a:solidFill>
              </a:rPr>
              <a:t>Overview: Pushing an Application</a:t>
            </a: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643184"/>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57311" y="873586"/>
            <a:ext cx="5169845" cy="3705975"/>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4D4D4D"/>
              </a:solidFill>
            </a:endParaRPr>
          </a:p>
        </p:txBody>
      </p:sp>
      <p:sp>
        <p:nvSpPr>
          <p:cNvPr id="6" name="TextBox 5"/>
          <p:cNvSpPr txBox="1"/>
          <p:nvPr/>
        </p:nvSpPr>
        <p:spPr>
          <a:xfrm>
            <a:off x="238203" y="1581150"/>
            <a:ext cx="1745703" cy="43088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FFFFF"/>
                </a:solidFill>
              </a:rPr>
              <a:t>Upload app bits and metadata</a:t>
            </a:r>
          </a:p>
        </p:txBody>
      </p:sp>
      <p:sp>
        <p:nvSpPr>
          <p:cNvPr id="8" name="TextBox 7"/>
          <p:cNvSpPr txBox="1"/>
          <p:nvPr/>
        </p:nvSpPr>
        <p:spPr>
          <a:xfrm>
            <a:off x="2362200" y="1740675"/>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108826" y="2544762"/>
            <a:ext cx="3695568"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27" name="Oval 42"/>
          <p:cNvSpPr/>
          <p:nvPr/>
        </p:nvSpPr>
        <p:spPr>
          <a:xfrm>
            <a:off x="3841318" y="3070528"/>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73144" y="975211"/>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18266" y="1089215"/>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5923260" y="975211"/>
            <a:ext cx="2590799" cy="443726"/>
            <a:chOff x="6057118" y="925559"/>
            <a:chExt cx="2590799" cy="443726"/>
          </a:xfrm>
        </p:grpSpPr>
        <p:sp>
          <p:nvSpPr>
            <p:cNvPr id="44" name="Rounded Rectangle 43"/>
            <p:cNvSpPr>
              <a:spLocks noChangeArrowheads="1"/>
            </p:cNvSpPr>
            <p:nvPr/>
          </p:nvSpPr>
          <p:spPr bwMode="auto">
            <a:xfrm>
              <a:off x="6057118" y="925559"/>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20624" y="10395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4961603" y="1568058"/>
            <a:ext cx="1574503"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6933400" y="1568058"/>
            <a:ext cx="1585224"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2637" y="3212154"/>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67437" y="3091504"/>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07617" y="2970854"/>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2000053"/>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2052758"/>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46870" y="11513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617210" y="3358606"/>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20553" y="346213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559478" y="1183055"/>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581119" y="975211"/>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grpSp>
        <p:nvGrpSpPr>
          <p:cNvPr id="19" name="Group 18"/>
          <p:cNvGrpSpPr/>
          <p:nvPr/>
        </p:nvGrpSpPr>
        <p:grpSpPr>
          <a:xfrm>
            <a:off x="4961444" y="2277052"/>
            <a:ext cx="1565494" cy="443726"/>
            <a:chOff x="4251036" y="2064226"/>
            <a:chExt cx="1565494" cy="443726"/>
          </a:xfrm>
        </p:grpSpPr>
        <p:sp>
          <p:nvSpPr>
            <p:cNvPr id="50" name="Shape 332"/>
            <p:cNvSpPr/>
            <p:nvPr/>
          </p:nvSpPr>
          <p:spPr>
            <a:xfrm>
              <a:off x="4251036"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a:solidFill>
                    <a:schemeClr val="lt1"/>
                  </a:solidFill>
                  <a:latin typeface="Arial"/>
                  <a:ea typeface="Arial"/>
                  <a:cs typeface="Arial"/>
                  <a:sym typeface="Arial"/>
                </a:rPr>
                <a:t>Cloud Controller Bridge</a:t>
              </a:r>
            </a:p>
          </p:txBody>
        </p:sp>
        <p:sp>
          <p:nvSpPr>
            <p:cNvPr id="54" name="Shape 333"/>
            <p:cNvSpPr/>
            <p:nvPr/>
          </p:nvSpPr>
          <p:spPr>
            <a:xfrm>
              <a:off x="4316214" y="2211417"/>
              <a:ext cx="218351" cy="216988"/>
            </a:xfrm>
            <a:prstGeom prst="blockArc">
              <a:avLst>
                <a:gd name="adj1" fmla="val 10800000"/>
                <a:gd name="adj2" fmla="val 0"/>
                <a:gd name="adj3" fmla="val 25000"/>
              </a:avLst>
            </a:prstGeom>
            <a:solidFill>
              <a:schemeClr val="lt1"/>
            </a:solid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lt1"/>
                </a:solidFill>
                <a:latin typeface="Arial"/>
                <a:ea typeface="Arial"/>
                <a:cs typeface="Arial"/>
                <a:sym typeface="Arial"/>
              </a:endParaRPr>
            </a:p>
          </p:txBody>
        </p:sp>
      </p:grpSp>
      <p:grpSp>
        <p:nvGrpSpPr>
          <p:cNvPr id="16" name="Group 15"/>
          <p:cNvGrpSpPr/>
          <p:nvPr/>
        </p:nvGrpSpPr>
        <p:grpSpPr>
          <a:xfrm>
            <a:off x="6916370" y="2277052"/>
            <a:ext cx="1593085" cy="443726"/>
            <a:chOff x="6213824" y="2064226"/>
            <a:chExt cx="1565494" cy="443726"/>
          </a:xfrm>
        </p:grpSpPr>
        <p:sp>
          <p:nvSpPr>
            <p:cNvPr id="55" name="Shape 332"/>
            <p:cNvSpPr/>
            <p:nvPr/>
          </p:nvSpPr>
          <p:spPr>
            <a:xfrm>
              <a:off x="6213824" y="2064226"/>
              <a:ext cx="1565494"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i="0" u="none" strike="noStrike" cap="none" dirty="0" smtClean="0">
                  <a:solidFill>
                    <a:schemeClr val="lt1"/>
                  </a:solidFill>
                  <a:latin typeface="Arial"/>
                  <a:ea typeface="Arial"/>
                  <a:cs typeface="Arial"/>
                  <a:sym typeface="Arial"/>
                </a:rPr>
                <a:t>BBS / </a:t>
              </a:r>
              <a:r>
                <a:rPr lang="en-US" sz="1200" b="1" i="0" u="none" strike="noStrike" cap="none" dirty="0" err="1" smtClean="0">
                  <a:solidFill>
                    <a:schemeClr val="lt1"/>
                  </a:solidFill>
                  <a:latin typeface="Arial"/>
                  <a:ea typeface="Arial"/>
                  <a:cs typeface="Arial"/>
                  <a:sym typeface="Arial"/>
                </a:rPr>
                <a:t>etcd</a:t>
              </a:r>
              <a:endParaRPr lang="en-US" sz="1200" b="1" i="0" u="none" strike="noStrike" cap="none" dirty="0">
                <a:solidFill>
                  <a:schemeClr val="lt1"/>
                </a:solidFill>
                <a:latin typeface="Arial"/>
                <a:ea typeface="Arial"/>
                <a:cs typeface="Arial"/>
                <a:sym typeface="Arial"/>
              </a:endParaRPr>
            </a:p>
          </p:txBody>
        </p:sp>
        <p:sp>
          <p:nvSpPr>
            <p:cNvPr id="61" name="Oval 194"/>
            <p:cNvSpPr/>
            <p:nvPr/>
          </p:nvSpPr>
          <p:spPr>
            <a:xfrm>
              <a:off x="7420342" y="2224164"/>
              <a:ext cx="192662" cy="163866"/>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925539" y="3041112"/>
            <a:ext cx="1565494" cy="685830"/>
            <a:chOff x="6964479" y="2768711"/>
            <a:chExt cx="1565494" cy="685830"/>
          </a:xfrm>
        </p:grpSpPr>
        <p:sp>
          <p:nvSpPr>
            <p:cNvPr id="58" name="AutoShape 5"/>
            <p:cNvSpPr>
              <a:spLocks noChangeArrowheads="1"/>
            </p:cNvSpPr>
            <p:nvPr/>
          </p:nvSpPr>
          <p:spPr bwMode="auto">
            <a:xfrm>
              <a:off x="6964479" y="2768711"/>
              <a:ext cx="1565494" cy="685830"/>
            </a:xfrm>
            <a:prstGeom prst="roundRect">
              <a:avLst>
                <a:gd name="adj" fmla="val 7401"/>
              </a:avLst>
            </a:prstGeom>
            <a:solidFill>
              <a:srgbClr val="2F8880"/>
            </a:solidFill>
            <a:ln w="9360" cap="sq">
              <a:solidFill>
                <a:srgbClr val="FFFFFF"/>
              </a:solidFill>
              <a:miter lim="800000"/>
              <a:headEnd/>
              <a:tailEnd/>
            </a:ln>
            <a:effectLst>
              <a:outerShdw blurRad="63500" dist="75597" dir="1064680" algn="ctr" rotWithShape="0">
                <a:srgbClr val="808080">
                  <a:alpha val="35036"/>
                </a:srgbClr>
              </a:outerShdw>
            </a:effectLst>
          </p:spPr>
          <p:txBody>
            <a:bodyPr lIns="0" tIns="0" rIns="0" bIns="0"/>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smtClean="0">
                  <a:solidFill>
                    <a:srgbClr val="FFFFFF"/>
                  </a:solidFill>
                </a:rPr>
                <a:t>Brain</a:t>
              </a:r>
              <a:endParaRPr lang="en-US" sz="1600" b="1" dirty="0">
                <a:solidFill>
                  <a:srgbClr val="FFFFFF"/>
                </a:solidFill>
              </a:endParaRPr>
            </a:p>
          </p:txBody>
        </p:sp>
        <p:sp>
          <p:nvSpPr>
            <p:cNvPr id="60" name="AutoShape 11"/>
            <p:cNvSpPr>
              <a:spLocks noChangeArrowheads="1"/>
            </p:cNvSpPr>
            <p:nvPr/>
          </p:nvSpPr>
          <p:spPr bwMode="auto">
            <a:xfrm>
              <a:off x="7138833" y="3041463"/>
              <a:ext cx="1191882" cy="274307"/>
            </a:xfrm>
            <a:prstGeom prst="roundRect">
              <a:avLst>
                <a:gd name="adj" fmla="val 347"/>
              </a:avLst>
            </a:prstGeom>
            <a:solidFill>
              <a:srgbClr val="004A4A"/>
            </a:solidFill>
            <a:ln w="9525" cap="flat">
              <a:solidFill>
                <a:srgbClr val="FFFFFF"/>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5000" rIns="90000" bIns="450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dirty="0" smtClean="0">
                  <a:solidFill>
                    <a:srgbClr val="FFFFFF"/>
                  </a:solidFill>
                </a:rPr>
                <a:t>Auctioneer</a:t>
              </a:r>
              <a:endParaRPr lang="en-US" sz="1400" dirty="0">
                <a:solidFill>
                  <a:srgbClr val="FFFFFF"/>
                </a:solidFill>
              </a:endParaRPr>
            </a:p>
          </p:txBody>
        </p:sp>
        <p:sp>
          <p:nvSpPr>
            <p:cNvPr id="62" name="Shape 352"/>
            <p:cNvSpPr/>
            <p:nvPr/>
          </p:nvSpPr>
          <p:spPr>
            <a:xfrm>
              <a:off x="7200876" y="3111784"/>
              <a:ext cx="150755" cy="128310"/>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grpSp>
      <p:sp>
        <p:nvSpPr>
          <p:cNvPr id="22" name="TextBox 21"/>
          <p:cNvSpPr txBox="1"/>
          <p:nvPr/>
        </p:nvSpPr>
        <p:spPr>
          <a:xfrm>
            <a:off x="4332862" y="1627566"/>
            <a:ext cx="734575" cy="307777"/>
          </a:xfrm>
          <a:prstGeom prst="rect">
            <a:avLst/>
          </a:prstGeom>
          <a:noFill/>
        </p:spPr>
        <p:txBody>
          <a:bodyPr wrap="square" rtlCol="0">
            <a:spAutoFit/>
          </a:bodyPr>
          <a:lstStyle/>
          <a:p>
            <a:r>
              <a:rPr lang="en-US" dirty="0" smtClean="0"/>
              <a:t>Stage</a:t>
            </a:r>
            <a:endParaRPr lang="en-US" dirty="0"/>
          </a:p>
        </p:txBody>
      </p:sp>
      <p:sp>
        <p:nvSpPr>
          <p:cNvPr id="65" name="TextBox 64"/>
          <p:cNvSpPr txBox="1"/>
          <p:nvPr/>
        </p:nvSpPr>
        <p:spPr>
          <a:xfrm>
            <a:off x="7535090" y="3695307"/>
            <a:ext cx="663332" cy="307777"/>
          </a:xfrm>
          <a:prstGeom prst="rect">
            <a:avLst/>
          </a:prstGeom>
          <a:noFill/>
        </p:spPr>
        <p:txBody>
          <a:bodyPr wrap="square" rtlCol="0">
            <a:spAutoFit/>
          </a:bodyPr>
          <a:lstStyle/>
          <a:p>
            <a:r>
              <a:rPr lang="en-US" dirty="0" smtClean="0"/>
              <a:t>Task</a:t>
            </a:r>
            <a:endParaRPr lang="en-US" dirty="0"/>
          </a:p>
        </p:txBody>
      </p:sp>
      <p:cxnSp>
        <p:nvCxnSpPr>
          <p:cNvPr id="71" name="Shape 334"/>
          <p:cNvCxnSpPr>
            <a:stCxn id="50" idx="0"/>
            <a:endCxn id="47" idx="2"/>
          </p:cNvCxnSpPr>
          <p:nvPr/>
        </p:nvCxnSpPr>
        <p:spPr>
          <a:xfrm flipV="1">
            <a:off x="5744191" y="2011784"/>
            <a:ext cx="4664" cy="265268"/>
          </a:xfrm>
          <a:prstGeom prst="straightConnector1">
            <a:avLst/>
          </a:prstGeom>
          <a:noFill/>
          <a:ln w="19050" cap="flat" cmpd="sng">
            <a:solidFill>
              <a:schemeClr val="lt2"/>
            </a:solidFill>
            <a:prstDash val="solid"/>
            <a:round/>
            <a:headEnd type="stealth" w="lg" len="lg"/>
            <a:tailEnd type="none" w="med" len="med"/>
          </a:ln>
        </p:spPr>
      </p:cxnSp>
      <p:cxnSp>
        <p:nvCxnSpPr>
          <p:cNvPr id="74" name="Shape 334"/>
          <p:cNvCxnSpPr>
            <a:stCxn id="55" idx="1"/>
            <a:endCxn id="50" idx="3"/>
          </p:cNvCxnSpPr>
          <p:nvPr/>
        </p:nvCxnSpPr>
        <p:spPr>
          <a:xfrm flipH="1">
            <a:off x="6526938" y="2498915"/>
            <a:ext cx="389432" cy="0"/>
          </a:xfrm>
          <a:prstGeom prst="straightConnector1">
            <a:avLst/>
          </a:prstGeom>
          <a:noFill/>
          <a:ln w="19050" cap="flat" cmpd="sng">
            <a:solidFill>
              <a:schemeClr val="lt2"/>
            </a:solidFill>
            <a:prstDash val="solid"/>
            <a:round/>
            <a:headEnd type="stealth" w="lg" len="lg"/>
            <a:tailEnd type="none" w="med" len="med"/>
          </a:ln>
        </p:spPr>
      </p:cxnSp>
      <p:cxnSp>
        <p:nvCxnSpPr>
          <p:cNvPr id="77" name="Shape 334"/>
          <p:cNvCxnSpPr>
            <a:stCxn id="58" idx="0"/>
          </p:cNvCxnSpPr>
          <p:nvPr/>
        </p:nvCxnSpPr>
        <p:spPr>
          <a:xfrm flipV="1">
            <a:off x="7708286" y="2720778"/>
            <a:ext cx="0" cy="320334"/>
          </a:xfrm>
          <a:prstGeom prst="straightConnector1">
            <a:avLst/>
          </a:prstGeom>
          <a:noFill/>
          <a:ln w="19050" cap="flat" cmpd="sng">
            <a:solidFill>
              <a:schemeClr val="lt2"/>
            </a:solidFill>
            <a:prstDash val="solid"/>
            <a:round/>
            <a:headEnd type="stealth" w="lg" len="lg"/>
            <a:tailEnd type="none" w="med" len="med"/>
          </a:ln>
        </p:spPr>
      </p:cxnSp>
      <p:cxnSp>
        <p:nvCxnSpPr>
          <p:cNvPr id="80" name="Shape 334"/>
          <p:cNvCxnSpPr>
            <a:endCxn id="58" idx="1"/>
          </p:cNvCxnSpPr>
          <p:nvPr/>
        </p:nvCxnSpPr>
        <p:spPr>
          <a:xfrm>
            <a:off x="6578566" y="3384027"/>
            <a:ext cx="346973" cy="0"/>
          </a:xfrm>
          <a:prstGeom prst="straightConnector1">
            <a:avLst/>
          </a:prstGeom>
          <a:noFill/>
          <a:ln w="19050" cap="flat" cmpd="sng">
            <a:solidFill>
              <a:schemeClr val="lt2"/>
            </a:solidFill>
            <a:prstDash val="solid"/>
            <a:round/>
            <a:headEnd type="stealth" w="lg" len="lg"/>
            <a:tailEnd type="none" w="med" len="med"/>
          </a:ln>
        </p:spPr>
      </p:cxnSp>
      <p:sp>
        <p:nvSpPr>
          <p:cNvPr id="99" name="TextBox 98"/>
          <p:cNvSpPr txBox="1"/>
          <p:nvPr/>
        </p:nvSpPr>
        <p:spPr>
          <a:xfrm>
            <a:off x="238203" y="2454354"/>
            <a:ext cx="2436564" cy="1274708"/>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FFFFF"/>
                </a:solidFill>
              </a:rPr>
              <a:t>Create and bind services</a:t>
            </a:r>
          </a:p>
          <a:p>
            <a:pPr marL="342900" indent="-342900">
              <a:lnSpc>
                <a:spcPct val="150000"/>
              </a:lnSpc>
              <a:buFont typeface="+mj-ea"/>
              <a:buAutoNum type="circleNumDbPlain" startAt="2"/>
            </a:pPr>
            <a:r>
              <a:rPr lang="en-US" dirty="0" smtClean="0">
                <a:solidFill>
                  <a:srgbClr val="FFFFFF"/>
                </a:solidFill>
              </a:rPr>
              <a:t>Stage application</a:t>
            </a:r>
          </a:p>
          <a:p>
            <a:pPr marL="342900" indent="-342900">
              <a:lnSpc>
                <a:spcPct val="150000"/>
              </a:lnSpc>
              <a:buFont typeface="+mj-ea"/>
              <a:buAutoNum type="circleNumDbPlain" startAt="2"/>
            </a:pPr>
            <a:r>
              <a:rPr lang="en-US" dirty="0" smtClean="0">
                <a:solidFill>
                  <a:srgbClr val="FFFFFF"/>
                </a:solidFill>
              </a:rPr>
              <a:t>Deploy application</a:t>
            </a:r>
          </a:p>
          <a:p>
            <a:pPr marL="342900" indent="-342900">
              <a:lnSpc>
                <a:spcPct val="150000"/>
              </a:lnSpc>
              <a:buFont typeface="+mj-ea"/>
              <a:buAutoNum type="circleNumDbPlain" startAt="2"/>
            </a:pPr>
            <a:r>
              <a:rPr lang="en-US" dirty="0" smtClean="0">
                <a:solidFill>
                  <a:srgbClr val="FFFFFF"/>
                </a:solidFill>
              </a:rPr>
              <a:t>Manage application health</a:t>
            </a:r>
          </a:p>
        </p:txBody>
      </p:sp>
      <p:sp>
        <p:nvSpPr>
          <p:cNvPr id="100" name="Right Arrow 99"/>
          <p:cNvSpPr/>
          <p:nvPr/>
        </p:nvSpPr>
        <p:spPr>
          <a:xfrm>
            <a:off x="6536106" y="1615707"/>
            <a:ext cx="40934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rot="10800000">
            <a:off x="6521678" y="1819885"/>
            <a:ext cx="411721"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4332862" y="1629971"/>
            <a:ext cx="734575" cy="307777"/>
          </a:xfrm>
          <a:prstGeom prst="rect">
            <a:avLst/>
          </a:prstGeom>
          <a:noFill/>
        </p:spPr>
        <p:txBody>
          <a:bodyPr wrap="square" rtlCol="0">
            <a:spAutoFit/>
          </a:bodyPr>
          <a:lstStyle/>
          <a:p>
            <a:r>
              <a:rPr lang="en-US" dirty="0" smtClean="0"/>
              <a:t>Deploy</a:t>
            </a:r>
            <a:endParaRPr lang="en-US" dirty="0"/>
          </a:p>
        </p:txBody>
      </p:sp>
      <p:sp>
        <p:nvSpPr>
          <p:cNvPr id="45" name="TextBox 44"/>
          <p:cNvSpPr txBox="1"/>
          <p:nvPr/>
        </p:nvSpPr>
        <p:spPr>
          <a:xfrm>
            <a:off x="7581119" y="3725314"/>
            <a:ext cx="663467" cy="307777"/>
          </a:xfrm>
          <a:prstGeom prst="rect">
            <a:avLst/>
          </a:prstGeom>
          <a:noFill/>
        </p:spPr>
        <p:txBody>
          <a:bodyPr wrap="square" rtlCol="0">
            <a:spAutoFit/>
          </a:bodyPr>
          <a:lstStyle/>
          <a:p>
            <a:r>
              <a:rPr lang="en-US" dirty="0" smtClean="0"/>
              <a:t>LRP</a:t>
            </a:r>
            <a:endParaRPr lang="en-US" dirty="0"/>
          </a:p>
        </p:txBody>
      </p:sp>
      <p:sp>
        <p:nvSpPr>
          <p:cNvPr id="105" name="Shape 356"/>
          <p:cNvSpPr/>
          <p:nvPr/>
        </p:nvSpPr>
        <p:spPr>
          <a:xfrm>
            <a:off x="6344962" y="4367949"/>
            <a:ext cx="679179" cy="215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lgn="ctr">
              <a:defRPr>
                <a:solidFill>
                  <a:srgbClr val="000000"/>
                </a:solidFill>
                <a:uFillTx/>
              </a:defRPr>
            </a:pPr>
            <a:r>
              <a:rPr dirty="0" smtClean="0">
                <a:solidFill>
                  <a:srgbClr val="33928A"/>
                </a:solidFill>
                <a:uFill>
                  <a:solidFill>
                    <a:srgbClr val="4D4D4D"/>
                  </a:solidFill>
                </a:uFill>
              </a:rPr>
              <a:t>Runtime</a:t>
            </a:r>
            <a:endParaRPr dirty="0">
              <a:solidFill>
                <a:srgbClr val="33928A"/>
              </a:solidFill>
              <a:uFill>
                <a:solidFill>
                  <a:srgbClr val="4D4D4D"/>
                </a:solidFill>
              </a:uFill>
            </a:endParaRPr>
          </a:p>
        </p:txBody>
      </p:sp>
      <p:pic>
        <p:nvPicPr>
          <p:cNvPr id="3" name="Picture 2" descr="PivotalCloudFoundry-CloudRings-OnDar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638" y="3924234"/>
            <a:ext cx="706503" cy="471111"/>
          </a:xfrm>
          <a:prstGeom prst="rect">
            <a:avLst/>
          </a:prstGeom>
        </p:spPr>
      </p:pic>
    </p:spTree>
    <p:extLst>
      <p:ext uri="{BB962C8B-B14F-4D97-AF65-F5344CB8AC3E}">
        <p14:creationId xmlns:p14="http://schemas.microsoft.com/office/powerpoint/2010/main" val="20620893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0.00174 -0.00123 C 0.10712 0.07557 0.21597 0.15238 0.26875 0.12338 C 0.32153 0.09439 0.3184 -0.04071 0.31528 -0.1755 " pathEditMode="relative" rAng="0" ptsTypes="aaA">
                                      <p:cBhvr>
                                        <p:cTn id="14" dur="2000" fill="hold"/>
                                        <p:tgtEl>
                                          <p:spTgt spid="91"/>
                                        </p:tgtEl>
                                        <p:attrNameLst>
                                          <p:attrName>ppt_x</p:attrName>
                                          <p:attrName>ppt_y</p:attrName>
                                        </p:attrNameLst>
                                      </p:cBhvr>
                                      <p:rCtr x="16163" y="-1049"/>
                                    </p:animMotion>
                                  </p:childTnLst>
                                </p:cTn>
                              </p:par>
                              <p:par>
                                <p:cTn id="15" presetID="0" presetClass="path" presetSubtype="0" accel="50000" decel="50000" fill="hold" grpId="0" nodeType="withEffect">
                                  <p:stCondLst>
                                    <p:cond delay="0"/>
                                  </p:stCondLst>
                                  <p:childTnLst>
                                    <p:animMotion origin="layout" path="M 8.88889E-6 7.0327E-6 C 0.15348 0.09378 0.30712 0.18754 0.38074 0.1567 C 0.45435 0.12585 0.44775 -0.02991 0.44133 -0.18568 " pathEditMode="relative" ptsTypes="aaA">
                                      <p:cBhvr>
                                        <p:cTn id="16" dur="2000" fill="hold"/>
                                        <p:tgtEl>
                                          <p:spTgt spid="13"/>
                                        </p:tgtEl>
                                        <p:attrNameLst>
                                          <p:attrName>ppt_x</p:attrName>
                                          <p:attrName>ppt_y</p:attrName>
                                        </p:attrNameLst>
                                      </p:cBhvr>
                                    </p:animMotion>
                                  </p:childTnLst>
                                </p:cTn>
                              </p:par>
                            </p:childTnLst>
                          </p:cTn>
                        </p:par>
                        <p:par>
                          <p:cTn id="17" fill="hold">
                            <p:stCondLst>
                              <p:cond delay="2000"/>
                            </p:stCondLst>
                            <p:childTnLst>
                              <p:par>
                                <p:cTn id="18" presetID="9" presetClass="entr" presetSubtype="0" fill="hold" grpId="1" nodeType="after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dissolve">
                                      <p:cBhvr>
                                        <p:cTn id="20" dur="500"/>
                                        <p:tgtEl>
                                          <p:spTgt spid="9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9">
                                            <p:txEl>
                                              <p:pRg st="0" end="0"/>
                                            </p:txEl>
                                          </p:spTgt>
                                        </p:tgtEl>
                                        <p:attrNameLst>
                                          <p:attrName>style.visibility</p:attrName>
                                        </p:attrNameLst>
                                      </p:cBhvr>
                                      <p:to>
                                        <p:strVal val="visible"/>
                                      </p:to>
                                    </p:set>
                                    <p:animEffect transition="in" filter="dissolve">
                                      <p:cBhvr>
                                        <p:cTn id="25" dur="500"/>
                                        <p:tgtEl>
                                          <p:spTgt spid="99">
                                            <p:txEl>
                                              <p:pRg st="0" end="0"/>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wipe(right)">
                                      <p:cBhvr>
                                        <p:cTn id="32" dur="500"/>
                                        <p:tgtEl>
                                          <p:spTgt spid="10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9">
                                            <p:txEl>
                                              <p:pRg st="1" end="1"/>
                                            </p:txEl>
                                          </p:spTgt>
                                        </p:tgtEl>
                                        <p:attrNameLst>
                                          <p:attrName>style.visibility</p:attrName>
                                        </p:attrNameLst>
                                      </p:cBhvr>
                                      <p:to>
                                        <p:strVal val="visible"/>
                                      </p:to>
                                    </p:set>
                                    <p:animEffect transition="in" filter="dissolve">
                                      <p:cBhvr>
                                        <p:cTn id="37" dur="500"/>
                                        <p:tgtEl>
                                          <p:spTgt spid="99">
                                            <p:txEl>
                                              <p:pRg st="1" end="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par>
                          <p:cTn id="41" fill="hold">
                            <p:stCondLst>
                              <p:cond delay="500"/>
                            </p:stCondLst>
                            <p:childTnLst>
                              <p:par>
                                <p:cTn id="42"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43" dur="2000" fill="hold"/>
                                        <p:tgtEl>
                                          <p:spTgt spid="22"/>
                                        </p:tgtEl>
                                        <p:attrNameLst>
                                          <p:attrName>ppt_x</p:attrName>
                                          <p:attrName>ppt_y</p:attrName>
                                        </p:attrNameLst>
                                      </p:cBhvr>
                                    </p:animMotion>
                                  </p:childTnLst>
                                </p:cTn>
                              </p:par>
                            </p:childTnLst>
                          </p:cTn>
                        </p:par>
                        <p:par>
                          <p:cTn id="44" fill="hold">
                            <p:stCondLst>
                              <p:cond delay="2500"/>
                            </p:stCondLst>
                            <p:childTnLst>
                              <p:par>
                                <p:cTn id="45" presetID="9" presetClass="exit" presetSubtype="0" fill="hold" grpId="2" nodeType="afterEffect">
                                  <p:stCondLst>
                                    <p:cond delay="0"/>
                                  </p:stCondLst>
                                  <p:childTnLst>
                                    <p:animEffect transition="out" filter="dissolv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9"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dissolve">
                                      <p:cBhvr>
                                        <p:cTn id="50" dur="500"/>
                                        <p:tgtEl>
                                          <p:spTgt spid="65"/>
                                        </p:tgtEl>
                                      </p:cBhvr>
                                    </p:animEffect>
                                  </p:childTnLst>
                                </p:cTn>
                              </p:par>
                            </p:childTnLst>
                          </p:cTn>
                        </p:par>
                        <p:par>
                          <p:cTn id="51" fill="hold">
                            <p:stCondLst>
                              <p:cond delay="3000"/>
                            </p:stCondLst>
                            <p:childTnLst>
                              <p:par>
                                <p:cTn id="52" presetID="0" presetClass="path" presetSubtype="0" accel="50000" decel="50000" fill="hold" grpId="0" nodeType="afterEffect">
                                  <p:stCondLst>
                                    <p:cond delay="0"/>
                                  </p:stCondLst>
                                  <p:childTnLst>
                                    <p:animMotion origin="layout" path="M -3.61111E-6 -8.64198E-7 L 0.01771 0.44105 " pathEditMode="relative" rAng="0" ptsTypes="AA">
                                      <p:cBhvr>
                                        <p:cTn id="53" dur="2000" fill="hold"/>
                                        <p:tgtEl>
                                          <p:spTgt spid="92"/>
                                        </p:tgtEl>
                                        <p:attrNameLst>
                                          <p:attrName>ppt_x</p:attrName>
                                          <p:attrName>ppt_y</p:attrName>
                                        </p:attrNameLst>
                                      </p:cBhvr>
                                      <p:rCtr x="885" y="22037"/>
                                    </p:animMotion>
                                  </p:childTnLst>
                                </p:cTn>
                              </p:par>
                            </p:childTnLst>
                          </p:cTn>
                        </p:par>
                        <p:par>
                          <p:cTn id="54" fill="hold">
                            <p:stCondLst>
                              <p:cond delay="5000"/>
                            </p:stCondLst>
                            <p:childTnLst>
                              <p:par>
                                <p:cTn id="55" presetID="22" presetClass="entr" presetSubtype="8" fill="hold"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96"/>
                                        </p:tgtEl>
                                        <p:attrNameLst>
                                          <p:attrName>style.visibility</p:attrName>
                                        </p:attrNameLst>
                                      </p:cBhvr>
                                      <p:to>
                                        <p:strVal val="visible"/>
                                      </p:to>
                                    </p:set>
                                    <p:animEffect transition="in" filter="fade">
                                      <p:cBhvr>
                                        <p:cTn id="61" dur="500"/>
                                        <p:tgtEl>
                                          <p:spTgt spid="96"/>
                                        </p:tgtEl>
                                      </p:cBhvr>
                                    </p:animEffect>
                                  </p:childTnLst>
                                </p:cTn>
                              </p:par>
                            </p:childTnLst>
                          </p:cTn>
                        </p:par>
                        <p:par>
                          <p:cTn id="62" fill="hold">
                            <p:stCondLst>
                              <p:cond delay="6000"/>
                            </p:stCondLst>
                            <p:childTnLst>
                              <p:par>
                                <p:cTn id="63" presetID="0" presetClass="path" presetSubtype="0" accel="50000" decel="50000" fill="hold" grpId="1" nodeType="afterEffect">
                                  <p:stCondLst>
                                    <p:cond delay="0"/>
                                  </p:stCondLst>
                                  <p:childTnLst>
                                    <p:animMotion origin="layout" path="M 1.59924E-6 -3.70256E-6 C 0.00903 -0.07744 0.01893 -0.15365 0.0059 -0.2277 C -0.00643 -0.30237 -0.04029 -0.37395 -0.07328 -0.44554 " pathEditMode="relative" rAng="0" ptsTypes="aaA">
                                      <p:cBhvr>
                                        <p:cTn id="64" dur="2000" fill="hold"/>
                                        <p:tgtEl>
                                          <p:spTgt spid="96"/>
                                        </p:tgtEl>
                                        <p:attrNameLst>
                                          <p:attrName>ppt_x</p:attrName>
                                          <p:attrName>ppt_y</p:attrName>
                                        </p:attrNameLst>
                                      </p:cBhvr>
                                      <p:rCtr x="-2726" y="-22277"/>
                                    </p:animMotion>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99">
                                            <p:txEl>
                                              <p:pRg st="2" end="2"/>
                                            </p:txEl>
                                          </p:spTgt>
                                        </p:tgtEl>
                                        <p:attrNameLst>
                                          <p:attrName>style.visibility</p:attrName>
                                        </p:attrNameLst>
                                      </p:cBhvr>
                                      <p:to>
                                        <p:strVal val="visible"/>
                                      </p:to>
                                    </p:set>
                                    <p:animEffect transition="in" filter="dissolve">
                                      <p:cBhvr>
                                        <p:cTn id="69" dur="500"/>
                                        <p:tgtEl>
                                          <p:spTgt spid="99">
                                            <p:txEl>
                                              <p:pRg st="2" end="2"/>
                                            </p:txEl>
                                          </p:spTgt>
                                        </p:tgtEl>
                                      </p:cBhvr>
                                    </p:animEffect>
                                  </p:childTnLst>
                                </p:cTn>
                              </p:par>
                              <p:par>
                                <p:cTn id="70" presetID="9" presetClass="exit" presetSubtype="0" fill="hold" grpId="1" nodeType="withEffect">
                                  <p:stCondLst>
                                    <p:cond delay="0"/>
                                  </p:stCondLst>
                                  <p:childTnLst>
                                    <p:animEffect transition="out" filter="dissolve">
                                      <p:cBhvr>
                                        <p:cTn id="71" dur="500"/>
                                        <p:tgtEl>
                                          <p:spTgt spid="65"/>
                                        </p:tgtEl>
                                      </p:cBhvr>
                                    </p:animEffect>
                                    <p:set>
                                      <p:cBhvr>
                                        <p:cTn id="72" dur="1" fill="hold">
                                          <p:stCondLst>
                                            <p:cond delay="499"/>
                                          </p:stCondLst>
                                        </p:cTn>
                                        <p:tgtEl>
                                          <p:spTgt spid="65"/>
                                        </p:tgtEl>
                                        <p:attrNameLst>
                                          <p:attrName>style.visibility</p:attrName>
                                        </p:attrNameLst>
                                      </p:cBhvr>
                                      <p:to>
                                        <p:strVal val="hidden"/>
                                      </p:to>
                                    </p:set>
                                  </p:childTnLst>
                                </p:cTn>
                              </p:par>
                              <p:par>
                                <p:cTn id="73" presetID="9"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dissolve">
                                      <p:cBhvr>
                                        <p:cTn id="75" dur="500"/>
                                        <p:tgtEl>
                                          <p:spTgt spid="103"/>
                                        </p:tgtEl>
                                      </p:cBhvr>
                                    </p:animEffect>
                                  </p:childTnLst>
                                </p:cTn>
                              </p:par>
                            </p:childTnLst>
                          </p:cTn>
                        </p:par>
                        <p:par>
                          <p:cTn id="76" fill="hold">
                            <p:stCondLst>
                              <p:cond delay="500"/>
                            </p:stCondLst>
                            <p:childTnLst>
                              <p:par>
                                <p:cTn id="77" presetID="0" presetClass="path" presetSubtype="0" accel="50000" decel="50000" fill="hold" grpId="1" nodeType="afterEffect">
                                  <p:stCondLst>
                                    <p:cond delay="0"/>
                                  </p:stCondLst>
                                  <p:childTnLst>
                                    <p:animMotion origin="layout" path="M 0 0 C -0.00695 0.05652 -0.01372 0.11304 0.00191 0.14269 C 0.01754 0.17233 0.03925 0.17388 0.09361 0.17789 C 0.14797 0.18191 0.28569 0.12879 0.32789 0.16616 C 0.37009 0.20353 0.35846 0.30235 0.34682 0.40149 " pathEditMode="relative" ptsTypes="aaaaA">
                                      <p:cBhvr>
                                        <p:cTn id="78" dur="2000" fill="hold"/>
                                        <p:tgtEl>
                                          <p:spTgt spid="103"/>
                                        </p:tgtEl>
                                        <p:attrNameLst>
                                          <p:attrName>ppt_x</p:attrName>
                                          <p:attrName>ppt_y</p:attrName>
                                        </p:attrNameLst>
                                      </p:cBhvr>
                                    </p:animMotion>
                                  </p:childTnLst>
                                </p:cTn>
                              </p:par>
                            </p:childTnLst>
                          </p:cTn>
                        </p:par>
                        <p:par>
                          <p:cTn id="79" fill="hold">
                            <p:stCondLst>
                              <p:cond delay="2500"/>
                            </p:stCondLst>
                            <p:childTnLst>
                              <p:par>
                                <p:cTn id="80" presetID="9" presetClass="exit" presetSubtype="0" fill="hold" grpId="2" nodeType="afterEffect">
                                  <p:stCondLst>
                                    <p:cond delay="0"/>
                                  </p:stCondLst>
                                  <p:childTnLst>
                                    <p:animEffect transition="out" filter="dissolve">
                                      <p:cBhvr>
                                        <p:cTn id="81" dur="500"/>
                                        <p:tgtEl>
                                          <p:spTgt spid="103"/>
                                        </p:tgtEl>
                                      </p:cBhvr>
                                    </p:animEffect>
                                    <p:set>
                                      <p:cBhvr>
                                        <p:cTn id="82" dur="1" fill="hold">
                                          <p:stCondLst>
                                            <p:cond delay="499"/>
                                          </p:stCondLst>
                                        </p:cTn>
                                        <p:tgtEl>
                                          <p:spTgt spid="103"/>
                                        </p:tgtEl>
                                        <p:attrNameLst>
                                          <p:attrName>style.visibility</p:attrName>
                                        </p:attrNameLst>
                                      </p:cBhvr>
                                      <p:to>
                                        <p:strVal val="hidden"/>
                                      </p:to>
                                    </p:set>
                                  </p:childTnLst>
                                </p:cTn>
                              </p:par>
                              <p:par>
                                <p:cTn id="83" presetID="9"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dissolve">
                                      <p:cBhvr>
                                        <p:cTn id="85" dur="500"/>
                                        <p:tgtEl>
                                          <p:spTgt spid="45"/>
                                        </p:tgtEl>
                                      </p:cBhvr>
                                    </p:animEffect>
                                  </p:childTnLst>
                                </p:cTn>
                              </p:par>
                              <p:par>
                                <p:cTn id="86" presetID="9" presetClass="entr" presetSubtype="0" fill="hold" grpId="1" nodeType="withEffect">
                                  <p:stCondLst>
                                    <p:cond delay="0"/>
                                  </p:stCondLst>
                                  <p:childTnLst>
                                    <p:set>
                                      <p:cBhvr>
                                        <p:cTn id="87" dur="1" fill="hold">
                                          <p:stCondLst>
                                            <p:cond delay="0"/>
                                          </p:stCondLst>
                                        </p:cTn>
                                        <p:tgtEl>
                                          <p:spTgt spid="98"/>
                                        </p:tgtEl>
                                        <p:attrNameLst>
                                          <p:attrName>style.visibility</p:attrName>
                                        </p:attrNameLst>
                                      </p:cBhvr>
                                      <p:to>
                                        <p:strVal val="visible"/>
                                      </p:to>
                                    </p:set>
                                    <p:animEffect transition="in" filter="dissolve">
                                      <p:cBhvr>
                                        <p:cTn id="88" dur="500"/>
                                        <p:tgtEl>
                                          <p:spTgt spid="98"/>
                                        </p:tgtEl>
                                      </p:cBhvr>
                                    </p:animEffect>
                                  </p:childTnLst>
                                </p:cTn>
                              </p:par>
                            </p:childTnLst>
                          </p:cTn>
                        </p:par>
                        <p:par>
                          <p:cTn id="89" fill="hold">
                            <p:stCondLst>
                              <p:cond delay="3000"/>
                            </p:stCondLst>
                            <p:childTnLst>
                              <p:par>
                                <p:cTn id="90" presetID="0" presetClass="path" presetSubtype="0" accel="50000" decel="50000" fill="hold" grpId="0" nodeType="afterEffect">
                                  <p:stCondLst>
                                    <p:cond delay="0"/>
                                  </p:stCondLst>
                                  <p:childTnLst>
                                    <p:animMotion origin="layout" path="M 5.6999E-6 -5.83694E-6 C -0.04046 0.0525 -0.08075 0.105 -0.0936 0.18807 C -0.10645 0.27115 -0.09204 0.38511 -0.07745 0.49907 " pathEditMode="relative" ptsTypes="aaA">
                                      <p:cBhvr>
                                        <p:cTn id="91" dur="2000" fill="hold"/>
                                        <p:tgtEl>
                                          <p:spTgt spid="98"/>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99">
                                            <p:txEl>
                                              <p:pRg st="3" end="3"/>
                                            </p:txEl>
                                          </p:spTgt>
                                        </p:tgtEl>
                                        <p:attrNameLst>
                                          <p:attrName>style.visibility</p:attrName>
                                        </p:attrNameLst>
                                      </p:cBhvr>
                                      <p:to>
                                        <p:strVal val="visible"/>
                                      </p:to>
                                    </p:set>
                                    <p:animEffect transition="in" filter="dissolve">
                                      <p:cBhvr>
                                        <p:cTn id="96" dur="5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3" grpId="0"/>
      <p:bldP spid="91" grpId="0" animBg="1"/>
      <p:bldP spid="92" grpId="0" animBg="1"/>
      <p:bldP spid="92" grpId="1" animBg="1"/>
      <p:bldP spid="96" grpId="0" animBg="1"/>
      <p:bldP spid="96" grpId="1" animBg="1"/>
      <p:bldP spid="98" grpId="0" animBg="1"/>
      <p:bldP spid="98" grpId="1" animBg="1"/>
      <p:bldP spid="22" grpId="0"/>
      <p:bldP spid="22" grpId="1"/>
      <p:bldP spid="22" grpId="2"/>
      <p:bldP spid="65" grpId="0"/>
      <p:bldP spid="65" grpId="1"/>
      <p:bldP spid="99" grpId="0" build="p"/>
      <p:bldP spid="100" grpId="0" animBg="1"/>
      <p:bldP spid="101" grpId="0" animBg="1"/>
      <p:bldP spid="103" grpId="0"/>
      <p:bldP spid="103" grpId="1"/>
      <p:bldP spid="103" grpId="2"/>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472" y="131535"/>
            <a:ext cx="8410575" cy="460375"/>
          </a:xfrm>
        </p:spPr>
        <p:txBody>
          <a:bodyPr/>
          <a:lstStyle/>
          <a:p>
            <a:r>
              <a:rPr lang="en-US" sz="2800" dirty="0">
                <a:solidFill>
                  <a:srgbClr val="2C95DD"/>
                </a:solidFill>
              </a:rPr>
              <a:t>Creating and Binding a Service</a:t>
            </a: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2"/>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hape 356"/>
          <p:cNvSpPr/>
          <p:nvPr/>
        </p:nvSpPr>
        <p:spPr>
          <a:xfrm>
            <a:off x="5916818" y="4108545"/>
            <a:ext cx="966191"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33928A"/>
                </a:solidFill>
                <a:latin typeface="Avenir Next"/>
                <a:ea typeface="Avenir Next"/>
                <a:cs typeface="Avenir Next"/>
                <a:sym typeface="Avenir Next"/>
              </a:defRPr>
            </a:lvl1pPr>
          </a:lstStyle>
          <a:p>
            <a:pPr lvl="0">
              <a:defRPr>
                <a:solidFill>
                  <a:srgbClr val="000000"/>
                </a:solidFill>
                <a:uFillTx/>
              </a:defRPr>
            </a:pPr>
            <a:r>
              <a:rPr>
                <a:solidFill>
                  <a:srgbClr val="33928A"/>
                </a:solidFill>
                <a:uFill>
                  <a:solidFill>
                    <a:srgbClr val="4D4D4D"/>
                  </a:solidFill>
                </a:uFill>
              </a:rPr>
              <a:t>Runtime</a:t>
            </a:r>
          </a:p>
        </p:txBody>
      </p:sp>
      <p:sp>
        <p:nvSpPr>
          <p:cNvPr id="3" name="Rectangle 2"/>
          <p:cNvSpPr/>
          <p:nvPr/>
        </p:nvSpPr>
        <p:spPr>
          <a:xfrm>
            <a:off x="150472" y="4647044"/>
            <a:ext cx="3238186" cy="307777"/>
          </a:xfrm>
          <a:prstGeom prst="rect">
            <a:avLst/>
          </a:prstGeom>
        </p:spPr>
        <p:txBody>
          <a:bodyPr wrap="none">
            <a:spAutoFit/>
          </a:bodyPr>
          <a:lstStyle/>
          <a:p>
            <a:r>
              <a:rPr lang="en-US" dirty="0">
                <a:solidFill>
                  <a:schemeClr val="bg1"/>
                </a:solidFill>
              </a:rPr>
              <a:t>http://</a:t>
            </a:r>
            <a:r>
              <a:rPr lang="en-US" dirty="0" err="1">
                <a:solidFill>
                  <a:schemeClr val="bg1"/>
                </a:solidFill>
              </a:rPr>
              <a:t>docs.pivotal.io</a:t>
            </a:r>
            <a:r>
              <a:rPr lang="en-US" dirty="0">
                <a:solidFill>
                  <a:schemeClr val="bg1"/>
                </a:solidFill>
              </a:rPr>
              <a:t>/</a:t>
            </a:r>
            <a:r>
              <a:rPr lang="en-US" dirty="0" err="1">
                <a:solidFill>
                  <a:schemeClr val="bg1"/>
                </a:solidFill>
              </a:rPr>
              <a:t>pivotalcf</a:t>
            </a:r>
            <a:r>
              <a:rPr lang="en-US" dirty="0">
                <a:solidFill>
                  <a:schemeClr val="bg1"/>
                </a:solidFill>
              </a:rPr>
              <a:t>/services/</a:t>
            </a:r>
          </a:p>
        </p:txBody>
      </p:sp>
      <p:pic>
        <p:nvPicPr>
          <p:cNvPr id="39" name="Picture 38" descr="PivotalCloudFoundry-CloudRings-OnD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282" y="3661731"/>
            <a:ext cx="706503" cy="471111"/>
          </a:xfrm>
          <a:prstGeom prst="rect">
            <a:avLst/>
          </a:prstGeom>
        </p:spPr>
      </p:pic>
    </p:spTree>
    <p:extLst>
      <p:ext uri="{BB962C8B-B14F-4D97-AF65-F5344CB8AC3E}">
        <p14:creationId xmlns:p14="http://schemas.microsoft.com/office/powerpoint/2010/main" val="369281169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84847</TotalTime>
  <Words>3819</Words>
  <Application>Microsoft Macintosh PowerPoint</Application>
  <PresentationFormat>On-screen Show (16:9)</PresentationFormat>
  <Paragraphs>892</Paragraphs>
  <Slides>58</Slides>
  <Notes>39</Notes>
  <HiddenSlides>3</HiddenSlides>
  <MMClips>0</MMClips>
  <ScaleCrop>false</ScaleCrop>
  <HeadingPairs>
    <vt:vector size="4" baseType="variant">
      <vt:variant>
        <vt:lpstr>Theme</vt:lpstr>
      </vt:variant>
      <vt:variant>
        <vt:i4>2</vt:i4>
      </vt:variant>
      <vt:variant>
        <vt:lpstr>Slide Titles</vt:lpstr>
      </vt:variant>
      <vt:variant>
        <vt:i4>58</vt:i4>
      </vt:variant>
    </vt:vector>
  </HeadingPairs>
  <TitlesOfParts>
    <vt:vector size="60" baseType="lpstr">
      <vt:lpstr>Pivotal_interim_040113_template_</vt:lpstr>
      <vt:lpstr>Custom Theme</vt:lpstr>
      <vt:lpstr>PowerPoint Presentation</vt:lpstr>
      <vt:lpstr>The Whole Stack</vt:lpstr>
      <vt:lpstr>A Multi-Cloud Platform: Cloud Foundry</vt:lpstr>
      <vt:lpstr>Cloud Foundry: An Application-centric Platform</vt:lpstr>
      <vt:lpstr>Elastic Container Runtime</vt:lpstr>
      <vt:lpstr>PowerPoint Presentation</vt:lpstr>
      <vt:lpstr>PowerPoint Presentation</vt:lpstr>
      <vt:lpstr>Overview: Pushing an Application</vt:lpstr>
      <vt:lpstr>Creating and Binding a Service</vt:lpstr>
      <vt:lpstr>Staging an Application</vt:lpstr>
      <vt:lpstr>PowerPoint Presentation</vt:lpstr>
      <vt:lpstr>PowerPoint Presentation</vt:lpstr>
      <vt:lpstr>Customize the Container Experience</vt:lpstr>
      <vt:lpstr>Containers and Scaling</vt:lpstr>
      <vt:lpstr>PowerPoint Presentation</vt:lpstr>
      <vt:lpstr>Application Containers and Scaling</vt:lpstr>
      <vt:lpstr>PowerPoint Presentation</vt:lpstr>
      <vt:lpstr>PowerPoint Presentation</vt:lpstr>
      <vt:lpstr>PowerPoint Presentation</vt:lpstr>
      <vt:lpstr>PowerPoint Presentation</vt:lpstr>
      <vt:lpstr>Customize the Container Experience</vt:lpstr>
      <vt:lpstr>Pivotal CF Architecture - Recap</vt:lpstr>
      <vt:lpstr>Deploying Cloud Foundry</vt:lpstr>
      <vt:lpstr>Deploying the CF Runtime  with Cloud Foundry BOSH</vt:lpstr>
      <vt:lpstr>PowerPoint Presentation</vt:lpstr>
      <vt:lpstr>Pivotal Cloud Foundry</vt:lpstr>
      <vt:lpstr>Pivotal CF operations</vt:lpstr>
      <vt:lpstr>PowerPoint Presentation</vt:lpstr>
      <vt:lpstr>PowerPoint Presentation</vt:lpstr>
      <vt:lpstr>The Pivotal CF Way</vt:lpstr>
      <vt:lpstr>Operators in the Cloud Native Platform Era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Multi-tenancy</vt:lpstr>
      <vt:lpstr>Orgs, Spaces, Users &amp; Quotas</vt:lpstr>
      <vt:lpstr>Organizations</vt:lpstr>
      <vt:lpstr>Quotas &amp; Plans</vt:lpstr>
      <vt:lpstr>Spaces</vt:lpstr>
      <vt:lpstr>Platform Monitoring</vt:lpstr>
      <vt:lpstr>PowerPoint Presentation</vt:lpstr>
      <vt:lpstr>Four Levels of HA</vt:lpstr>
      <vt:lpstr>Four Layers of High Availability – Built In</vt:lpstr>
      <vt:lpstr>Application Instance HA</vt:lpstr>
      <vt:lpstr>PowerPoint Presentation</vt:lpstr>
      <vt:lpstr>Platform Process HA</vt:lpstr>
      <vt:lpstr>Platform Virtual Machine HA</vt:lpstr>
      <vt:lpstr>Availability Zone HA</vt:lpstr>
      <vt:lpstr>How Pivotal Enables Four Levels of HA</vt:lpstr>
      <vt:lpstr>PowerPoint Presentation</vt:lpstr>
      <vt:lpstr>PowerPoint Presentation</vt:lpstr>
      <vt:lpstr>Capabilities of Pivotal Cloud Foundry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cp:lastModifiedBy>Paul Hopper</cp:lastModifiedBy>
  <cp:revision>544</cp:revision>
  <dcterms:modified xsi:type="dcterms:W3CDTF">2017-01-25T12:57:35Z</dcterms:modified>
</cp:coreProperties>
</file>